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341" r:id="rId2"/>
    <p:sldId id="433" r:id="rId3"/>
    <p:sldId id="426" r:id="rId4"/>
    <p:sldId id="434" r:id="rId5"/>
    <p:sldId id="393" r:id="rId6"/>
    <p:sldId id="435" r:id="rId7"/>
    <p:sldId id="425" r:id="rId8"/>
    <p:sldId id="436" r:id="rId9"/>
    <p:sldId id="395" r:id="rId10"/>
    <p:sldId id="412" r:id="rId11"/>
    <p:sldId id="437" r:id="rId12"/>
    <p:sldId id="403" r:id="rId13"/>
    <p:sldId id="414" r:id="rId14"/>
    <p:sldId id="415" r:id="rId15"/>
    <p:sldId id="416" r:id="rId16"/>
    <p:sldId id="417" r:id="rId17"/>
    <p:sldId id="418" r:id="rId18"/>
    <p:sldId id="419" r:id="rId19"/>
    <p:sldId id="420" r:id="rId20"/>
    <p:sldId id="421" r:id="rId21"/>
    <p:sldId id="422" r:id="rId22"/>
    <p:sldId id="438" r:id="rId23"/>
    <p:sldId id="423" r:id="rId24"/>
    <p:sldId id="424" r:id="rId25"/>
    <p:sldId id="439" r:id="rId26"/>
    <p:sldId id="427" r:id="rId27"/>
    <p:sldId id="428" r:id="rId28"/>
    <p:sldId id="429" r:id="rId29"/>
    <p:sldId id="430" r:id="rId30"/>
    <p:sldId id="431" r:id="rId31"/>
    <p:sldId id="432" r:id="rId32"/>
    <p:sldId id="440" r:id="rId33"/>
    <p:sldId id="407" r:id="rId34"/>
    <p:sldId id="399" r:id="rId35"/>
    <p:sldId id="441" r:id="rId36"/>
    <p:sldId id="398" r:id="rId3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66" userDrawn="1">
          <p15:clr>
            <a:srgbClr val="A4A3A4"/>
          </p15:clr>
        </p15:guide>
        <p15:guide id="2" pos="86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69" autoAdjust="0"/>
    <p:restoredTop sz="94660"/>
  </p:normalViewPr>
  <p:slideViewPr>
    <p:cSldViewPr snapToGrid="0">
      <p:cViewPr varScale="1">
        <p:scale>
          <a:sx n="85" d="100"/>
          <a:sy n="85" d="100"/>
        </p:scale>
        <p:origin x="221" y="62"/>
      </p:cViewPr>
      <p:guideLst>
        <p:guide orient="horz" pos="3566"/>
        <p:guide pos="869"/>
      </p:guideLst>
    </p:cSldViewPr>
  </p:slideViewPr>
  <p:notesTextViewPr>
    <p:cViewPr>
      <p:scale>
        <a:sx n="1" d="1"/>
        <a:sy n="1" d="1"/>
      </p:scale>
      <p:origin x="0" y="0"/>
    </p:cViewPr>
  </p:notesTextViewPr>
  <p:notesViewPr>
    <p:cSldViewPr snapToGrid="0" showGuides="1">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FD1B03-10B0-4A50-BE86-C993B3D14557}" type="datetimeFigureOut">
              <a:rPr lang="nl-BE" smtClean="0"/>
              <a:t>28/07/2024</a:t>
            </a:fld>
            <a:endParaRPr lang="nl-BE"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A282F1-E30A-4714-9B36-7A9DD96628A2}" type="slidenum">
              <a:rPr lang="nl-BE" smtClean="0"/>
              <a:t>‹nr.›</a:t>
            </a:fld>
            <a:endParaRPr lang="nl-BE" dirty="0"/>
          </a:p>
        </p:txBody>
      </p:sp>
    </p:spTree>
    <p:extLst>
      <p:ext uri="{BB962C8B-B14F-4D97-AF65-F5344CB8AC3E}">
        <p14:creationId xmlns:p14="http://schemas.microsoft.com/office/powerpoint/2010/main" val="171898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l-NL"/>
              <a:t>Klik om de stijl te bewerken</a:t>
            </a:r>
            <a:endParaRPr lang="en-GB"/>
          </a:p>
        </p:txBody>
      </p:sp>
      <p:sp>
        <p:nvSpPr>
          <p:cNvPr id="3" name="Ondertitel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2683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verticale tekst 2"/>
          <p:cNvSpPr>
            <a:spLocks noGrp="1"/>
          </p:cNvSpPr>
          <p:nvPr>
            <p:ph type="body" orient="vert" idx="1"/>
          </p:nvPr>
        </p:nvSpPr>
        <p:spPr>
          <a:xfrm>
            <a:off x="838200" y="1825625"/>
            <a:ext cx="10515600" cy="4351338"/>
          </a:xfrm>
          <a:prstGeom prst="rect">
            <a:avLst/>
          </a:prstGeo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761162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a:prstGeom prst="rect">
            <a:avLst/>
          </a:prstGeom>
        </p:spPr>
        <p:txBody>
          <a:bodyPr vert="eaVert"/>
          <a:lstStyle/>
          <a:p>
            <a:r>
              <a:rPr lang="nl-NL"/>
              <a:t>Klik om de stijl te bewerken</a:t>
            </a:r>
            <a:endParaRPr lang="en-GB"/>
          </a:p>
        </p:txBody>
      </p:sp>
      <p:sp>
        <p:nvSpPr>
          <p:cNvPr id="3" name="Tijdelijke aanduiding voor verticale tekst 2"/>
          <p:cNvSpPr>
            <a:spLocks noGrp="1"/>
          </p:cNvSpPr>
          <p:nvPr>
            <p:ph type="body" orient="vert" idx="1"/>
          </p:nvPr>
        </p:nvSpPr>
        <p:spPr>
          <a:xfrm>
            <a:off x="838200" y="365125"/>
            <a:ext cx="7734300" cy="5811838"/>
          </a:xfrm>
          <a:prstGeom prst="rect">
            <a:avLst/>
          </a:prstGeo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59802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inhoud 2"/>
          <p:cNvSpPr>
            <a:spLocks noGrp="1"/>
          </p:cNvSpPr>
          <p:nvPr>
            <p:ph idx="1"/>
          </p:nvPr>
        </p:nvSpPr>
        <p:spPr>
          <a:xfrm>
            <a:off x="838200" y="1825625"/>
            <a:ext cx="10515600" cy="435133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131040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a:prstGeom prst="rect">
            <a:avLst/>
          </a:prstGeom>
        </p:spPr>
        <p:txBody>
          <a:bodyPr anchor="b"/>
          <a:lstStyle>
            <a:lvl1pPr>
              <a:defRPr sz="6000"/>
            </a:lvl1pPr>
          </a:lstStyle>
          <a:p>
            <a:r>
              <a:rPr lang="nl-NL"/>
              <a:t>Klik om de stijl te bewerken</a:t>
            </a:r>
            <a:endParaRPr lang="en-GB"/>
          </a:p>
        </p:txBody>
      </p:sp>
      <p:sp>
        <p:nvSpPr>
          <p:cNvPr id="3" name="Tijdelijke aanduiding voor tekst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33018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inhoud 2"/>
          <p:cNvSpPr>
            <a:spLocks noGrp="1"/>
          </p:cNvSpPr>
          <p:nvPr>
            <p:ph sz="half" idx="1"/>
          </p:nvPr>
        </p:nvSpPr>
        <p:spPr>
          <a:xfrm>
            <a:off x="838200" y="1825625"/>
            <a:ext cx="5181600" cy="435133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p:cNvSpPr>
            <a:spLocks noGrp="1"/>
          </p:cNvSpPr>
          <p:nvPr>
            <p:ph sz="half" idx="2"/>
          </p:nvPr>
        </p:nvSpPr>
        <p:spPr>
          <a:xfrm>
            <a:off x="6172200" y="1825625"/>
            <a:ext cx="5181600" cy="435133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datum 4"/>
          <p:cNvSpPr>
            <a:spLocks noGrp="1"/>
          </p:cNvSpPr>
          <p:nvPr>
            <p:ph type="dt" sz="half" idx="10"/>
          </p:nvPr>
        </p:nvSpPr>
        <p:spPr/>
        <p:txBody>
          <a:bodyPr/>
          <a:lstStyle/>
          <a:p>
            <a:r>
              <a:rPr lang="nl-BE"/>
              <a:t>January 20, 2021</a:t>
            </a:r>
            <a:endParaRPr lang="en-GB" dirty="0"/>
          </a:p>
        </p:txBody>
      </p:sp>
      <p:sp>
        <p:nvSpPr>
          <p:cNvPr id="6" name="Tijdelijke aanduiding voor voettekst 5"/>
          <p:cNvSpPr>
            <a:spLocks noGrp="1"/>
          </p:cNvSpPr>
          <p:nvPr>
            <p:ph type="ftr" sz="quarter" idx="11"/>
          </p:nvPr>
        </p:nvSpPr>
        <p:spPr/>
        <p:txBody>
          <a:bodyPr/>
          <a:lstStyle/>
          <a:p>
            <a:r>
              <a:rPr lang="en-US"/>
              <a:t>Technical Training Program on Parliamentary Oversight Mechanisms</a:t>
            </a:r>
            <a:endParaRPr lang="en-GB" dirty="0"/>
          </a:p>
        </p:txBody>
      </p:sp>
      <p:sp>
        <p:nvSpPr>
          <p:cNvPr id="7" name="Tijdelijke aanduiding voor dianummer 6"/>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4274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a:prstGeom prst="rect">
            <a:avLst/>
          </a:prstGeom>
        </p:spPr>
        <p:txBody>
          <a:bodyPr/>
          <a:lstStyle/>
          <a:p>
            <a:r>
              <a:rPr lang="nl-NL"/>
              <a:t>Klik om de stijl te bewerken</a:t>
            </a:r>
            <a:endParaRPr lang="en-GB"/>
          </a:p>
        </p:txBody>
      </p:sp>
      <p:sp>
        <p:nvSpPr>
          <p:cNvPr id="3" name="Tijdelijke aanduiding voor tekst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Tijdelijke aanduiding voor datum 6"/>
          <p:cNvSpPr>
            <a:spLocks noGrp="1"/>
          </p:cNvSpPr>
          <p:nvPr>
            <p:ph type="dt" sz="half" idx="10"/>
          </p:nvPr>
        </p:nvSpPr>
        <p:spPr/>
        <p:txBody>
          <a:bodyPr/>
          <a:lstStyle/>
          <a:p>
            <a:r>
              <a:rPr lang="nl-BE"/>
              <a:t>January 20, 2021</a:t>
            </a:r>
            <a:endParaRPr lang="en-GB" dirty="0"/>
          </a:p>
        </p:txBody>
      </p:sp>
      <p:sp>
        <p:nvSpPr>
          <p:cNvPr id="8" name="Tijdelijke aanduiding voor voettekst 7"/>
          <p:cNvSpPr>
            <a:spLocks noGrp="1"/>
          </p:cNvSpPr>
          <p:nvPr>
            <p:ph type="ftr" sz="quarter" idx="11"/>
          </p:nvPr>
        </p:nvSpPr>
        <p:spPr/>
        <p:txBody>
          <a:bodyPr/>
          <a:lstStyle/>
          <a:p>
            <a:r>
              <a:rPr lang="en-US"/>
              <a:t>Technical Training Program on Parliamentary Oversight Mechanisms</a:t>
            </a:r>
            <a:endParaRPr lang="en-GB" dirty="0"/>
          </a:p>
        </p:txBody>
      </p:sp>
      <p:sp>
        <p:nvSpPr>
          <p:cNvPr id="9" name="Tijdelijke aanduiding voor dianummer 8"/>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238671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datum 2"/>
          <p:cNvSpPr>
            <a:spLocks noGrp="1"/>
          </p:cNvSpPr>
          <p:nvPr>
            <p:ph type="dt" sz="half" idx="10"/>
          </p:nvPr>
        </p:nvSpPr>
        <p:spPr/>
        <p:txBody>
          <a:bodyPr/>
          <a:lstStyle/>
          <a:p>
            <a:r>
              <a:rPr lang="nl-BE"/>
              <a:t>January 20, 2021</a:t>
            </a:r>
            <a:endParaRPr lang="en-GB" dirty="0"/>
          </a:p>
        </p:txBody>
      </p:sp>
      <p:sp>
        <p:nvSpPr>
          <p:cNvPr id="4" name="Tijdelijke aanduiding voor voettekst 3"/>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137865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r>
              <a:rPr lang="nl-BE"/>
              <a:t>January 20, 2021</a:t>
            </a:r>
            <a:endParaRPr lang="en-GB" dirty="0"/>
          </a:p>
        </p:txBody>
      </p:sp>
      <p:sp>
        <p:nvSpPr>
          <p:cNvPr id="3" name="Tijdelijke aanduiding voor voettekst 2"/>
          <p:cNvSpPr>
            <a:spLocks noGrp="1"/>
          </p:cNvSpPr>
          <p:nvPr>
            <p:ph type="ftr" sz="quarter" idx="11"/>
          </p:nvPr>
        </p:nvSpPr>
        <p:spPr/>
        <p:txBody>
          <a:bodyPr/>
          <a:lstStyle/>
          <a:p>
            <a:r>
              <a:rPr lang="en-US"/>
              <a:t>Technical Training Program on Parliamentary Oversight Mechanisms</a:t>
            </a:r>
            <a:endParaRPr lang="en-GB" dirty="0"/>
          </a:p>
        </p:txBody>
      </p:sp>
      <p:sp>
        <p:nvSpPr>
          <p:cNvPr id="4" name="Tijdelijke aanduiding voor dianummer 3"/>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2995016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de stijl te bewerken</a:t>
            </a:r>
            <a:endParaRPr lang="en-GB"/>
          </a:p>
        </p:txBody>
      </p:sp>
      <p:sp>
        <p:nvSpPr>
          <p:cNvPr id="3" name="Tijdelijke aanduiding voor inhoud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r>
              <a:rPr lang="nl-BE"/>
              <a:t>January 20, 2021</a:t>
            </a:r>
            <a:endParaRPr lang="en-GB" dirty="0"/>
          </a:p>
        </p:txBody>
      </p:sp>
      <p:sp>
        <p:nvSpPr>
          <p:cNvPr id="6" name="Tijdelijke aanduiding voor voettekst 5"/>
          <p:cNvSpPr>
            <a:spLocks noGrp="1"/>
          </p:cNvSpPr>
          <p:nvPr>
            <p:ph type="ftr" sz="quarter" idx="11"/>
          </p:nvPr>
        </p:nvSpPr>
        <p:spPr/>
        <p:txBody>
          <a:bodyPr/>
          <a:lstStyle/>
          <a:p>
            <a:r>
              <a:rPr lang="en-US"/>
              <a:t>Technical Training Program on Parliamentary Oversight Mechanisms</a:t>
            </a:r>
            <a:endParaRPr lang="en-GB" dirty="0"/>
          </a:p>
        </p:txBody>
      </p:sp>
      <p:sp>
        <p:nvSpPr>
          <p:cNvPr id="7" name="Tijdelijke aanduiding voor dianummer 6"/>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12643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de stijl te bewerken</a:t>
            </a:r>
            <a:endParaRPr lang="en-GB"/>
          </a:p>
        </p:txBody>
      </p:sp>
      <p:sp>
        <p:nvSpPr>
          <p:cNvPr id="3" name="Tijdelijke aanduiding voor afbeelding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ijdelijke aanduiding voor tekst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r>
              <a:rPr lang="nl-BE"/>
              <a:t>January 20, 2021</a:t>
            </a:r>
            <a:endParaRPr lang="en-GB" dirty="0"/>
          </a:p>
        </p:txBody>
      </p:sp>
      <p:sp>
        <p:nvSpPr>
          <p:cNvPr id="6" name="Tijdelijke aanduiding voor voettekst 5"/>
          <p:cNvSpPr>
            <a:spLocks noGrp="1"/>
          </p:cNvSpPr>
          <p:nvPr>
            <p:ph type="ftr" sz="quarter" idx="11"/>
          </p:nvPr>
        </p:nvSpPr>
        <p:spPr/>
        <p:txBody>
          <a:bodyPr/>
          <a:lstStyle/>
          <a:p>
            <a:r>
              <a:rPr lang="en-US"/>
              <a:t>Technical Training Program on Parliamentary Oversight Mechanisms</a:t>
            </a:r>
            <a:endParaRPr lang="en-GB" dirty="0"/>
          </a:p>
        </p:txBody>
      </p:sp>
      <p:sp>
        <p:nvSpPr>
          <p:cNvPr id="7" name="Tijdelijke aanduiding voor dianummer 6"/>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13429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C653BDBD-3247-4917-A861-638835BE693D}"/>
              </a:ext>
            </a:extLst>
          </p:cNvPr>
          <p:cNvPicPr>
            <a:picLocks noChangeAspect="1"/>
          </p:cNvPicPr>
          <p:nvPr userDrawn="1"/>
        </p:nvPicPr>
        <p:blipFill rotWithShape="1">
          <a:blip r:embed="rId13"/>
          <a:srcRect l="25780" t="27671" r="10157" b="5437"/>
          <a:stretch/>
        </p:blipFill>
        <p:spPr>
          <a:xfrm>
            <a:off x="0" y="0"/>
            <a:ext cx="12192000" cy="6859241"/>
          </a:xfrm>
          <a:prstGeom prst="rect">
            <a:avLst/>
          </a:prstGeom>
        </p:spPr>
      </p:pic>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a:t>January 20, 2021</a:t>
            </a:r>
            <a:endParaRPr lang="en-GB"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9FCB8-BC4F-453D-B4AC-92EACBE2DAE5}" type="slidenum">
              <a:rPr lang="en-GB" smtClean="0"/>
              <a:t>‹nr.›</a:t>
            </a:fld>
            <a:endParaRPr lang="en-GB" dirty="0"/>
          </a:p>
        </p:txBody>
      </p:sp>
    </p:spTree>
    <p:extLst>
      <p:ext uri="{BB962C8B-B14F-4D97-AF65-F5344CB8AC3E}">
        <p14:creationId xmlns:p14="http://schemas.microsoft.com/office/powerpoint/2010/main" val="319517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1F234253-185E-4CEC-AED2-69109C7645C2}"/>
              </a:ext>
            </a:extLst>
          </p:cNvPr>
          <p:cNvSpPr>
            <a:spLocks noGrp="1"/>
          </p:cNvSpPr>
          <p:nvPr>
            <p:ph type="subTitle" idx="1"/>
          </p:nvPr>
        </p:nvSpPr>
        <p:spPr>
          <a:xfrm>
            <a:off x="1650609" y="5065713"/>
            <a:ext cx="9144000" cy="1655762"/>
          </a:xfrm>
        </p:spPr>
        <p:txBody>
          <a:bodyPr/>
          <a:lstStyle/>
          <a:p>
            <a:r>
              <a:rPr lang="nl-NL" dirty="0">
                <a:latin typeface="+mj-lt"/>
              </a:rPr>
              <a:t>Prof. dr. Em. Paul Ponsaers</a:t>
            </a:r>
            <a:endParaRPr lang="nl-BE" dirty="0">
              <a:latin typeface="+mj-lt"/>
            </a:endParaRPr>
          </a:p>
        </p:txBody>
      </p:sp>
      <p:sp>
        <p:nvSpPr>
          <p:cNvPr id="5" name="Titel 1">
            <a:extLst>
              <a:ext uri="{FF2B5EF4-FFF2-40B4-BE49-F238E27FC236}">
                <a16:creationId xmlns:a16="http://schemas.microsoft.com/office/drawing/2014/main" id="{139918A9-6690-4D82-960F-A8EB8CDAB659}"/>
              </a:ext>
            </a:extLst>
          </p:cNvPr>
          <p:cNvSpPr txBox="1">
            <a:spLocks/>
          </p:cNvSpPr>
          <p:nvPr/>
        </p:nvSpPr>
        <p:spPr>
          <a:xfrm>
            <a:off x="2209800" y="1831291"/>
            <a:ext cx="7772400" cy="1470025"/>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latin typeface="+mn-lt"/>
                <a:ea typeface="Times New Roman" panose="02020603050405020304" pitchFamily="18" charset="0"/>
                <a:cs typeface="Times New Roman" panose="02020603050405020304" pitchFamily="18" charset="0"/>
              </a:rPr>
              <a:t>Technical Training Program on Parliamentary Oversight Mechanisms</a:t>
            </a:r>
            <a:endParaRPr lang="nl-BE" sz="6600" dirty="0">
              <a:latin typeface="+mn-lt"/>
            </a:endParaRPr>
          </a:p>
        </p:txBody>
      </p:sp>
      <p:sp>
        <p:nvSpPr>
          <p:cNvPr id="8" name="Ondertitel 2">
            <a:extLst>
              <a:ext uri="{FF2B5EF4-FFF2-40B4-BE49-F238E27FC236}">
                <a16:creationId xmlns:a16="http://schemas.microsoft.com/office/drawing/2014/main" id="{704D79CA-032A-4A11-9A40-F8EE13C9DED2}"/>
              </a:ext>
            </a:extLst>
          </p:cNvPr>
          <p:cNvSpPr txBox="1">
            <a:spLocks/>
          </p:cNvSpPr>
          <p:nvPr/>
        </p:nvSpPr>
        <p:spPr>
          <a:xfrm>
            <a:off x="2895600" y="3499376"/>
            <a:ext cx="6400800" cy="1368276"/>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000000"/>
                </a:solidFill>
                <a:ea typeface="Times New Roman" panose="02020603050405020304" pitchFamily="18" charset="0"/>
                <a:cs typeface="Times New Roman" panose="02020603050405020304" pitchFamily="18" charset="0"/>
              </a:rPr>
              <a:t>Module 1: Introduction to the Basic Concepts of the Parliamentary Oversight of the ISFs</a:t>
            </a:r>
            <a:endParaRPr lang="nl-BE" sz="4400" b="1" dirty="0"/>
          </a:p>
        </p:txBody>
      </p:sp>
    </p:spTree>
    <p:extLst>
      <p:ext uri="{BB962C8B-B14F-4D97-AF65-F5344CB8AC3E}">
        <p14:creationId xmlns:p14="http://schemas.microsoft.com/office/powerpoint/2010/main" val="1482079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8E1A601E-C4BE-4038-9464-989316E54AE1}"/>
              </a:ext>
            </a:extLst>
          </p:cNvPr>
          <p:cNvSpPr>
            <a:spLocks noGrp="1"/>
          </p:cNvSpPr>
          <p:nvPr>
            <p:ph type="sldNum" sz="quarter" idx="12"/>
          </p:nvPr>
        </p:nvSpPr>
        <p:spPr/>
        <p:txBody>
          <a:bodyPr/>
          <a:lstStyle/>
          <a:p>
            <a:fld id="{8EB9FCB8-BC4F-453D-B4AC-92EACBE2DAE5}" type="slidenum">
              <a:rPr lang="en-GB" smtClean="0"/>
              <a:t>10</a:t>
            </a:fld>
            <a:endParaRPr lang="en-GB" dirty="0"/>
          </a:p>
        </p:txBody>
      </p:sp>
      <p:sp>
        <p:nvSpPr>
          <p:cNvPr id="5" name="Titel 1">
            <a:extLst>
              <a:ext uri="{FF2B5EF4-FFF2-40B4-BE49-F238E27FC236}">
                <a16:creationId xmlns:a16="http://schemas.microsoft.com/office/drawing/2014/main" id="{1F85D9CB-D8B3-454C-ABED-BDA31F07F2D0}"/>
              </a:ext>
            </a:extLst>
          </p:cNvPr>
          <p:cNvSpPr>
            <a:spLocks noGrp="1"/>
          </p:cNvSpPr>
          <p:nvPr>
            <p:ph type="title"/>
          </p:nvPr>
        </p:nvSpPr>
        <p:spPr>
          <a:xfrm>
            <a:off x="2741747" y="271870"/>
            <a:ext cx="6444455" cy="1143000"/>
          </a:xfrm>
        </p:spPr>
        <p:txBody>
          <a:bodyPr/>
          <a:lstStyle/>
          <a:p>
            <a:pPr algn="ctr"/>
            <a:r>
              <a:rPr lang="nl-NL" sz="3200" b="1" dirty="0"/>
              <a:t>3. The </a:t>
            </a:r>
            <a:r>
              <a:rPr lang="nl-NL" sz="3200" b="1" dirty="0" err="1"/>
              <a:t>meaning</a:t>
            </a:r>
            <a:r>
              <a:rPr lang="nl-NL" sz="3200" b="1" dirty="0"/>
              <a:t> of “</a:t>
            </a:r>
            <a:r>
              <a:rPr lang="nl-NL" sz="3200" b="1" dirty="0" err="1"/>
              <a:t>oversight</a:t>
            </a:r>
            <a:r>
              <a:rPr lang="nl-NL" sz="3200" b="1" dirty="0"/>
              <a:t>”</a:t>
            </a:r>
            <a:endParaRPr lang="nl-BE" sz="3200" b="1" dirty="0"/>
          </a:p>
        </p:txBody>
      </p:sp>
      <p:sp>
        <p:nvSpPr>
          <p:cNvPr id="7" name="Tijdelijke aanduiding voor voettekst 6">
            <a:extLst>
              <a:ext uri="{FF2B5EF4-FFF2-40B4-BE49-F238E27FC236}">
                <a16:creationId xmlns:a16="http://schemas.microsoft.com/office/drawing/2014/main" id="{498E2B76-BE7D-4716-AD8F-FA8E616E2561}"/>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11" name="Tekstvak 10">
            <a:extLst>
              <a:ext uri="{FF2B5EF4-FFF2-40B4-BE49-F238E27FC236}">
                <a16:creationId xmlns:a16="http://schemas.microsoft.com/office/drawing/2014/main" id="{C58E2ABE-B2D8-4305-974E-EF0C66564097}"/>
              </a:ext>
            </a:extLst>
          </p:cNvPr>
          <p:cNvSpPr txBox="1"/>
          <p:nvPr/>
        </p:nvSpPr>
        <p:spPr>
          <a:xfrm>
            <a:off x="768624" y="1703413"/>
            <a:ext cx="6098344" cy="461665"/>
          </a:xfrm>
          <a:prstGeom prst="rect">
            <a:avLst/>
          </a:prstGeom>
          <a:noFill/>
        </p:spPr>
        <p:txBody>
          <a:bodyPr wrap="square">
            <a:spAutoFit/>
          </a:bodyPr>
          <a:lstStyle/>
          <a:p>
            <a:pPr marL="0" indent="0">
              <a:spcBef>
                <a:spcPts val="0"/>
              </a:spcBef>
              <a:buNone/>
            </a:pPr>
            <a:r>
              <a:rPr lang="nl-BE" sz="2400" b="1" i="1" dirty="0">
                <a:solidFill>
                  <a:srgbClr val="000000"/>
                </a:solidFill>
                <a:ea typeface="Calibri" panose="020F0502020204030204" pitchFamily="34" charset="0"/>
                <a:cs typeface="Times New Roman" panose="02020603050405020304" pitchFamily="18" charset="0"/>
              </a:rPr>
              <a:t>“</a:t>
            </a:r>
            <a:r>
              <a:rPr lang="nl-BE" sz="2400" b="1" i="1" dirty="0" err="1">
                <a:solidFill>
                  <a:srgbClr val="000000"/>
                </a:solidFill>
                <a:ea typeface="Calibri" panose="020F0502020204030204" pitchFamily="34" charset="0"/>
                <a:cs typeface="Times New Roman" panose="02020603050405020304" pitchFamily="18" charset="0"/>
              </a:rPr>
              <a:t>Oversight</a:t>
            </a:r>
            <a:r>
              <a:rPr lang="nl-BE" sz="2400" b="1" i="1" dirty="0">
                <a:solidFill>
                  <a:srgbClr val="000000"/>
                </a:solidFill>
                <a:ea typeface="Calibri" panose="020F0502020204030204" pitchFamily="34" charset="0"/>
                <a:cs typeface="Times New Roman" panose="02020603050405020304" pitchFamily="18" charset="0"/>
              </a:rPr>
              <a:t>” has multiple </a:t>
            </a:r>
            <a:r>
              <a:rPr lang="nl-BE" sz="2400" b="1" i="1" dirty="0" err="1">
                <a:solidFill>
                  <a:srgbClr val="000000"/>
                </a:solidFill>
                <a:ea typeface="Calibri" panose="020F0502020204030204" pitchFamily="34" charset="0"/>
                <a:cs typeface="Times New Roman" panose="02020603050405020304" pitchFamily="18" charset="0"/>
              </a:rPr>
              <a:t>meanings</a:t>
            </a:r>
            <a:r>
              <a:rPr lang="nl-BE" sz="2400" b="1" i="1" dirty="0">
                <a:solidFill>
                  <a:srgbClr val="000000"/>
                </a:solidFill>
                <a:ea typeface="Calibri" panose="020F0502020204030204" pitchFamily="34" charset="0"/>
                <a:cs typeface="Times New Roman" panose="02020603050405020304" pitchFamily="18" charset="0"/>
              </a:rPr>
              <a:t> </a:t>
            </a:r>
          </a:p>
        </p:txBody>
      </p:sp>
      <p:pic>
        <p:nvPicPr>
          <p:cNvPr id="6" name="Afbeelding 5">
            <a:extLst>
              <a:ext uri="{FF2B5EF4-FFF2-40B4-BE49-F238E27FC236}">
                <a16:creationId xmlns:a16="http://schemas.microsoft.com/office/drawing/2014/main" id="{8C282A09-7BC6-4C56-82E8-6764ACD43CCE}"/>
              </a:ext>
            </a:extLst>
          </p:cNvPr>
          <p:cNvPicPr>
            <a:picLocks noChangeAspect="1"/>
          </p:cNvPicPr>
          <p:nvPr/>
        </p:nvPicPr>
        <p:blipFill>
          <a:blip r:embed="rId2"/>
          <a:stretch>
            <a:fillRect/>
          </a:stretch>
        </p:blipFill>
        <p:spPr>
          <a:xfrm>
            <a:off x="236931" y="2845580"/>
            <a:ext cx="11718138" cy="2760562"/>
          </a:xfrm>
          <a:prstGeom prst="rect">
            <a:avLst/>
          </a:prstGeom>
        </p:spPr>
      </p:pic>
      <p:sp>
        <p:nvSpPr>
          <p:cNvPr id="12" name="Tekstvak 11">
            <a:extLst>
              <a:ext uri="{FF2B5EF4-FFF2-40B4-BE49-F238E27FC236}">
                <a16:creationId xmlns:a16="http://schemas.microsoft.com/office/drawing/2014/main" id="{6BF83AE7-2939-47EA-8EEF-B0CD81D65E9F}"/>
              </a:ext>
            </a:extLst>
          </p:cNvPr>
          <p:cNvSpPr txBox="1"/>
          <p:nvPr/>
        </p:nvSpPr>
        <p:spPr>
          <a:xfrm>
            <a:off x="465969" y="3856529"/>
            <a:ext cx="3172173" cy="738664"/>
          </a:xfrm>
          <a:prstGeom prst="rect">
            <a:avLst/>
          </a:prstGeom>
          <a:solidFill>
            <a:schemeClr val="accent6">
              <a:lumMod val="20000"/>
              <a:lumOff val="80000"/>
            </a:schemeClr>
          </a:solidFill>
        </p:spPr>
        <p:txBody>
          <a:bodyPr wrap="square">
            <a:spAutoFit/>
          </a:bodyPr>
          <a:lstStyle/>
          <a:p>
            <a:pPr>
              <a:spcBef>
                <a:spcPts val="0"/>
              </a:spcBef>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information regarding ISFs should be </a:t>
            </a: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public</a:t>
            </a: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or at least must be </a:t>
            </a: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available</a:t>
            </a: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public regulators.</a:t>
            </a:r>
            <a:endParaRPr lang="nl-BE" sz="1400" dirty="0">
              <a:solidFill>
                <a:srgbClr val="000000"/>
              </a:solidFill>
              <a:ea typeface="Calibri" panose="020F0502020204030204" pitchFamily="34" charset="0"/>
              <a:cs typeface="Times New Roman" panose="02020603050405020304" pitchFamily="18" charset="0"/>
            </a:endParaRPr>
          </a:p>
        </p:txBody>
      </p:sp>
      <p:sp>
        <p:nvSpPr>
          <p:cNvPr id="17" name="Tekstvak 16">
            <a:extLst>
              <a:ext uri="{FF2B5EF4-FFF2-40B4-BE49-F238E27FC236}">
                <a16:creationId xmlns:a16="http://schemas.microsoft.com/office/drawing/2014/main" id="{8307A89B-0AD4-4FD2-8D9A-407528E6D81A}"/>
              </a:ext>
            </a:extLst>
          </p:cNvPr>
          <p:cNvSpPr txBox="1"/>
          <p:nvPr/>
        </p:nvSpPr>
        <p:spPr>
          <a:xfrm>
            <a:off x="4395241" y="3796447"/>
            <a:ext cx="2830948" cy="954107"/>
          </a:xfrm>
          <a:prstGeom prst="rect">
            <a:avLst/>
          </a:prstGeom>
          <a:solidFill>
            <a:schemeClr val="accent6">
              <a:lumMod val="20000"/>
              <a:lumOff val="80000"/>
            </a:schemeClr>
          </a:solidFill>
        </p:spPr>
        <p:txBody>
          <a:bodyPr wrap="square">
            <a:spAutoFit/>
          </a:bodyPr>
          <a:lstStyle/>
          <a:p>
            <a:pPr>
              <a:spcBef>
                <a:spcPts val="0"/>
              </a:spcBef>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 instance can form an opinion about decisions of </a:t>
            </a: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another organ</a:t>
            </a: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This opinion is expressed in a </a:t>
            </a: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communication</a:t>
            </a: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nl-BE" sz="1400" dirty="0">
              <a:solidFill>
                <a:srgbClr val="000000"/>
              </a:solidFill>
              <a:ea typeface="Calibri" panose="020F0502020204030204" pitchFamily="34" charset="0"/>
              <a:cs typeface="Times New Roman" panose="02020603050405020304" pitchFamily="18" charset="0"/>
            </a:endParaRPr>
          </a:p>
        </p:txBody>
      </p:sp>
      <p:sp>
        <p:nvSpPr>
          <p:cNvPr id="18" name="Tekstvak 17">
            <a:extLst>
              <a:ext uri="{FF2B5EF4-FFF2-40B4-BE49-F238E27FC236}">
                <a16:creationId xmlns:a16="http://schemas.microsoft.com/office/drawing/2014/main" id="{84C5EBA7-2472-4FD0-8770-CE053308637D}"/>
              </a:ext>
            </a:extLst>
          </p:cNvPr>
          <p:cNvSpPr txBox="1"/>
          <p:nvPr/>
        </p:nvSpPr>
        <p:spPr>
          <a:xfrm>
            <a:off x="8250849" y="3796447"/>
            <a:ext cx="2830948" cy="954107"/>
          </a:xfrm>
          <a:prstGeom prst="rect">
            <a:avLst/>
          </a:prstGeom>
          <a:solidFill>
            <a:schemeClr val="accent6">
              <a:lumMod val="20000"/>
              <a:lumOff val="80000"/>
            </a:schemeClr>
          </a:solidFill>
        </p:spPr>
        <p:txBody>
          <a:bodyPr wrap="square">
            <a:spAutoFit/>
          </a:bodyPr>
          <a:lstStyle/>
          <a:p>
            <a:pPr>
              <a:spcBef>
                <a:spcPts val="0"/>
              </a:spcBef>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Interventions take place on the basis of a legal or </a:t>
            </a: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formal authority </a:t>
            </a: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by means of </a:t>
            </a: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informal influence </a:t>
            </a: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 the other.</a:t>
            </a:r>
            <a:endParaRPr lang="nl-BE" sz="1400" dirty="0">
              <a:solidFill>
                <a:srgbClr val="000000"/>
              </a:solidFill>
              <a:ea typeface="Calibri" panose="020F0502020204030204" pitchFamily="34" charset="0"/>
              <a:cs typeface="Times New Roman" panose="02020603050405020304" pitchFamily="18" charset="0"/>
            </a:endParaRPr>
          </a:p>
        </p:txBody>
      </p:sp>
      <p:sp>
        <p:nvSpPr>
          <p:cNvPr id="20" name="Tekstvak 19">
            <a:extLst>
              <a:ext uri="{FF2B5EF4-FFF2-40B4-BE49-F238E27FC236}">
                <a16:creationId xmlns:a16="http://schemas.microsoft.com/office/drawing/2014/main" id="{6D290A36-1763-43DC-8703-E3613CD4310C}"/>
              </a:ext>
            </a:extLst>
          </p:cNvPr>
          <p:cNvSpPr txBox="1"/>
          <p:nvPr/>
        </p:nvSpPr>
        <p:spPr>
          <a:xfrm>
            <a:off x="768624" y="2270442"/>
            <a:ext cx="6098344" cy="400110"/>
          </a:xfrm>
          <a:prstGeom prst="rect">
            <a:avLst/>
          </a:prstGeom>
          <a:noFill/>
        </p:spPr>
        <p:txBody>
          <a:bodyPr wrap="square">
            <a:spAutoFit/>
          </a:bodyPr>
          <a:lstStyle/>
          <a:p>
            <a:pPr>
              <a:spcBef>
                <a:spcPts val="0"/>
              </a:spcBef>
            </a:pPr>
            <a:r>
              <a:rPr lang="nl-BE" sz="2000" dirty="0">
                <a:solidFill>
                  <a:srgbClr val="000000"/>
                </a:solidFill>
                <a:ea typeface="Calibri" panose="020F0502020204030204" pitchFamily="34" charset="0"/>
                <a:cs typeface="Times New Roman" panose="02020603050405020304" pitchFamily="18" charset="0"/>
              </a:rPr>
              <a:t>Three </a:t>
            </a:r>
            <a:r>
              <a:rPr lang="nl-BE" sz="2000" dirty="0" err="1">
                <a:solidFill>
                  <a:srgbClr val="000000"/>
                </a:solidFill>
                <a:ea typeface="Calibri" panose="020F0502020204030204" pitchFamily="34" charset="0"/>
                <a:cs typeface="Times New Roman" panose="02020603050405020304" pitchFamily="18" charset="0"/>
              </a:rPr>
              <a:t>core</a:t>
            </a:r>
            <a:r>
              <a:rPr lang="nl-BE" sz="2000" dirty="0">
                <a:solidFill>
                  <a:srgbClr val="000000"/>
                </a:solidFill>
                <a:ea typeface="Calibri" panose="020F0502020204030204" pitchFamily="34" charset="0"/>
                <a:cs typeface="Times New Roman" panose="02020603050405020304" pitchFamily="18" charset="0"/>
              </a:rPr>
              <a:t> </a:t>
            </a:r>
            <a:r>
              <a:rPr lang="nl-BE" sz="2000" dirty="0" err="1">
                <a:solidFill>
                  <a:srgbClr val="000000"/>
                </a:solidFill>
                <a:ea typeface="Calibri" panose="020F0502020204030204" pitchFamily="34" charset="0"/>
                <a:cs typeface="Times New Roman" panose="02020603050405020304" pitchFamily="18" charset="0"/>
              </a:rPr>
              <a:t>competencies</a:t>
            </a:r>
            <a:r>
              <a:rPr lang="nl-BE" sz="2000" dirty="0">
                <a:solidFill>
                  <a:srgbClr val="000000"/>
                </a:solidFill>
                <a:ea typeface="Calibri" panose="020F0502020204030204" pitchFamily="34" charset="0"/>
                <a:cs typeface="Times New Roman" panose="02020603050405020304" pitchFamily="18" charset="0"/>
              </a:rPr>
              <a:t> are </a:t>
            </a:r>
            <a:r>
              <a:rPr lang="nl-BE" sz="2000" b="1" dirty="0" err="1">
                <a:solidFill>
                  <a:srgbClr val="000000"/>
                </a:solidFill>
                <a:ea typeface="Calibri" panose="020F0502020204030204" pitchFamily="34" charset="0"/>
                <a:cs typeface="Times New Roman" panose="02020603050405020304" pitchFamily="18" charset="0"/>
              </a:rPr>
              <a:t>always</a:t>
            </a:r>
            <a:r>
              <a:rPr lang="nl-BE" sz="2000" dirty="0">
                <a:solidFill>
                  <a:srgbClr val="000000"/>
                </a:solidFill>
                <a:ea typeface="Calibri" panose="020F0502020204030204" pitchFamily="34" charset="0"/>
                <a:cs typeface="Times New Roman" panose="02020603050405020304" pitchFamily="18" charset="0"/>
              </a:rPr>
              <a:t> </a:t>
            </a:r>
            <a:r>
              <a:rPr lang="nl-BE" sz="2000" dirty="0" err="1">
                <a:solidFill>
                  <a:srgbClr val="000000"/>
                </a:solidFill>
                <a:ea typeface="Calibri" panose="020F0502020204030204" pitchFamily="34" charset="0"/>
                <a:cs typeface="Times New Roman" panose="02020603050405020304" pitchFamily="18" charset="0"/>
              </a:rPr>
              <a:t>included</a:t>
            </a:r>
            <a:r>
              <a:rPr lang="nl-BE" sz="2000" dirty="0">
                <a:solidFill>
                  <a:srgbClr val="000000"/>
                </a:solidFill>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798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8" grpId="0" animBg="1"/>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11</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3547047"/>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94960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6 L 0.11757 3.7037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35211069-1D85-4B1E-AD70-584997F23C2C}"/>
              </a:ext>
            </a:extLst>
          </p:cNvPr>
          <p:cNvSpPr>
            <a:spLocks noGrp="1"/>
          </p:cNvSpPr>
          <p:nvPr>
            <p:ph idx="1"/>
          </p:nvPr>
        </p:nvSpPr>
        <p:spPr>
          <a:xfrm>
            <a:off x="768624" y="2898475"/>
            <a:ext cx="10515600" cy="2256112"/>
          </a:xfrm>
        </p:spPr>
        <p:txBody>
          <a:bodyPr/>
          <a:lstStyle/>
          <a:p>
            <a:pPr marL="0" lvl="0" indent="0">
              <a:lnSpc>
                <a:spcPct val="100000"/>
              </a:lnSpc>
              <a:spcBef>
                <a:spcPts val="0"/>
              </a:spcBef>
              <a:buNone/>
            </a:pPr>
            <a:r>
              <a:rPr lang="en-US" sz="2400" b="0" i="0" dirty="0">
                <a:solidFill>
                  <a:srgbClr val="222222"/>
                </a:solidFill>
                <a:effectLst/>
              </a:rPr>
              <a:t>Maintaining the </a:t>
            </a:r>
            <a:r>
              <a:rPr lang="en-US" sz="2400" b="1" i="0" dirty="0">
                <a:solidFill>
                  <a:srgbClr val="222222"/>
                </a:solidFill>
                <a:effectLst/>
              </a:rPr>
              <a:t>legal order </a:t>
            </a:r>
            <a:r>
              <a:rPr lang="en-US" sz="2400" b="0" i="0" dirty="0">
                <a:solidFill>
                  <a:srgbClr val="222222"/>
                </a:solidFill>
                <a:effectLst/>
              </a:rPr>
              <a:t>in the best way</a:t>
            </a:r>
          </a:p>
          <a:p>
            <a:pPr marL="0" lvl="0" indent="0">
              <a:lnSpc>
                <a:spcPct val="100000"/>
              </a:lnSpc>
              <a:spcBef>
                <a:spcPts val="0"/>
              </a:spcBef>
              <a:buNone/>
            </a:pPr>
            <a:br>
              <a:rPr lang="en-US" sz="2400" dirty="0"/>
            </a:br>
            <a:r>
              <a:rPr lang="en-US" sz="2400" b="0" i="0" dirty="0">
                <a:solidFill>
                  <a:srgbClr val="222222"/>
                </a:solidFill>
                <a:effectLst/>
              </a:rPr>
              <a:t>To achieve </a:t>
            </a:r>
            <a:r>
              <a:rPr lang="en-US" sz="2400" b="1" i="0" dirty="0">
                <a:solidFill>
                  <a:srgbClr val="222222"/>
                </a:solidFill>
                <a:effectLst/>
              </a:rPr>
              <a:t>fair and efficient litigation</a:t>
            </a:r>
            <a:r>
              <a:rPr lang="en-US" sz="2400" b="0" i="0" dirty="0">
                <a:solidFill>
                  <a:srgbClr val="222222"/>
                </a:solidFill>
                <a:effectLst/>
              </a:rPr>
              <a:t>, in accordance with </a:t>
            </a:r>
          </a:p>
          <a:p>
            <a:pPr>
              <a:lnSpc>
                <a:spcPct val="100000"/>
              </a:lnSpc>
              <a:spcBef>
                <a:spcPts val="0"/>
              </a:spcBef>
            </a:pPr>
            <a:r>
              <a:rPr lang="en-US" sz="2400" b="0" i="0" dirty="0">
                <a:solidFill>
                  <a:srgbClr val="222222"/>
                </a:solidFill>
                <a:effectLst/>
              </a:rPr>
              <a:t>the rule of law and </a:t>
            </a:r>
          </a:p>
          <a:p>
            <a:pPr>
              <a:lnSpc>
                <a:spcPct val="100000"/>
              </a:lnSpc>
              <a:spcBef>
                <a:spcPts val="0"/>
              </a:spcBef>
            </a:pPr>
            <a:r>
              <a:rPr lang="en-US" sz="2400" b="0" i="0" dirty="0">
                <a:solidFill>
                  <a:srgbClr val="222222"/>
                </a:solidFill>
                <a:effectLst/>
              </a:rPr>
              <a:t>the relevant (international) standards</a:t>
            </a:r>
          </a:p>
        </p:txBody>
      </p:sp>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12</a:t>
            </a:fld>
            <a:endParaRPr lang="en-GB" dirty="0"/>
          </a:p>
        </p:txBody>
      </p:sp>
      <p:sp>
        <p:nvSpPr>
          <p:cNvPr id="6" name="Titel 1">
            <a:extLst>
              <a:ext uri="{FF2B5EF4-FFF2-40B4-BE49-F238E27FC236}">
                <a16:creationId xmlns:a16="http://schemas.microsoft.com/office/drawing/2014/main" id="{2C5C0B1E-C035-420E-9FD0-B9E62062B113}"/>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
        <p:nvSpPr>
          <p:cNvPr id="8" name="Tekstvak 7">
            <a:extLst>
              <a:ext uri="{FF2B5EF4-FFF2-40B4-BE49-F238E27FC236}">
                <a16:creationId xmlns:a16="http://schemas.microsoft.com/office/drawing/2014/main" id="{FD475A2C-00C8-4AEB-89E9-B3E7141E76DD}"/>
              </a:ext>
            </a:extLst>
          </p:cNvPr>
          <p:cNvSpPr txBox="1"/>
          <p:nvPr/>
        </p:nvSpPr>
        <p:spPr>
          <a:xfrm>
            <a:off x="768624" y="1703413"/>
            <a:ext cx="6098344" cy="461665"/>
          </a:xfrm>
          <a:prstGeom prst="rect">
            <a:avLst/>
          </a:prstGeom>
          <a:noFill/>
        </p:spPr>
        <p:txBody>
          <a:bodyPr wrap="square">
            <a:spAutoFit/>
          </a:bodyPr>
          <a:lstStyle/>
          <a:p>
            <a:pPr marL="0" indent="0">
              <a:spcBef>
                <a:spcPts val="0"/>
              </a:spcBef>
              <a:buNone/>
            </a:pPr>
            <a:r>
              <a:rPr lang="nl-BE" sz="2400" b="1" i="1" dirty="0" err="1">
                <a:solidFill>
                  <a:srgbClr val="000000"/>
                </a:solidFill>
                <a:ea typeface="Calibri" panose="020F0502020204030204" pitchFamily="34" charset="0"/>
                <a:cs typeface="Times New Roman" panose="02020603050405020304" pitchFamily="18" charset="0"/>
              </a:rPr>
              <a:t>Why</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organize</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oversight</a:t>
            </a:r>
            <a:r>
              <a:rPr lang="nl-BE" sz="2400" b="1" i="1" dirty="0">
                <a:solidFill>
                  <a:srgbClr val="000000"/>
                </a:solidFill>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2170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13</a:t>
            </a:fld>
            <a:endParaRPr lang="en-GB" dirty="0"/>
          </a:p>
        </p:txBody>
      </p:sp>
      <p:sp>
        <p:nvSpPr>
          <p:cNvPr id="9" name="Tijdelijke aanduiding voor inhoud 2">
            <a:extLst>
              <a:ext uri="{FF2B5EF4-FFF2-40B4-BE49-F238E27FC236}">
                <a16:creationId xmlns:a16="http://schemas.microsoft.com/office/drawing/2014/main" id="{1A6DD64D-2661-4FAD-96B5-C61B1FC2302E}"/>
              </a:ext>
            </a:extLst>
          </p:cNvPr>
          <p:cNvSpPr>
            <a:spLocks noGrp="1"/>
          </p:cNvSpPr>
          <p:nvPr>
            <p:ph idx="1"/>
          </p:nvPr>
        </p:nvSpPr>
        <p:spPr>
          <a:xfrm>
            <a:off x="731838" y="2375538"/>
            <a:ext cx="10515600" cy="3020143"/>
          </a:xfrm>
        </p:spPr>
        <p:txBody>
          <a:bodyPr/>
          <a:lstStyle/>
          <a:p>
            <a:pPr marL="457200" lvl="0" indent="-457200">
              <a:lnSpc>
                <a:spcPct val="100000"/>
              </a:lnSpc>
              <a:spcBef>
                <a:spcPts val="0"/>
              </a:spcBef>
              <a:buFont typeface="+mj-lt"/>
              <a:buAutoNum type="arabicPeriod"/>
            </a:pPr>
            <a:r>
              <a:rPr lang="en-US" sz="2000" dirty="0">
                <a:solidFill>
                  <a:srgbClr val="000000"/>
                </a:solidFill>
                <a:effectLst/>
                <a:ea typeface="Calibri" panose="020F0502020204030204" pitchFamily="34" charset="0"/>
                <a:cs typeface="Times New Roman" panose="02020603050405020304" pitchFamily="18" charset="0"/>
              </a:rPr>
              <a:t>Guaranteeing the </a:t>
            </a:r>
            <a:r>
              <a:rPr lang="en-US" sz="2000" b="1" dirty="0">
                <a:solidFill>
                  <a:srgbClr val="000000"/>
                </a:solidFill>
                <a:effectLst/>
                <a:ea typeface="Calibri" panose="020F0502020204030204" pitchFamily="34" charset="0"/>
                <a:cs typeface="Times New Roman" panose="02020603050405020304" pitchFamily="18" charset="0"/>
              </a:rPr>
              <a:t>democratic legitimacy </a:t>
            </a:r>
            <a:r>
              <a:rPr lang="en-US" sz="2000" dirty="0">
                <a:solidFill>
                  <a:srgbClr val="000000"/>
                </a:solidFill>
                <a:effectLst/>
                <a:ea typeface="Calibri" panose="020F0502020204030204" pitchFamily="34" charset="0"/>
                <a:cs typeface="Times New Roman" panose="02020603050405020304" pitchFamily="18" charset="0"/>
              </a:rPr>
              <a:t>of a system or a body. </a:t>
            </a:r>
          </a:p>
          <a:p>
            <a:pPr marL="457200" lvl="1" indent="0">
              <a:lnSpc>
                <a:spcPct val="100000"/>
              </a:lnSpc>
              <a:spcBef>
                <a:spcPts val="0"/>
              </a:spcBef>
              <a:buNone/>
            </a:pPr>
            <a:endParaRPr lang="en-US" sz="2000" dirty="0">
              <a:solidFill>
                <a:srgbClr val="000000"/>
              </a:solidFill>
              <a:effectLst/>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Bodies or services have </a:t>
            </a:r>
            <a:r>
              <a:rPr lang="en-US" sz="2000" b="1" dirty="0">
                <a:solidFill>
                  <a:srgbClr val="000000"/>
                </a:solidFill>
                <a:effectLst/>
                <a:ea typeface="Calibri" panose="020F0502020204030204" pitchFamily="34" charset="0"/>
                <a:cs typeface="Times New Roman" panose="02020603050405020304" pitchFamily="18" charset="0"/>
              </a:rPr>
              <a:t>independent room to act</a:t>
            </a:r>
            <a:r>
              <a:rPr lang="en-US" sz="2000" dirty="0">
                <a:solidFill>
                  <a:srgbClr val="000000"/>
                </a:solidFill>
                <a:effectLst/>
                <a:ea typeface="Calibri" panose="020F0502020204030204" pitchFamily="34" charset="0"/>
                <a:cs typeface="Times New Roman" panose="02020603050405020304" pitchFamily="18" charset="0"/>
              </a:rPr>
              <a:t>, within the framework of the legislation. </a:t>
            </a:r>
          </a:p>
          <a:p>
            <a:pPr marL="457200" lvl="1"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Oversight provides insight into and </a:t>
            </a:r>
            <a:r>
              <a:rPr lang="en-US" sz="2000" b="1" dirty="0">
                <a:solidFill>
                  <a:srgbClr val="000000"/>
                </a:solidFill>
                <a:effectLst/>
                <a:ea typeface="Calibri" panose="020F0502020204030204" pitchFamily="34" charset="0"/>
                <a:cs typeface="Times New Roman" panose="02020603050405020304" pitchFamily="18" charset="0"/>
              </a:rPr>
              <a:t>supports the corrective possibilities </a:t>
            </a:r>
            <a:r>
              <a:rPr lang="en-US" sz="2000" dirty="0">
                <a:solidFill>
                  <a:srgbClr val="000000"/>
                </a:solidFill>
                <a:effectLst/>
                <a:ea typeface="Calibri" panose="020F0502020204030204" pitchFamily="34" charset="0"/>
                <a:cs typeface="Times New Roman" panose="02020603050405020304" pitchFamily="18" charset="0"/>
              </a:rPr>
              <a:t>of - ultimately - the </a:t>
            </a:r>
            <a:r>
              <a:rPr lang="en-US" sz="2000" b="1" dirty="0">
                <a:solidFill>
                  <a:srgbClr val="000000"/>
                </a:solidFill>
                <a:effectLst/>
                <a:ea typeface="Calibri" panose="020F0502020204030204" pitchFamily="34" charset="0"/>
                <a:cs typeface="Times New Roman" panose="02020603050405020304" pitchFamily="18" charset="0"/>
              </a:rPr>
              <a:t>legislator itself</a:t>
            </a:r>
            <a:r>
              <a:rPr lang="en-US" sz="2000" dirty="0">
                <a:solidFill>
                  <a:srgbClr val="000000"/>
                </a:solidFill>
                <a:effectLst/>
                <a:ea typeface="Calibri" panose="020F0502020204030204" pitchFamily="34" charset="0"/>
                <a:cs typeface="Times New Roman" panose="02020603050405020304" pitchFamily="18" charset="0"/>
              </a:rPr>
              <a:t>. </a:t>
            </a:r>
          </a:p>
          <a:p>
            <a:pPr marL="457200" lvl="1"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b="1" dirty="0">
                <a:solidFill>
                  <a:srgbClr val="FF0000"/>
                </a:solidFill>
                <a:effectLst/>
                <a:ea typeface="Calibri" panose="020F0502020204030204" pitchFamily="34" charset="0"/>
                <a:cs typeface="Times New Roman" panose="02020603050405020304" pitchFamily="18" charset="0"/>
              </a:rPr>
              <a:t>→ As long as the legislator makes no changes to the system or the powers of the body, it is legitimate.</a:t>
            </a:r>
          </a:p>
        </p:txBody>
      </p:sp>
      <p:sp>
        <p:nvSpPr>
          <p:cNvPr id="12" name="Titel 1">
            <a:extLst>
              <a:ext uri="{FF2B5EF4-FFF2-40B4-BE49-F238E27FC236}">
                <a16:creationId xmlns:a16="http://schemas.microsoft.com/office/drawing/2014/main" id="{34A6E6F8-0D8C-458C-913B-F853B56A81B3}"/>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404207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14</a:t>
            </a:fld>
            <a:endParaRPr lang="en-GB" dirty="0"/>
          </a:p>
        </p:txBody>
      </p:sp>
      <p:sp>
        <p:nvSpPr>
          <p:cNvPr id="9" name="Tijdelijke aanduiding voor inhoud 2">
            <a:extLst>
              <a:ext uri="{FF2B5EF4-FFF2-40B4-BE49-F238E27FC236}">
                <a16:creationId xmlns:a16="http://schemas.microsoft.com/office/drawing/2014/main" id="{1A6DD64D-2661-4FAD-96B5-C61B1FC2302E}"/>
              </a:ext>
            </a:extLst>
          </p:cNvPr>
          <p:cNvSpPr>
            <a:spLocks noGrp="1"/>
          </p:cNvSpPr>
          <p:nvPr>
            <p:ph idx="1"/>
          </p:nvPr>
        </p:nvSpPr>
        <p:spPr>
          <a:xfrm>
            <a:off x="706174" y="3134149"/>
            <a:ext cx="10515600" cy="1502922"/>
          </a:xfrm>
        </p:spPr>
        <p:txBody>
          <a:bodyPr/>
          <a:lstStyle/>
          <a:p>
            <a:pPr marL="457200" indent="-457200">
              <a:lnSpc>
                <a:spcPct val="100000"/>
              </a:lnSpc>
              <a:spcBef>
                <a:spcPts val="0"/>
              </a:spcBef>
              <a:buFont typeface="+mj-lt"/>
              <a:buAutoNum type="arabicPeriod" startAt="2"/>
            </a:pPr>
            <a:r>
              <a:rPr lang="en-US" sz="2000" dirty="0">
                <a:solidFill>
                  <a:srgbClr val="000000"/>
                </a:solidFill>
                <a:ea typeface="Calibri" panose="020F0502020204030204" pitchFamily="34" charset="0"/>
                <a:cs typeface="Times New Roman" panose="02020603050405020304" pitchFamily="18" charset="0"/>
              </a:rPr>
              <a:t>In line with the legitimacy of the system and the acting body, oversight aims to ensure that the body concerned acts in </a:t>
            </a:r>
            <a:r>
              <a:rPr lang="en-US" sz="2000" b="1" dirty="0">
                <a:solidFill>
                  <a:srgbClr val="000000"/>
                </a:solidFill>
                <a:ea typeface="Calibri" panose="020F0502020204030204" pitchFamily="34" charset="0"/>
                <a:cs typeface="Times New Roman" panose="02020603050405020304" pitchFamily="18" charset="0"/>
              </a:rPr>
              <a:t>accordance with the law </a:t>
            </a:r>
            <a:r>
              <a:rPr lang="en-US" sz="2000" dirty="0">
                <a:solidFill>
                  <a:srgbClr val="000000"/>
                </a:solidFill>
                <a:ea typeface="Calibri" panose="020F0502020204030204" pitchFamily="34" charset="0"/>
                <a:cs typeface="Times New Roman" panose="02020603050405020304" pitchFamily="18" charset="0"/>
              </a:rPr>
              <a:t>and the </a:t>
            </a:r>
            <a:r>
              <a:rPr lang="en-US" sz="2000" b="1" dirty="0">
                <a:solidFill>
                  <a:srgbClr val="000000"/>
                </a:solidFill>
                <a:ea typeface="Calibri" panose="020F0502020204030204" pitchFamily="34" charset="0"/>
                <a:cs typeface="Times New Roman" panose="02020603050405020304" pitchFamily="18" charset="0"/>
              </a:rPr>
              <a:t>general interest.</a:t>
            </a:r>
          </a:p>
          <a:p>
            <a:pPr marL="457200" indent="-457200">
              <a:lnSpc>
                <a:spcPct val="100000"/>
              </a:lnSpc>
              <a:spcBef>
                <a:spcPts val="0"/>
              </a:spcBef>
              <a:buFont typeface="+mj-lt"/>
              <a:buAutoNum type="arabicPeriod" startAt="2"/>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This is often defined as the interest of the supervisory and higher levels of governance.</a:t>
            </a:r>
            <a:endParaRPr lang="en-US" sz="1600" b="1" dirty="0">
              <a:solidFill>
                <a:srgbClr val="FF0000"/>
              </a:solidFill>
              <a:ea typeface="Calibri" panose="020F0502020204030204" pitchFamily="34" charset="0"/>
              <a:cs typeface="Times New Roman" panose="02020603050405020304" pitchFamily="18" charset="0"/>
            </a:endParaRPr>
          </a:p>
        </p:txBody>
      </p:sp>
      <p:sp>
        <p:nvSpPr>
          <p:cNvPr id="10" name="Titel 1">
            <a:extLst>
              <a:ext uri="{FF2B5EF4-FFF2-40B4-BE49-F238E27FC236}">
                <a16:creationId xmlns:a16="http://schemas.microsoft.com/office/drawing/2014/main" id="{A22BC364-269A-460C-AA17-F57D4C9859A7}"/>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204107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15</a:t>
            </a:fld>
            <a:endParaRPr lang="en-GB" dirty="0"/>
          </a:p>
        </p:txBody>
      </p:sp>
      <p:sp>
        <p:nvSpPr>
          <p:cNvPr id="10" name="Tijdelijke aanduiding voor inhoud 2">
            <a:extLst>
              <a:ext uri="{FF2B5EF4-FFF2-40B4-BE49-F238E27FC236}">
                <a16:creationId xmlns:a16="http://schemas.microsoft.com/office/drawing/2014/main" id="{DD22D3F1-21CE-4950-901D-23C02C567CF1}"/>
              </a:ext>
            </a:extLst>
          </p:cNvPr>
          <p:cNvSpPr>
            <a:spLocks noGrp="1"/>
          </p:cNvSpPr>
          <p:nvPr>
            <p:ph idx="1"/>
          </p:nvPr>
        </p:nvSpPr>
        <p:spPr>
          <a:xfrm>
            <a:off x="731838" y="2661249"/>
            <a:ext cx="10621962" cy="2432649"/>
          </a:xfrm>
        </p:spPr>
        <p:txBody>
          <a:bodyPr/>
          <a:lstStyle/>
          <a:p>
            <a:pPr marL="457200" lvl="0" indent="-457200">
              <a:lnSpc>
                <a:spcPct val="100000"/>
              </a:lnSpc>
              <a:spcBef>
                <a:spcPts val="0"/>
              </a:spcBef>
              <a:buFont typeface="+mj-lt"/>
              <a:buAutoNum type="arabicPeriod" startAt="3"/>
            </a:pPr>
            <a:r>
              <a:rPr lang="nl-BE" sz="2000" dirty="0" err="1">
                <a:solidFill>
                  <a:srgbClr val="000000"/>
                </a:solidFill>
                <a:ea typeface="Calibri" panose="020F0502020204030204" pitchFamily="34" charset="0"/>
                <a:cs typeface="Times New Roman" panose="02020603050405020304" pitchFamily="18" charset="0"/>
              </a:rPr>
              <a:t>Oversight</a:t>
            </a:r>
            <a:r>
              <a:rPr lang="nl-BE" sz="2000" dirty="0">
                <a:solidFill>
                  <a:srgbClr val="000000"/>
                </a:solidFill>
                <a:ea typeface="Calibri" panose="020F0502020204030204" pitchFamily="34" charset="0"/>
                <a:cs typeface="Times New Roman" panose="02020603050405020304" pitchFamily="18" charset="0"/>
              </a:rPr>
              <a:t> </a:t>
            </a:r>
            <a:r>
              <a:rPr lang="en-US" sz="2000" dirty="0">
                <a:solidFill>
                  <a:srgbClr val="000000"/>
                </a:solidFill>
                <a:effectLst/>
                <a:ea typeface="Calibri" panose="020F0502020204030204" pitchFamily="34" charset="0"/>
                <a:cs typeface="Times New Roman" panose="02020603050405020304" pitchFamily="18" charset="0"/>
              </a:rPr>
              <a:t>creates insight into the standards of </a:t>
            </a:r>
            <a:r>
              <a:rPr lang="en-US" sz="2000" b="1" dirty="0">
                <a:solidFill>
                  <a:srgbClr val="000000"/>
                </a:solidFill>
                <a:effectLst/>
                <a:ea typeface="Calibri" panose="020F0502020204030204" pitchFamily="34" charset="0"/>
                <a:cs typeface="Times New Roman" panose="02020603050405020304" pitchFamily="18" charset="0"/>
              </a:rPr>
              <a:t>good governance</a:t>
            </a:r>
            <a:r>
              <a:rPr lang="en-US" sz="2000" dirty="0">
                <a:solidFill>
                  <a:srgbClr val="000000"/>
                </a:solidFill>
                <a:effectLst/>
                <a:ea typeface="Calibri" panose="020F0502020204030204" pitchFamily="34" charset="0"/>
                <a:cs typeface="Times New Roman" panose="02020603050405020304" pitchFamily="18" charset="0"/>
              </a:rPr>
              <a:t>. </a:t>
            </a:r>
          </a:p>
          <a:p>
            <a:pPr marL="457200" lvl="0" indent="-457200">
              <a:lnSpc>
                <a:spcPct val="100000"/>
              </a:lnSpc>
              <a:spcBef>
                <a:spcPts val="0"/>
              </a:spcBef>
              <a:buFont typeface="+mj-lt"/>
              <a:buAutoNum type="arabicPeriod" startAt="3"/>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Oversight makes explicit </a:t>
            </a:r>
            <a:r>
              <a:rPr lang="en-US" sz="2000" b="1" dirty="0">
                <a:solidFill>
                  <a:srgbClr val="000000"/>
                </a:solidFill>
                <a:effectLst/>
                <a:ea typeface="Calibri" panose="020F0502020204030204" pitchFamily="34" charset="0"/>
                <a:cs typeface="Times New Roman" panose="02020603050405020304" pitchFamily="18" charset="0"/>
              </a:rPr>
              <a:t>standards of good practices </a:t>
            </a:r>
            <a:r>
              <a:rPr lang="en-US" sz="2000" dirty="0">
                <a:solidFill>
                  <a:srgbClr val="000000"/>
                </a:solidFill>
                <a:effectLst/>
                <a:ea typeface="Calibri" panose="020F0502020204030204" pitchFamily="34" charset="0"/>
                <a:cs typeface="Times New Roman" panose="02020603050405020304" pitchFamily="18" charset="0"/>
              </a:rPr>
              <a:t>which the supervisory bodies and persons assess. </a:t>
            </a:r>
          </a:p>
          <a:p>
            <a:pPr marL="457200" lvl="1"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b="1" dirty="0">
                <a:solidFill>
                  <a:srgbClr val="FF0000"/>
                </a:solidFill>
                <a:effectLst/>
                <a:ea typeface="Calibri" panose="020F0502020204030204" pitchFamily="34" charset="0"/>
                <a:cs typeface="Times New Roman" panose="02020603050405020304" pitchFamily="18" charset="0"/>
              </a:rPr>
              <a:t>→ This provides a public insight into the standards according to which the execution of the process must take place. About these issues is a normative value debate.</a:t>
            </a:r>
            <a:endParaRPr lang="en-US" sz="1600" b="1" dirty="0">
              <a:solidFill>
                <a:srgbClr val="FF0000"/>
              </a:solidFill>
              <a:effectLst/>
              <a:ea typeface="Calibri" panose="020F0502020204030204" pitchFamily="34" charset="0"/>
              <a:cs typeface="Times New Roman" panose="02020603050405020304" pitchFamily="18" charset="0"/>
            </a:endParaRPr>
          </a:p>
          <a:p>
            <a:pPr marL="0" indent="0">
              <a:buNone/>
            </a:pPr>
            <a:endParaRPr lang="nl-BE" sz="2000" b="1" i="1" dirty="0"/>
          </a:p>
        </p:txBody>
      </p:sp>
      <p:sp>
        <p:nvSpPr>
          <p:cNvPr id="12" name="Titel 1">
            <a:extLst>
              <a:ext uri="{FF2B5EF4-FFF2-40B4-BE49-F238E27FC236}">
                <a16:creationId xmlns:a16="http://schemas.microsoft.com/office/drawing/2014/main" id="{40F07914-372E-471C-A6E8-BFE432426B40}"/>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1907109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16</a:t>
            </a:fld>
            <a:endParaRPr lang="en-GB" dirty="0"/>
          </a:p>
        </p:txBody>
      </p:sp>
      <p:sp>
        <p:nvSpPr>
          <p:cNvPr id="9" name="Tijdelijke aanduiding voor inhoud 2">
            <a:extLst>
              <a:ext uri="{FF2B5EF4-FFF2-40B4-BE49-F238E27FC236}">
                <a16:creationId xmlns:a16="http://schemas.microsoft.com/office/drawing/2014/main" id="{46134358-DE0F-4EAE-B3F6-FB7E7FF3D7CD}"/>
              </a:ext>
            </a:extLst>
          </p:cNvPr>
          <p:cNvSpPr>
            <a:spLocks noGrp="1"/>
          </p:cNvSpPr>
          <p:nvPr>
            <p:ph idx="1"/>
          </p:nvPr>
        </p:nvSpPr>
        <p:spPr>
          <a:xfrm>
            <a:off x="731838" y="2930524"/>
            <a:ext cx="10621962" cy="1954843"/>
          </a:xfrm>
        </p:spPr>
        <p:txBody>
          <a:bodyPr/>
          <a:lstStyle/>
          <a:p>
            <a:pPr marL="457200" lvl="0" indent="-457200">
              <a:lnSpc>
                <a:spcPct val="100000"/>
              </a:lnSpc>
              <a:spcBef>
                <a:spcPts val="0"/>
              </a:spcBef>
              <a:buFont typeface="+mj-lt"/>
              <a:buAutoNum type="arabicPeriod" startAt="4"/>
            </a:pPr>
            <a:r>
              <a:rPr lang="en-US" sz="2000" dirty="0">
                <a:solidFill>
                  <a:srgbClr val="000000"/>
                </a:solidFill>
                <a:effectLst/>
                <a:ea typeface="Calibri" panose="020F0502020204030204" pitchFamily="34" charset="0"/>
                <a:cs typeface="Times New Roman" panose="02020603050405020304" pitchFamily="18" charset="0"/>
              </a:rPr>
              <a:t>With this normative insight, the oversight </a:t>
            </a:r>
            <a:r>
              <a:rPr lang="en-US" sz="2000" b="1" dirty="0">
                <a:solidFill>
                  <a:srgbClr val="000000"/>
                </a:solidFill>
                <a:effectLst/>
                <a:ea typeface="Calibri" panose="020F0502020204030204" pitchFamily="34" charset="0"/>
                <a:cs typeface="Times New Roman" panose="02020603050405020304" pitchFamily="18" charset="0"/>
              </a:rPr>
              <a:t>body influences the actions </a:t>
            </a:r>
            <a:r>
              <a:rPr lang="en-US" sz="2000" dirty="0">
                <a:solidFill>
                  <a:srgbClr val="000000"/>
                </a:solidFill>
                <a:effectLst/>
                <a:ea typeface="Calibri" panose="020F0502020204030204" pitchFamily="34" charset="0"/>
                <a:cs typeface="Times New Roman" panose="02020603050405020304" pitchFamily="18" charset="0"/>
              </a:rPr>
              <a:t>of the body placed under scrutiny. </a:t>
            </a:r>
          </a:p>
          <a:p>
            <a:pPr marL="457200" lvl="0" indent="-457200">
              <a:lnSpc>
                <a:spcPct val="100000"/>
              </a:lnSpc>
              <a:spcBef>
                <a:spcPts val="0"/>
              </a:spcBef>
              <a:buFont typeface="+mj-lt"/>
              <a:buAutoNum type="arabicPeriod" startAt="4"/>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b="1" dirty="0">
                <a:solidFill>
                  <a:srgbClr val="FF0000"/>
                </a:solidFill>
                <a:effectLst/>
                <a:ea typeface="Calibri" panose="020F0502020204030204" pitchFamily="34" charset="0"/>
                <a:cs typeface="Times New Roman" panose="02020603050405020304" pitchFamily="18" charset="0"/>
              </a:rPr>
              <a:t>→ Sometimes informal, but usually through forms of jurisprudence and policy rules, political judgments or otherwise, influence takes place.</a:t>
            </a:r>
            <a:endParaRPr lang="en-US" sz="1600" b="1" dirty="0">
              <a:solidFill>
                <a:srgbClr val="FF0000"/>
              </a:solidFill>
              <a:effectLst/>
              <a:ea typeface="Calibri" panose="020F0502020204030204" pitchFamily="34" charset="0"/>
              <a:cs typeface="Times New Roman" panose="02020603050405020304" pitchFamily="18" charset="0"/>
            </a:endParaRPr>
          </a:p>
          <a:p>
            <a:pPr marL="0" indent="0">
              <a:buNone/>
            </a:pPr>
            <a:endParaRPr lang="nl-BE" sz="2000" b="1" i="1" dirty="0"/>
          </a:p>
        </p:txBody>
      </p:sp>
      <p:sp>
        <p:nvSpPr>
          <p:cNvPr id="12" name="Titel 1">
            <a:extLst>
              <a:ext uri="{FF2B5EF4-FFF2-40B4-BE49-F238E27FC236}">
                <a16:creationId xmlns:a16="http://schemas.microsoft.com/office/drawing/2014/main" id="{6CBBD4EF-B8BF-4CE4-813A-6B2ECC2FDDDB}"/>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251472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17</a:t>
            </a:fld>
            <a:endParaRPr lang="en-GB" dirty="0"/>
          </a:p>
        </p:txBody>
      </p:sp>
      <p:sp>
        <p:nvSpPr>
          <p:cNvPr id="10" name="Tijdelijke aanduiding voor inhoud 2">
            <a:extLst>
              <a:ext uri="{FF2B5EF4-FFF2-40B4-BE49-F238E27FC236}">
                <a16:creationId xmlns:a16="http://schemas.microsoft.com/office/drawing/2014/main" id="{3D1F08B1-8F46-4FC1-A823-E03B3B93C46F}"/>
              </a:ext>
            </a:extLst>
          </p:cNvPr>
          <p:cNvSpPr>
            <a:spLocks noGrp="1"/>
          </p:cNvSpPr>
          <p:nvPr>
            <p:ph idx="1"/>
          </p:nvPr>
        </p:nvSpPr>
        <p:spPr>
          <a:xfrm>
            <a:off x="731838" y="2762129"/>
            <a:ext cx="10621962" cy="2679461"/>
          </a:xfrm>
        </p:spPr>
        <p:txBody>
          <a:bodyPr/>
          <a:lstStyle/>
          <a:p>
            <a:pPr marL="457200" lvl="0" indent="-457200">
              <a:lnSpc>
                <a:spcPct val="100000"/>
              </a:lnSpc>
              <a:spcBef>
                <a:spcPts val="0"/>
              </a:spcBef>
              <a:buFont typeface="+mj-lt"/>
              <a:buAutoNum type="arabicPeriod" startAt="5"/>
            </a:pPr>
            <a:r>
              <a:rPr lang="en-US" sz="2000" dirty="0">
                <a:solidFill>
                  <a:srgbClr val="000000"/>
                </a:solidFill>
                <a:effectLst/>
                <a:ea typeface="Calibri" panose="020F0502020204030204" pitchFamily="34" charset="0"/>
                <a:cs typeface="Times New Roman" panose="02020603050405020304" pitchFamily="18" charset="0"/>
              </a:rPr>
              <a:t>Oversight provides </a:t>
            </a:r>
            <a:r>
              <a:rPr lang="en-US" sz="2000" b="1" dirty="0">
                <a:solidFill>
                  <a:srgbClr val="000000"/>
                </a:solidFill>
                <a:effectLst/>
                <a:ea typeface="Calibri" panose="020F0502020204030204" pitchFamily="34" charset="0"/>
                <a:cs typeface="Times New Roman" panose="02020603050405020304" pitchFamily="18" charset="0"/>
              </a:rPr>
              <a:t>'checks and balances'</a:t>
            </a:r>
            <a:r>
              <a:rPr lang="en-US" sz="2000" dirty="0">
                <a:solidFill>
                  <a:srgbClr val="000000"/>
                </a:solidFill>
                <a:effectLst/>
                <a:ea typeface="Calibri" panose="020F0502020204030204" pitchFamily="34" charset="0"/>
                <a:cs typeface="Times New Roman" panose="02020603050405020304" pitchFamily="18" charset="0"/>
              </a:rPr>
              <a:t>, a division of powers to prevent a possible concentration of power.</a:t>
            </a:r>
          </a:p>
          <a:p>
            <a:pPr marL="0" lvl="0"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Certain decisions are </a:t>
            </a:r>
            <a:r>
              <a:rPr lang="en-US" sz="2000" b="1" dirty="0">
                <a:solidFill>
                  <a:srgbClr val="000000"/>
                </a:solidFill>
                <a:effectLst/>
                <a:ea typeface="Calibri" panose="020F0502020204030204" pitchFamily="34" charset="0"/>
                <a:cs typeface="Times New Roman" panose="02020603050405020304" pitchFamily="18" charset="0"/>
              </a:rPr>
              <a:t>not exclusively attributed to one actor</a:t>
            </a:r>
            <a:r>
              <a:rPr lang="en-US" sz="2000" dirty="0">
                <a:solidFill>
                  <a:srgbClr val="000000"/>
                </a:solidFill>
                <a:effectLst/>
                <a:ea typeface="Calibri" panose="020F0502020204030204" pitchFamily="34" charset="0"/>
                <a:cs typeface="Times New Roman" panose="02020603050405020304" pitchFamily="18" charset="0"/>
              </a:rPr>
              <a:t>. Appeals, directions and standards (for example the violence instruction) are examples of this. </a:t>
            </a:r>
          </a:p>
          <a:p>
            <a:pPr marL="457200" lvl="1"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b="1" dirty="0">
                <a:solidFill>
                  <a:srgbClr val="FF0000"/>
                </a:solidFill>
                <a:effectLst/>
                <a:ea typeface="Calibri" panose="020F0502020204030204" pitchFamily="34" charset="0"/>
                <a:cs typeface="Times New Roman" panose="02020603050405020304" pitchFamily="18" charset="0"/>
              </a:rPr>
              <a:t>→ These powers are withheld from the primary responsible actor: consultation and coordination with a higher body is necessary or revision of the decisions is open</a:t>
            </a:r>
            <a:r>
              <a:rPr lang="en-US" sz="2000" dirty="0">
                <a:solidFill>
                  <a:srgbClr val="FF0000"/>
                </a:solidFill>
                <a:effectLst/>
                <a:ea typeface="Calibri" panose="020F0502020204030204" pitchFamily="34" charset="0"/>
                <a:cs typeface="Times New Roman" panose="02020603050405020304" pitchFamily="18" charset="0"/>
              </a:rPr>
              <a:t>.</a:t>
            </a:r>
            <a:endParaRPr lang="en-US" sz="1600" dirty="0">
              <a:solidFill>
                <a:srgbClr val="FF0000"/>
              </a:solidFill>
              <a:effectLst/>
              <a:ea typeface="Calibri" panose="020F0502020204030204" pitchFamily="34" charset="0"/>
              <a:cs typeface="Times New Roman" panose="02020603050405020304" pitchFamily="18" charset="0"/>
            </a:endParaRPr>
          </a:p>
        </p:txBody>
      </p:sp>
      <p:sp>
        <p:nvSpPr>
          <p:cNvPr id="12" name="Titel 1">
            <a:extLst>
              <a:ext uri="{FF2B5EF4-FFF2-40B4-BE49-F238E27FC236}">
                <a16:creationId xmlns:a16="http://schemas.microsoft.com/office/drawing/2014/main" id="{9AB4AC39-F260-47B0-8507-D43462D0DBA2}"/>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126697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18</a:t>
            </a:fld>
            <a:endParaRPr lang="en-GB" dirty="0"/>
          </a:p>
        </p:txBody>
      </p:sp>
      <p:sp>
        <p:nvSpPr>
          <p:cNvPr id="9" name="Tijdelijke aanduiding voor inhoud 2">
            <a:extLst>
              <a:ext uri="{FF2B5EF4-FFF2-40B4-BE49-F238E27FC236}">
                <a16:creationId xmlns:a16="http://schemas.microsoft.com/office/drawing/2014/main" id="{E50C2D24-B1A4-4310-9F43-DE7983F847DF}"/>
              </a:ext>
            </a:extLst>
          </p:cNvPr>
          <p:cNvSpPr>
            <a:spLocks noGrp="1"/>
          </p:cNvSpPr>
          <p:nvPr>
            <p:ph idx="1"/>
          </p:nvPr>
        </p:nvSpPr>
        <p:spPr>
          <a:xfrm>
            <a:off x="731838" y="2565400"/>
            <a:ext cx="10621962" cy="2731220"/>
          </a:xfrm>
        </p:spPr>
        <p:txBody>
          <a:bodyPr/>
          <a:lstStyle/>
          <a:p>
            <a:pPr marL="457200" lvl="0" indent="-457200">
              <a:lnSpc>
                <a:spcPct val="100000"/>
              </a:lnSpc>
              <a:spcBef>
                <a:spcPts val="0"/>
              </a:spcBef>
              <a:buFont typeface="+mj-lt"/>
              <a:buAutoNum type="arabicPeriod" startAt="6"/>
            </a:pPr>
            <a:r>
              <a:rPr lang="en-US" sz="2000" dirty="0">
                <a:solidFill>
                  <a:srgbClr val="000000"/>
                </a:solidFill>
                <a:effectLst/>
                <a:ea typeface="Calibri" panose="020F0502020204030204" pitchFamily="34" charset="0"/>
                <a:cs typeface="Times New Roman" panose="02020603050405020304" pitchFamily="18" charset="0"/>
              </a:rPr>
              <a:t>Gathering knowledge about </a:t>
            </a:r>
            <a:r>
              <a:rPr lang="en-US" sz="2000" b="1" dirty="0">
                <a:solidFill>
                  <a:srgbClr val="000000"/>
                </a:solidFill>
                <a:effectLst/>
                <a:ea typeface="Calibri" panose="020F0502020204030204" pitchFamily="34" charset="0"/>
                <a:cs typeface="Times New Roman" panose="02020603050405020304" pitchFamily="18" charset="0"/>
              </a:rPr>
              <a:t>how systems work in practice</a:t>
            </a:r>
            <a:r>
              <a:rPr lang="en-US" sz="2000" dirty="0">
                <a:solidFill>
                  <a:srgbClr val="000000"/>
                </a:solidFill>
                <a:effectLst/>
                <a:ea typeface="Calibri" panose="020F0502020204030204" pitchFamily="34" charset="0"/>
                <a:cs typeface="Times New Roman" panose="02020603050405020304" pitchFamily="18" charset="0"/>
              </a:rPr>
              <a:t>.</a:t>
            </a:r>
          </a:p>
          <a:p>
            <a:pPr marL="0" lvl="0"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It concerns </a:t>
            </a:r>
            <a:r>
              <a:rPr lang="en-US" sz="2000" b="1" dirty="0">
                <a:solidFill>
                  <a:srgbClr val="000000"/>
                </a:solidFill>
                <a:effectLst/>
                <a:ea typeface="Calibri" panose="020F0502020204030204" pitchFamily="34" charset="0"/>
                <a:cs typeface="Times New Roman" panose="02020603050405020304" pitchFamily="18" charset="0"/>
              </a:rPr>
              <a:t>quality, accessibility and efficiency </a:t>
            </a:r>
            <a:r>
              <a:rPr lang="en-US" sz="2000" dirty="0">
                <a:solidFill>
                  <a:srgbClr val="000000"/>
                </a:solidFill>
                <a:effectLst/>
                <a:ea typeface="Calibri" panose="020F0502020204030204" pitchFamily="34" charset="0"/>
                <a:cs typeface="Times New Roman" panose="02020603050405020304" pitchFamily="18" charset="0"/>
              </a:rPr>
              <a:t>(effectiveness) as well as the safeguarding of personal </a:t>
            </a:r>
            <a:r>
              <a:rPr lang="en-US" sz="2000" b="1" dirty="0">
                <a:solidFill>
                  <a:srgbClr val="000000"/>
                </a:solidFill>
                <a:effectLst/>
                <a:ea typeface="Calibri" panose="020F0502020204030204" pitchFamily="34" charset="0"/>
                <a:cs typeface="Times New Roman" panose="02020603050405020304" pitchFamily="18" charset="0"/>
              </a:rPr>
              <a:t>freedoms or rights of individuals </a:t>
            </a:r>
            <a:r>
              <a:rPr lang="en-US" sz="2000" dirty="0">
                <a:solidFill>
                  <a:srgbClr val="000000"/>
                </a:solidFill>
                <a:effectLst/>
                <a:ea typeface="Calibri" panose="020F0502020204030204" pitchFamily="34" charset="0"/>
                <a:cs typeface="Times New Roman" panose="02020603050405020304" pitchFamily="18" charset="0"/>
              </a:rPr>
              <a:t>with regard to authority. </a:t>
            </a:r>
          </a:p>
          <a:p>
            <a:pPr marL="457200" lvl="1" indent="0">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nSpc>
                <a:spcPct val="100000"/>
              </a:lnSpc>
              <a:spcBef>
                <a:spcPts val="0"/>
              </a:spcBef>
              <a:buNone/>
            </a:pPr>
            <a:r>
              <a:rPr lang="en-US" sz="2000" b="1" dirty="0">
                <a:solidFill>
                  <a:srgbClr val="FF0000"/>
                </a:solidFill>
                <a:effectLst/>
                <a:ea typeface="Calibri" panose="020F0502020204030204" pitchFamily="34" charset="0"/>
                <a:cs typeface="Times New Roman" panose="02020603050405020304" pitchFamily="18" charset="0"/>
              </a:rPr>
              <a:t>→ Legislation and practice constantly influence each other: oversight provides some of the insights through which the legislator can assess whether the system as a whole generates the desired outcomes.</a:t>
            </a:r>
            <a:r>
              <a:rPr lang="nl-NL" sz="2000" b="1" dirty="0">
                <a:solidFill>
                  <a:srgbClr val="FF0000"/>
                </a:solidFill>
                <a:effectLst/>
                <a:ea typeface="Calibri" panose="020F0502020204030204" pitchFamily="34" charset="0"/>
                <a:cs typeface="Times New Roman" panose="02020603050405020304" pitchFamily="18" charset="0"/>
              </a:rPr>
              <a:t> </a:t>
            </a:r>
          </a:p>
          <a:p>
            <a:pPr marL="0" indent="0">
              <a:buNone/>
            </a:pPr>
            <a:endParaRPr lang="nl-BE" sz="2000" b="1" i="1" dirty="0"/>
          </a:p>
        </p:txBody>
      </p:sp>
      <p:sp>
        <p:nvSpPr>
          <p:cNvPr id="12" name="Titel 1">
            <a:extLst>
              <a:ext uri="{FF2B5EF4-FFF2-40B4-BE49-F238E27FC236}">
                <a16:creationId xmlns:a16="http://schemas.microsoft.com/office/drawing/2014/main" id="{5416D8D1-A3EA-4AFB-B1EB-CB1820F3198A}"/>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83374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19</a:t>
            </a:fld>
            <a:endParaRPr lang="en-GB" dirty="0"/>
          </a:p>
        </p:txBody>
      </p:sp>
      <p:sp>
        <p:nvSpPr>
          <p:cNvPr id="10" name="Tijdelijke aanduiding voor inhoud 2">
            <a:extLst>
              <a:ext uri="{FF2B5EF4-FFF2-40B4-BE49-F238E27FC236}">
                <a16:creationId xmlns:a16="http://schemas.microsoft.com/office/drawing/2014/main" id="{78496AB6-BD39-4741-A60D-2ABC72D9FE5E}"/>
              </a:ext>
            </a:extLst>
          </p:cNvPr>
          <p:cNvSpPr>
            <a:spLocks noGrp="1"/>
          </p:cNvSpPr>
          <p:nvPr>
            <p:ph idx="1"/>
          </p:nvPr>
        </p:nvSpPr>
        <p:spPr>
          <a:xfrm>
            <a:off x="731838" y="2930524"/>
            <a:ext cx="10621962" cy="2058359"/>
          </a:xfrm>
        </p:spPr>
        <p:txBody>
          <a:bodyPr/>
          <a:lstStyle/>
          <a:p>
            <a:pPr marL="457200" lvl="0" indent="-457200" algn="just">
              <a:lnSpc>
                <a:spcPct val="100000"/>
              </a:lnSpc>
              <a:spcBef>
                <a:spcPts val="0"/>
              </a:spcBef>
              <a:buFont typeface="+mj-lt"/>
              <a:buAutoNum type="arabicPeriod" startAt="7"/>
            </a:pPr>
            <a:r>
              <a:rPr lang="en-US" sz="2000" dirty="0">
                <a:solidFill>
                  <a:srgbClr val="000000"/>
                </a:solidFill>
                <a:effectLst/>
                <a:ea typeface="Calibri" panose="020F0502020204030204" pitchFamily="34" charset="0"/>
                <a:cs typeface="Times New Roman" panose="02020603050405020304" pitchFamily="18" charset="0"/>
              </a:rPr>
              <a:t>Oversight also promotes the </a:t>
            </a:r>
            <a:r>
              <a:rPr lang="en-US" sz="2000" b="1" dirty="0">
                <a:solidFill>
                  <a:srgbClr val="000000"/>
                </a:solidFill>
                <a:effectLst/>
                <a:ea typeface="Calibri" panose="020F0502020204030204" pitchFamily="34" charset="0"/>
                <a:cs typeface="Times New Roman" panose="02020603050405020304" pitchFamily="18" charset="0"/>
              </a:rPr>
              <a:t>efficiency of the actions </a:t>
            </a:r>
            <a:r>
              <a:rPr lang="en-US" sz="2000" dirty="0">
                <a:solidFill>
                  <a:srgbClr val="000000"/>
                </a:solidFill>
                <a:effectLst/>
                <a:ea typeface="Calibri" panose="020F0502020204030204" pitchFamily="34" charset="0"/>
                <a:cs typeface="Times New Roman" panose="02020603050405020304" pitchFamily="18" charset="0"/>
              </a:rPr>
              <a:t>of organs. </a:t>
            </a:r>
          </a:p>
          <a:p>
            <a:pPr marL="457200" lvl="0" indent="-457200" algn="just">
              <a:lnSpc>
                <a:spcPct val="100000"/>
              </a:lnSpc>
              <a:spcBef>
                <a:spcPts val="0"/>
              </a:spcBef>
              <a:buFont typeface="+mj-lt"/>
              <a:buAutoNum type="arabicPeriod" startAt="7"/>
            </a:pPr>
            <a:endParaRPr lang="en-US" sz="2000" dirty="0">
              <a:solidFill>
                <a:srgbClr val="000000"/>
              </a:solidFill>
              <a:ea typeface="Calibri" panose="020F0502020204030204" pitchFamily="34" charset="0"/>
              <a:cs typeface="Times New Roman" panose="02020603050405020304" pitchFamily="18" charset="0"/>
            </a:endParaRPr>
          </a:p>
          <a:p>
            <a:pPr marL="457200" lvl="1" indent="0" algn="just">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After all, if the implementation adheres to the standards, these are considered to be efficient. </a:t>
            </a:r>
          </a:p>
          <a:p>
            <a:pPr marL="457200" lvl="1" indent="0" algn="just">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457200" lvl="1" indent="0" algn="just">
              <a:lnSpc>
                <a:spcPct val="100000"/>
              </a:lnSpc>
              <a:spcBef>
                <a:spcPts val="0"/>
              </a:spcBef>
              <a:buNone/>
            </a:pPr>
            <a:r>
              <a:rPr lang="en-US" sz="2000" b="1" dirty="0">
                <a:solidFill>
                  <a:srgbClr val="FF0000"/>
                </a:solidFill>
                <a:effectLst/>
                <a:ea typeface="Calibri" panose="020F0502020204030204" pitchFamily="34" charset="0"/>
                <a:cs typeface="Times New Roman" panose="02020603050405020304" pitchFamily="18" charset="0"/>
              </a:rPr>
              <a:t>→ Supervision often includes judgments about the correct use of public funds. We also want supervision to be effective.</a:t>
            </a:r>
            <a:endParaRPr lang="en-US" sz="1600" b="1" dirty="0">
              <a:solidFill>
                <a:srgbClr val="FF0000"/>
              </a:solidFill>
              <a:effectLst/>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p:txBody>
      </p:sp>
      <p:sp>
        <p:nvSpPr>
          <p:cNvPr id="12" name="Titel 1">
            <a:extLst>
              <a:ext uri="{FF2B5EF4-FFF2-40B4-BE49-F238E27FC236}">
                <a16:creationId xmlns:a16="http://schemas.microsoft.com/office/drawing/2014/main" id="{F26F44EB-5E38-49F7-B6C0-5E96FB8CFDEE}"/>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8470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2</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1746822"/>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6751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6 L 0.11757 3.7037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20</a:t>
            </a:fld>
            <a:endParaRPr lang="en-GB" dirty="0"/>
          </a:p>
        </p:txBody>
      </p:sp>
      <p:sp>
        <p:nvSpPr>
          <p:cNvPr id="9" name="Tijdelijke aanduiding voor inhoud 2">
            <a:extLst>
              <a:ext uri="{FF2B5EF4-FFF2-40B4-BE49-F238E27FC236}">
                <a16:creationId xmlns:a16="http://schemas.microsoft.com/office/drawing/2014/main" id="{C8C4B601-28B7-487B-9091-F6C63E332D58}"/>
              </a:ext>
            </a:extLst>
          </p:cNvPr>
          <p:cNvSpPr>
            <a:spLocks noGrp="1"/>
          </p:cNvSpPr>
          <p:nvPr>
            <p:ph idx="1"/>
          </p:nvPr>
        </p:nvSpPr>
        <p:spPr>
          <a:xfrm>
            <a:off x="731838" y="3290019"/>
            <a:ext cx="10621962" cy="1523522"/>
          </a:xfrm>
        </p:spPr>
        <p:txBody>
          <a:bodyPr/>
          <a:lstStyle/>
          <a:p>
            <a:pPr marL="0" lvl="0" indent="0" algn="just">
              <a:lnSpc>
                <a:spcPct val="100000"/>
              </a:lnSpc>
              <a:spcBef>
                <a:spcPts val="0"/>
              </a:spcBef>
              <a:buNone/>
            </a:pPr>
            <a:r>
              <a:rPr lang="en-US" sz="2000" dirty="0">
                <a:effectLst/>
                <a:ea typeface="Calibri" panose="020F0502020204030204" pitchFamily="34" charset="0"/>
                <a:cs typeface="Times New Roman" panose="02020603050405020304" pitchFamily="18" charset="0"/>
              </a:rPr>
              <a:t>8.    </a:t>
            </a:r>
            <a:r>
              <a:rPr lang="en-US" sz="2000" b="1" dirty="0">
                <a:solidFill>
                  <a:srgbClr val="FF0000"/>
                </a:solidFill>
                <a:effectLst/>
                <a:ea typeface="Calibri" panose="020F0502020204030204" pitchFamily="34" charset="0"/>
                <a:cs typeface="Times New Roman" panose="02020603050405020304" pitchFamily="18" charset="0"/>
              </a:rPr>
              <a:t>→ The same objective can be to promote quality</a:t>
            </a:r>
            <a:r>
              <a:rPr lang="en-US" sz="2000" dirty="0">
                <a:effectLst/>
                <a:ea typeface="Calibri" panose="020F0502020204030204" pitchFamily="34" charset="0"/>
                <a:cs typeface="Times New Roman" panose="02020603050405020304" pitchFamily="18" charset="0"/>
              </a:rPr>
              <a:t>. </a:t>
            </a:r>
          </a:p>
          <a:p>
            <a:pPr marL="457200" lvl="0" indent="-457200" algn="just">
              <a:lnSpc>
                <a:spcPct val="100000"/>
              </a:lnSpc>
              <a:spcBef>
                <a:spcPts val="0"/>
              </a:spcBef>
              <a:buFont typeface="+mj-lt"/>
              <a:buAutoNum type="arabicPeriod" startAt="8"/>
            </a:pPr>
            <a:endParaRPr lang="en-US" sz="2000" dirty="0">
              <a:ea typeface="Calibri" panose="020F0502020204030204" pitchFamily="34" charset="0"/>
              <a:cs typeface="Times New Roman" panose="02020603050405020304" pitchFamily="18" charset="0"/>
            </a:endParaRPr>
          </a:p>
          <a:p>
            <a:pPr marL="457200" lvl="1" indent="0" algn="just">
              <a:lnSpc>
                <a:spcPct val="100000"/>
              </a:lnSpc>
              <a:spcBef>
                <a:spcPts val="0"/>
              </a:spcBef>
              <a:buNone/>
            </a:pPr>
            <a:r>
              <a:rPr lang="en-US" sz="2000" dirty="0">
                <a:effectLst/>
                <a:ea typeface="Calibri" panose="020F0502020204030204" pitchFamily="34" charset="0"/>
                <a:cs typeface="Times New Roman" panose="02020603050405020304" pitchFamily="18" charset="0"/>
              </a:rPr>
              <a:t>E.g. the Education Inspectorate explicitly aims to stimulate the quality of education by means of oversight.</a:t>
            </a:r>
            <a:endParaRPr lang="nl-BE" sz="1600" b="1" i="1" dirty="0"/>
          </a:p>
        </p:txBody>
      </p:sp>
      <p:sp>
        <p:nvSpPr>
          <p:cNvPr id="12" name="Titel 1">
            <a:extLst>
              <a:ext uri="{FF2B5EF4-FFF2-40B4-BE49-F238E27FC236}">
                <a16:creationId xmlns:a16="http://schemas.microsoft.com/office/drawing/2014/main" id="{7000CB4C-998A-4B92-A265-94181B644016}"/>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419805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38C38DE7-9009-4A2A-8B2C-A2877676891A}"/>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F7D1F442-3DA1-4A41-9425-44D298B0BC5F}"/>
              </a:ext>
            </a:extLst>
          </p:cNvPr>
          <p:cNvSpPr>
            <a:spLocks noGrp="1"/>
          </p:cNvSpPr>
          <p:nvPr>
            <p:ph type="sldNum" sz="quarter" idx="12"/>
          </p:nvPr>
        </p:nvSpPr>
        <p:spPr/>
        <p:txBody>
          <a:bodyPr/>
          <a:lstStyle/>
          <a:p>
            <a:fld id="{8EB9FCB8-BC4F-453D-B4AC-92EACBE2DAE5}" type="slidenum">
              <a:rPr lang="en-GB" smtClean="0"/>
              <a:t>21</a:t>
            </a:fld>
            <a:endParaRPr lang="en-GB" dirty="0"/>
          </a:p>
        </p:txBody>
      </p:sp>
      <p:sp>
        <p:nvSpPr>
          <p:cNvPr id="6" name="Tekstvak 5">
            <a:extLst>
              <a:ext uri="{FF2B5EF4-FFF2-40B4-BE49-F238E27FC236}">
                <a16:creationId xmlns:a16="http://schemas.microsoft.com/office/drawing/2014/main" id="{7FCD2284-F0B7-4D06-872E-72E7D1C3AB1A}"/>
              </a:ext>
            </a:extLst>
          </p:cNvPr>
          <p:cNvSpPr txBox="1"/>
          <p:nvPr/>
        </p:nvSpPr>
        <p:spPr>
          <a:xfrm>
            <a:off x="768624" y="1703413"/>
            <a:ext cx="6098344" cy="461665"/>
          </a:xfrm>
          <a:prstGeom prst="rect">
            <a:avLst/>
          </a:prstGeom>
          <a:noFill/>
        </p:spPr>
        <p:txBody>
          <a:bodyPr wrap="square">
            <a:spAutoFit/>
          </a:bodyPr>
          <a:lstStyle/>
          <a:p>
            <a:pPr marL="0" indent="0">
              <a:spcBef>
                <a:spcPts val="0"/>
              </a:spcBef>
              <a:buNone/>
            </a:pPr>
            <a:r>
              <a:rPr lang="nl-BE" sz="2400" b="1" i="1" dirty="0" err="1">
                <a:solidFill>
                  <a:srgbClr val="000000"/>
                </a:solidFill>
                <a:ea typeface="Calibri" panose="020F0502020204030204" pitchFamily="34" charset="0"/>
                <a:cs typeface="Times New Roman" panose="02020603050405020304" pitchFamily="18" charset="0"/>
              </a:rPr>
              <a:t>Why</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organize</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oversight</a:t>
            </a:r>
            <a:r>
              <a:rPr lang="nl-BE" sz="2400" b="1" i="1" dirty="0">
                <a:solidFill>
                  <a:srgbClr val="000000"/>
                </a:solidFill>
                <a:ea typeface="Calibri" panose="020F0502020204030204" pitchFamily="34" charset="0"/>
                <a:cs typeface="Times New Roman" panose="02020603050405020304" pitchFamily="18" charset="0"/>
              </a:rPr>
              <a:t>?</a:t>
            </a:r>
          </a:p>
        </p:txBody>
      </p:sp>
      <p:sp>
        <p:nvSpPr>
          <p:cNvPr id="8" name="Tekstvak 7">
            <a:extLst>
              <a:ext uri="{FF2B5EF4-FFF2-40B4-BE49-F238E27FC236}">
                <a16:creationId xmlns:a16="http://schemas.microsoft.com/office/drawing/2014/main" id="{04FFE24B-EED1-43AC-AACC-396A5946F37D}"/>
              </a:ext>
            </a:extLst>
          </p:cNvPr>
          <p:cNvSpPr txBox="1"/>
          <p:nvPr/>
        </p:nvSpPr>
        <p:spPr>
          <a:xfrm>
            <a:off x="731838" y="2565400"/>
            <a:ext cx="11460162" cy="3170099"/>
          </a:xfrm>
          <a:prstGeom prst="rect">
            <a:avLst/>
          </a:prstGeom>
          <a:noFill/>
        </p:spPr>
        <p:txBody>
          <a:bodyPr wrap="square" rtlCol="0">
            <a:spAutoFit/>
          </a:bodyPr>
          <a:lstStyle/>
          <a:p>
            <a:r>
              <a:rPr lang="en-US" sz="2000" b="1" dirty="0">
                <a:solidFill>
                  <a:srgbClr val="000000"/>
                </a:solidFill>
                <a:effectLst/>
                <a:ea typeface="Calibri" panose="020F0502020204030204" pitchFamily="34" charset="0"/>
                <a:cs typeface="Times New Roman" panose="02020603050405020304" pitchFamily="18" charset="0"/>
              </a:rPr>
              <a:t>IN SHORT</a:t>
            </a:r>
          </a:p>
          <a:p>
            <a:endParaRPr lang="en-US" sz="2000" dirty="0">
              <a:solidFill>
                <a:srgbClr val="000000"/>
              </a:solidFill>
              <a:effectLst/>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rgbClr val="000000"/>
                </a:solidFill>
                <a:effectLst/>
                <a:ea typeface="Calibri" panose="020F0502020204030204" pitchFamily="34" charset="0"/>
                <a:cs typeface="Times New Roman" panose="02020603050405020304" pitchFamily="18" charset="0"/>
              </a:rPr>
              <a:t>Guaranteeing the </a:t>
            </a:r>
            <a:r>
              <a:rPr lang="en-US" sz="2000" b="1" dirty="0">
                <a:solidFill>
                  <a:srgbClr val="FF0000"/>
                </a:solidFill>
                <a:effectLst/>
                <a:ea typeface="Calibri" panose="020F0502020204030204" pitchFamily="34" charset="0"/>
                <a:cs typeface="Times New Roman" panose="02020603050405020304" pitchFamily="18" charset="0"/>
              </a:rPr>
              <a:t>democratic legitimacy </a:t>
            </a:r>
            <a:r>
              <a:rPr lang="en-US" sz="2000" dirty="0">
                <a:solidFill>
                  <a:srgbClr val="000000"/>
                </a:solidFill>
                <a:effectLst/>
                <a:ea typeface="Calibri" panose="020F0502020204030204" pitchFamily="34" charset="0"/>
                <a:cs typeface="Times New Roman" panose="02020603050405020304" pitchFamily="18" charset="0"/>
              </a:rPr>
              <a:t>of a system or a body</a:t>
            </a:r>
          </a:p>
          <a:p>
            <a:pPr marL="457200" indent="-457200">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Ensure that the body concerned acts in </a:t>
            </a:r>
            <a:r>
              <a:rPr lang="en-US" sz="2000" b="1" dirty="0">
                <a:solidFill>
                  <a:srgbClr val="FF0000"/>
                </a:solidFill>
                <a:ea typeface="Calibri" panose="020F0502020204030204" pitchFamily="34" charset="0"/>
                <a:cs typeface="Times New Roman" panose="02020603050405020304" pitchFamily="18" charset="0"/>
              </a:rPr>
              <a:t>accordance with the law </a:t>
            </a:r>
            <a:r>
              <a:rPr lang="en-US" sz="2000" dirty="0">
                <a:solidFill>
                  <a:srgbClr val="000000"/>
                </a:solidFill>
                <a:ea typeface="Calibri" panose="020F0502020204030204" pitchFamily="34" charset="0"/>
                <a:cs typeface="Times New Roman" panose="02020603050405020304" pitchFamily="18" charset="0"/>
              </a:rPr>
              <a:t>and the </a:t>
            </a:r>
            <a:r>
              <a:rPr lang="en-US" sz="2000" b="1" dirty="0">
                <a:solidFill>
                  <a:srgbClr val="FF0000"/>
                </a:solidFill>
                <a:ea typeface="Calibri" panose="020F0502020204030204" pitchFamily="34" charset="0"/>
                <a:cs typeface="Times New Roman" panose="02020603050405020304" pitchFamily="18" charset="0"/>
              </a:rPr>
              <a:t>general interest</a:t>
            </a:r>
          </a:p>
          <a:p>
            <a:pPr marL="457200" indent="-457200">
              <a:buFont typeface="+mj-lt"/>
              <a:buAutoNum type="arabicPeriod"/>
            </a:pPr>
            <a:r>
              <a:rPr lang="nl-BE" sz="2000" dirty="0" err="1"/>
              <a:t>creates</a:t>
            </a:r>
            <a:r>
              <a:rPr lang="nl-BE" sz="2000" dirty="0"/>
              <a:t> </a:t>
            </a:r>
            <a:r>
              <a:rPr lang="nl-BE" sz="2000" dirty="0" err="1"/>
              <a:t>insight</a:t>
            </a:r>
            <a:r>
              <a:rPr lang="nl-BE" sz="2000" dirty="0"/>
              <a:t> in </a:t>
            </a:r>
            <a:r>
              <a:rPr lang="nl-BE" sz="2000" dirty="0" err="1"/>
              <a:t>the</a:t>
            </a:r>
            <a:r>
              <a:rPr lang="nl-BE" sz="2000" dirty="0"/>
              <a:t> </a:t>
            </a:r>
            <a:r>
              <a:rPr lang="nl-BE" sz="2000" b="1" dirty="0" err="1">
                <a:solidFill>
                  <a:srgbClr val="FF0000"/>
                </a:solidFill>
              </a:rPr>
              <a:t>standards</a:t>
            </a:r>
            <a:r>
              <a:rPr lang="nl-BE" sz="2000" b="1" dirty="0">
                <a:solidFill>
                  <a:srgbClr val="FF0000"/>
                </a:solidFill>
              </a:rPr>
              <a:t> of </a:t>
            </a:r>
            <a:r>
              <a:rPr lang="nl-BE" sz="2000" b="1" dirty="0" err="1">
                <a:solidFill>
                  <a:srgbClr val="FF0000"/>
                </a:solidFill>
              </a:rPr>
              <a:t>good</a:t>
            </a:r>
            <a:r>
              <a:rPr lang="nl-BE" sz="2000" b="1" dirty="0">
                <a:solidFill>
                  <a:srgbClr val="FF0000"/>
                </a:solidFill>
              </a:rPr>
              <a:t> </a:t>
            </a:r>
            <a:r>
              <a:rPr lang="nl-BE" sz="2000" b="1" dirty="0" err="1">
                <a:solidFill>
                  <a:srgbClr val="FF0000"/>
                </a:solidFill>
              </a:rPr>
              <a:t>governance</a:t>
            </a:r>
            <a:endParaRPr lang="nl-BE" sz="2000" b="1" dirty="0">
              <a:solidFill>
                <a:srgbClr val="FF0000"/>
              </a:solidFill>
            </a:endParaRPr>
          </a:p>
          <a:p>
            <a:pPr marL="457200" indent="-457200">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T</a:t>
            </a:r>
            <a:r>
              <a:rPr lang="en-US" sz="2000" dirty="0">
                <a:solidFill>
                  <a:srgbClr val="000000"/>
                </a:solidFill>
                <a:effectLst/>
                <a:ea typeface="Calibri" panose="020F0502020204030204" pitchFamily="34" charset="0"/>
                <a:cs typeface="Times New Roman" panose="02020603050405020304" pitchFamily="18" charset="0"/>
              </a:rPr>
              <a:t>he oversight body</a:t>
            </a:r>
            <a:r>
              <a:rPr lang="en-US" sz="2000" b="1" dirty="0">
                <a:solidFill>
                  <a:srgbClr val="000000"/>
                </a:solidFill>
                <a:effectLst/>
                <a:ea typeface="Calibri" panose="020F0502020204030204" pitchFamily="34" charset="0"/>
                <a:cs typeface="Times New Roman" panose="02020603050405020304" pitchFamily="18" charset="0"/>
              </a:rPr>
              <a:t> </a:t>
            </a:r>
            <a:r>
              <a:rPr lang="en-US" sz="2000" b="1" dirty="0">
                <a:solidFill>
                  <a:srgbClr val="FF0000"/>
                </a:solidFill>
                <a:effectLst/>
                <a:ea typeface="Calibri" panose="020F0502020204030204" pitchFamily="34" charset="0"/>
                <a:cs typeface="Times New Roman" panose="02020603050405020304" pitchFamily="18" charset="0"/>
              </a:rPr>
              <a:t>influences the actions </a:t>
            </a:r>
            <a:r>
              <a:rPr lang="en-US" sz="2000" dirty="0">
                <a:solidFill>
                  <a:srgbClr val="000000"/>
                </a:solidFill>
                <a:effectLst/>
                <a:ea typeface="Calibri" panose="020F0502020204030204" pitchFamily="34" charset="0"/>
                <a:cs typeface="Times New Roman" panose="02020603050405020304" pitchFamily="18" charset="0"/>
              </a:rPr>
              <a:t>of the body placed under scrutiny</a:t>
            </a:r>
          </a:p>
          <a:p>
            <a:pPr marL="457200" indent="-457200">
              <a:buFont typeface="+mj-lt"/>
              <a:buAutoNum type="arabicPeriod"/>
            </a:pPr>
            <a:r>
              <a:rPr lang="en-US" sz="2000" dirty="0">
                <a:solidFill>
                  <a:srgbClr val="000000"/>
                </a:solidFill>
                <a:ea typeface="Calibri" panose="020F0502020204030204" pitchFamily="34" charset="0"/>
                <a:cs typeface="Times New Roman" panose="02020603050405020304" pitchFamily="18" charset="0"/>
              </a:rPr>
              <a:t>P</a:t>
            </a:r>
            <a:r>
              <a:rPr lang="en-US" sz="2000" dirty="0">
                <a:solidFill>
                  <a:srgbClr val="000000"/>
                </a:solidFill>
                <a:effectLst/>
                <a:ea typeface="Calibri" panose="020F0502020204030204" pitchFamily="34" charset="0"/>
                <a:cs typeface="Times New Roman" panose="02020603050405020304" pitchFamily="18" charset="0"/>
              </a:rPr>
              <a:t>rovides </a:t>
            </a:r>
            <a:r>
              <a:rPr lang="en-US" sz="2000" b="1" dirty="0">
                <a:solidFill>
                  <a:srgbClr val="FF0000"/>
                </a:solidFill>
                <a:effectLst/>
                <a:ea typeface="Calibri" panose="020F0502020204030204" pitchFamily="34" charset="0"/>
                <a:cs typeface="Times New Roman" panose="02020603050405020304" pitchFamily="18" charset="0"/>
              </a:rPr>
              <a:t>'checks and balances'</a:t>
            </a:r>
            <a:r>
              <a:rPr lang="en-US" sz="2000" dirty="0">
                <a:solidFill>
                  <a:srgbClr val="000000"/>
                </a:solidFill>
                <a:effectLst/>
                <a:ea typeface="Calibri" panose="020F0502020204030204" pitchFamily="34" charset="0"/>
                <a:cs typeface="Times New Roman" panose="02020603050405020304" pitchFamily="18" charset="0"/>
              </a:rPr>
              <a:t>, a division of powers to prevent concentration of power</a:t>
            </a:r>
          </a:p>
          <a:p>
            <a:pPr marL="457200" indent="-457200">
              <a:buFont typeface="+mj-lt"/>
              <a:buAutoNum type="arabicPeriod"/>
            </a:pPr>
            <a:r>
              <a:rPr lang="en-US" sz="2000" dirty="0">
                <a:solidFill>
                  <a:srgbClr val="000000"/>
                </a:solidFill>
                <a:effectLst/>
                <a:ea typeface="Calibri" panose="020F0502020204030204" pitchFamily="34" charset="0"/>
                <a:cs typeface="Times New Roman" panose="02020603050405020304" pitchFamily="18" charset="0"/>
              </a:rPr>
              <a:t>Gathering knowledge about </a:t>
            </a:r>
            <a:r>
              <a:rPr lang="en-US" sz="2000" b="1" dirty="0">
                <a:solidFill>
                  <a:srgbClr val="FF0000"/>
                </a:solidFill>
                <a:effectLst/>
                <a:ea typeface="Calibri" panose="020F0502020204030204" pitchFamily="34" charset="0"/>
                <a:cs typeface="Times New Roman" panose="02020603050405020304" pitchFamily="18" charset="0"/>
              </a:rPr>
              <a:t>how systems work in practice</a:t>
            </a:r>
            <a:endParaRPr lang="en-US" sz="2000" dirty="0">
              <a:solidFill>
                <a:srgbClr val="FF0000"/>
              </a:solidFill>
              <a:effectLst/>
              <a:ea typeface="Calibri" panose="020F0502020204030204" pitchFamily="34" charset="0"/>
              <a:cs typeface="Times New Roman" panose="02020603050405020304" pitchFamily="18" charset="0"/>
            </a:endParaRPr>
          </a:p>
          <a:p>
            <a:pPr marL="457200" indent="-457200">
              <a:buFont typeface="+mj-lt"/>
              <a:buAutoNum type="arabicPeriod"/>
            </a:pPr>
            <a:r>
              <a:rPr lang="en-US" sz="2000" dirty="0">
                <a:solidFill>
                  <a:srgbClr val="000000"/>
                </a:solidFill>
                <a:effectLst/>
                <a:ea typeface="Calibri" panose="020F0502020204030204" pitchFamily="34" charset="0"/>
                <a:cs typeface="Times New Roman" panose="02020603050405020304" pitchFamily="18" charset="0"/>
              </a:rPr>
              <a:t>Oversight promotes the </a:t>
            </a:r>
            <a:r>
              <a:rPr lang="en-US" sz="2000" b="1" dirty="0">
                <a:solidFill>
                  <a:srgbClr val="FF0000"/>
                </a:solidFill>
                <a:effectLst/>
                <a:ea typeface="Calibri" panose="020F0502020204030204" pitchFamily="34" charset="0"/>
                <a:cs typeface="Times New Roman" panose="02020603050405020304" pitchFamily="18" charset="0"/>
              </a:rPr>
              <a:t>efficiency </a:t>
            </a:r>
            <a:r>
              <a:rPr lang="en-US" sz="2000" dirty="0">
                <a:solidFill>
                  <a:srgbClr val="000000"/>
                </a:solidFill>
                <a:effectLst/>
                <a:ea typeface="Calibri" panose="020F0502020204030204" pitchFamily="34" charset="0"/>
                <a:cs typeface="Times New Roman" panose="02020603050405020304" pitchFamily="18" charset="0"/>
              </a:rPr>
              <a:t>of the actions of organs</a:t>
            </a:r>
          </a:p>
          <a:p>
            <a:pPr marL="457200" indent="-457200">
              <a:buFont typeface="+mj-lt"/>
              <a:buAutoNum type="arabicPeriod"/>
            </a:pPr>
            <a:r>
              <a:rPr lang="en-US" sz="2000" dirty="0">
                <a:effectLst/>
                <a:ea typeface="Calibri" panose="020F0502020204030204" pitchFamily="34" charset="0"/>
                <a:cs typeface="Times New Roman" panose="02020603050405020304" pitchFamily="18" charset="0"/>
              </a:rPr>
              <a:t>Oversight promotes </a:t>
            </a:r>
            <a:r>
              <a:rPr lang="en-US" sz="2000" b="1" dirty="0">
                <a:solidFill>
                  <a:srgbClr val="FF0000"/>
                </a:solidFill>
                <a:effectLst/>
                <a:ea typeface="Calibri" panose="020F0502020204030204" pitchFamily="34" charset="0"/>
                <a:cs typeface="Times New Roman" panose="02020603050405020304" pitchFamily="18" charset="0"/>
              </a:rPr>
              <a:t>quality</a:t>
            </a:r>
            <a:endParaRPr lang="nl-BE" sz="2000" b="1" dirty="0">
              <a:solidFill>
                <a:srgbClr val="FF0000"/>
              </a:solidFill>
            </a:endParaRPr>
          </a:p>
        </p:txBody>
      </p:sp>
      <p:sp>
        <p:nvSpPr>
          <p:cNvPr id="11" name="Titel 1">
            <a:extLst>
              <a:ext uri="{FF2B5EF4-FFF2-40B4-BE49-F238E27FC236}">
                <a16:creationId xmlns:a16="http://schemas.microsoft.com/office/drawing/2014/main" id="{D1CC90CB-09C9-42B7-914B-D35FEEF5F449}"/>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248520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22</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4015359"/>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55224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33333E-6 L 0.11757 -3.33333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23</a:t>
            </a:fld>
            <a:endParaRPr lang="en-GB" dirty="0"/>
          </a:p>
        </p:txBody>
      </p:sp>
      <p:sp>
        <p:nvSpPr>
          <p:cNvPr id="6" name="Titel 1">
            <a:extLst>
              <a:ext uri="{FF2B5EF4-FFF2-40B4-BE49-F238E27FC236}">
                <a16:creationId xmlns:a16="http://schemas.microsoft.com/office/drawing/2014/main" id="{2C5C0B1E-C035-420E-9FD0-B9E62062B113}"/>
              </a:ext>
            </a:extLst>
          </p:cNvPr>
          <p:cNvSpPr>
            <a:spLocks noGrp="1"/>
          </p:cNvSpPr>
          <p:nvPr>
            <p:ph type="title"/>
          </p:nvPr>
        </p:nvSpPr>
        <p:spPr>
          <a:xfrm>
            <a:off x="2741747" y="271870"/>
            <a:ext cx="6444455" cy="1143000"/>
          </a:xfrm>
        </p:spPr>
        <p:txBody>
          <a:bodyPr/>
          <a:lstStyle/>
          <a:p>
            <a:pPr algn="ctr"/>
            <a:r>
              <a:rPr lang="nl-NL" sz="3200" b="1" dirty="0"/>
              <a:t>5. Different </a:t>
            </a:r>
            <a:r>
              <a:rPr lang="nl-NL" sz="3200" b="1" dirty="0" err="1"/>
              <a:t>forms</a:t>
            </a:r>
            <a:r>
              <a:rPr lang="nl-NL" sz="3200" b="1" dirty="0"/>
              <a:t> of “</a:t>
            </a:r>
            <a:r>
              <a:rPr lang="nl-NL" sz="3200" b="1" dirty="0" err="1"/>
              <a:t>oversight</a:t>
            </a:r>
            <a:r>
              <a:rPr lang="nl-NL" sz="3200" b="1" dirty="0"/>
              <a:t>”</a:t>
            </a:r>
            <a:endParaRPr lang="nl-BE" sz="3200" b="1" dirty="0"/>
          </a:p>
        </p:txBody>
      </p:sp>
      <p:sp>
        <p:nvSpPr>
          <p:cNvPr id="7" name="Tekstvak 6">
            <a:extLst>
              <a:ext uri="{FF2B5EF4-FFF2-40B4-BE49-F238E27FC236}">
                <a16:creationId xmlns:a16="http://schemas.microsoft.com/office/drawing/2014/main" id="{A6BCF5A9-4821-4C35-9CC1-0D932BCE6A91}"/>
              </a:ext>
            </a:extLst>
          </p:cNvPr>
          <p:cNvSpPr txBox="1"/>
          <p:nvPr/>
        </p:nvSpPr>
        <p:spPr>
          <a:xfrm>
            <a:off x="768624" y="1703413"/>
            <a:ext cx="11423376" cy="461665"/>
          </a:xfrm>
          <a:prstGeom prst="rect">
            <a:avLst/>
          </a:prstGeom>
          <a:noFill/>
        </p:spPr>
        <p:txBody>
          <a:bodyPr wrap="square">
            <a:spAutoFit/>
          </a:bodyPr>
          <a:lstStyle/>
          <a:p>
            <a:pPr marL="0" indent="0">
              <a:spcBef>
                <a:spcPts val="0"/>
              </a:spcBef>
              <a:buNone/>
            </a:pPr>
            <a:r>
              <a:rPr lang="nl-BE" sz="2400" b="1" i="1" dirty="0">
                <a:solidFill>
                  <a:srgbClr val="000000"/>
                </a:solidFill>
                <a:ea typeface="Calibri" panose="020F0502020204030204" pitchFamily="34" charset="0"/>
                <a:cs typeface="Times New Roman" panose="02020603050405020304" pitchFamily="18" charset="0"/>
              </a:rPr>
              <a:t>The </a:t>
            </a:r>
            <a:r>
              <a:rPr lang="nl-BE" sz="2400" b="1" i="1" dirty="0" err="1">
                <a:solidFill>
                  <a:srgbClr val="000000"/>
                </a:solidFill>
                <a:ea typeface="Calibri" panose="020F0502020204030204" pitchFamily="34" charset="0"/>
                <a:cs typeface="Times New Roman" panose="02020603050405020304" pitchFamily="18" charset="0"/>
              </a:rPr>
              <a:t>difference</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between</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internal</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and</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external</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oversight</a:t>
            </a:r>
            <a:endParaRPr lang="nl-BE" sz="2400" b="1" i="1" dirty="0">
              <a:solidFill>
                <a:srgbClr val="000000"/>
              </a:solidFill>
              <a:ea typeface="Calibri" panose="020F0502020204030204" pitchFamily="34" charset="0"/>
              <a:cs typeface="Times New Roman" panose="02020603050405020304" pitchFamily="18" charset="0"/>
            </a:endParaRPr>
          </a:p>
        </p:txBody>
      </p:sp>
      <p:sp>
        <p:nvSpPr>
          <p:cNvPr id="10" name="Tijdelijke aanduiding voor inhoud 2">
            <a:extLst>
              <a:ext uri="{FF2B5EF4-FFF2-40B4-BE49-F238E27FC236}">
                <a16:creationId xmlns:a16="http://schemas.microsoft.com/office/drawing/2014/main" id="{37367B19-E7D9-4099-9A4E-E0C322F4C33B}"/>
              </a:ext>
            </a:extLst>
          </p:cNvPr>
          <p:cNvSpPr>
            <a:spLocks noGrp="1"/>
          </p:cNvSpPr>
          <p:nvPr>
            <p:ph idx="1"/>
          </p:nvPr>
        </p:nvSpPr>
        <p:spPr>
          <a:xfrm>
            <a:off x="731838" y="2708694"/>
            <a:ext cx="10707540" cy="2723293"/>
          </a:xfrm>
        </p:spPr>
        <p:txBody>
          <a:bodyPr/>
          <a:lstStyle/>
          <a:p>
            <a:pPr algn="just"/>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Internal oversight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refers to the supervision that is organized </a:t>
            </a: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within an actor itself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(hierarchical oversight of the police within the police itself). </a:t>
            </a:r>
          </a:p>
          <a:p>
            <a:pPr marL="0" indent="0" algn="just">
              <a:buNone/>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External supervision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is supervision that is organized </a:t>
            </a: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outside the actor by other supervisory bodies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 example, the Public Prosecution Service that supervises the police, but also the independent complaints committee and the Ombudsman). Finally, by instituting legal remedies (such as appeal, cassation and opposition), participants in the process can challenge criminal decisions, and thus also exercise external supervision.</a:t>
            </a:r>
          </a:p>
        </p:txBody>
      </p:sp>
    </p:spTree>
    <p:extLst>
      <p:ext uri="{BB962C8B-B14F-4D97-AF65-F5344CB8AC3E}">
        <p14:creationId xmlns:p14="http://schemas.microsoft.com/office/powerpoint/2010/main" val="221249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1034B0B0-8A33-4018-ABEE-37E0FC027139}"/>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4164BC46-FE04-4D43-82DD-51120B068322}"/>
              </a:ext>
            </a:extLst>
          </p:cNvPr>
          <p:cNvSpPr>
            <a:spLocks noGrp="1"/>
          </p:cNvSpPr>
          <p:nvPr>
            <p:ph type="sldNum" sz="quarter" idx="12"/>
          </p:nvPr>
        </p:nvSpPr>
        <p:spPr/>
        <p:txBody>
          <a:bodyPr/>
          <a:lstStyle/>
          <a:p>
            <a:fld id="{8EB9FCB8-BC4F-453D-B4AC-92EACBE2DAE5}" type="slidenum">
              <a:rPr lang="en-GB" smtClean="0"/>
              <a:t>24</a:t>
            </a:fld>
            <a:endParaRPr lang="en-GB" dirty="0"/>
          </a:p>
        </p:txBody>
      </p:sp>
      <p:sp>
        <p:nvSpPr>
          <p:cNvPr id="7" name="Tekstvak 6">
            <a:extLst>
              <a:ext uri="{FF2B5EF4-FFF2-40B4-BE49-F238E27FC236}">
                <a16:creationId xmlns:a16="http://schemas.microsoft.com/office/drawing/2014/main" id="{A6BCF5A9-4821-4C35-9CC1-0D932BCE6A91}"/>
              </a:ext>
            </a:extLst>
          </p:cNvPr>
          <p:cNvSpPr txBox="1"/>
          <p:nvPr/>
        </p:nvSpPr>
        <p:spPr>
          <a:xfrm>
            <a:off x="768624" y="1703413"/>
            <a:ext cx="11423376" cy="830997"/>
          </a:xfrm>
          <a:prstGeom prst="rect">
            <a:avLst/>
          </a:prstGeom>
          <a:noFill/>
        </p:spPr>
        <p:txBody>
          <a:bodyPr wrap="square">
            <a:spAutoFit/>
          </a:bodyPr>
          <a:lstStyle/>
          <a:p>
            <a:r>
              <a:rPr lang="nl-BE" sz="2400" b="1" i="1" dirty="0">
                <a:solidFill>
                  <a:srgbClr val="000000"/>
                </a:solidFill>
                <a:ea typeface="Calibri" panose="020F0502020204030204" pitchFamily="34" charset="0"/>
                <a:cs typeface="Times New Roman" panose="02020603050405020304" pitchFamily="18" charset="0"/>
              </a:rPr>
              <a:t>The </a:t>
            </a:r>
            <a:r>
              <a:rPr lang="nl-BE" sz="2400" b="1" i="1" dirty="0" err="1">
                <a:solidFill>
                  <a:srgbClr val="000000"/>
                </a:solidFill>
                <a:ea typeface="Calibri" panose="020F0502020204030204" pitchFamily="34" charset="0"/>
                <a:cs typeface="Times New Roman" panose="02020603050405020304" pitchFamily="18" charset="0"/>
              </a:rPr>
              <a:t>difference</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between</a:t>
            </a:r>
            <a:r>
              <a:rPr lang="nl-BE" sz="2400" b="1" i="1" dirty="0">
                <a:solidFill>
                  <a:srgbClr val="000000"/>
                </a:solidFill>
                <a:ea typeface="Calibri" panose="020F0502020204030204" pitchFamily="34" charset="0"/>
                <a:cs typeface="Times New Roman" panose="02020603050405020304" pitchFamily="18" charset="0"/>
              </a:rPr>
              <a:t> </a:t>
            </a:r>
            <a:r>
              <a:rPr lang="en-US" sz="2400" b="1"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oversight on operational management and policy-oriented oversight </a:t>
            </a:r>
            <a:endParaRPr lang="nl-BE" sz="2400" b="1" i="1" dirty="0">
              <a:solidFill>
                <a:srgbClr val="000000"/>
              </a:solidFill>
              <a:ea typeface="Calibri" panose="020F0502020204030204" pitchFamily="34" charset="0"/>
              <a:cs typeface="Times New Roman" panose="02020603050405020304" pitchFamily="18" charset="0"/>
            </a:endParaRPr>
          </a:p>
        </p:txBody>
      </p:sp>
      <p:sp>
        <p:nvSpPr>
          <p:cNvPr id="9" name="Tijdelijke aanduiding voor inhoud 2">
            <a:extLst>
              <a:ext uri="{FF2B5EF4-FFF2-40B4-BE49-F238E27FC236}">
                <a16:creationId xmlns:a16="http://schemas.microsoft.com/office/drawing/2014/main" id="{43C674E7-3C80-4CC8-AA63-6B9CB776FA5D}"/>
              </a:ext>
            </a:extLst>
          </p:cNvPr>
          <p:cNvSpPr>
            <a:spLocks noGrp="1"/>
          </p:cNvSpPr>
          <p:nvPr>
            <p:ph idx="1"/>
          </p:nvPr>
        </p:nvSpPr>
        <p:spPr>
          <a:xfrm>
            <a:off x="731838" y="2822952"/>
            <a:ext cx="10617552" cy="2634677"/>
          </a:xfrm>
        </p:spPr>
        <p:txBody>
          <a:bodyPr/>
          <a:lstStyle/>
          <a:p>
            <a:pPr algn="just"/>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There is also oversight of </a:t>
            </a:r>
            <a:r>
              <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operational management and business processes</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to check whether the actions of ISFs are in accordance with the law. This can lead to disciplinary sanction. This is not the main focus of this training. </a:t>
            </a:r>
          </a:p>
          <a:p>
            <a:pPr marL="0" indent="0" algn="just">
              <a:buNone/>
            </a:pP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focus is on the question </a:t>
            </a:r>
            <a:r>
              <a:rPr lang="en-US" sz="2000" dirty="0">
                <a:solidFill>
                  <a:srgbClr val="000000"/>
                </a:solidFill>
                <a:effectLst/>
                <a:ea typeface="Calibri" panose="020F0502020204030204" pitchFamily="34" charset="0"/>
                <a:cs typeface="Times New Roman" panose="02020603050405020304" pitchFamily="18" charset="0"/>
              </a:rPr>
              <a:t>whether the ISFs are </a:t>
            </a:r>
            <a:r>
              <a:rPr lang="en-US" sz="2000" b="1" dirty="0">
                <a:solidFill>
                  <a:srgbClr val="FF0000"/>
                </a:solidFill>
                <a:effectLst/>
                <a:ea typeface="Calibri" panose="020F0502020204030204" pitchFamily="34" charset="0"/>
                <a:cs typeface="Times New Roman" panose="02020603050405020304" pitchFamily="18" charset="0"/>
              </a:rPr>
              <a:t>“doing the right things in a good way”</a:t>
            </a:r>
            <a:r>
              <a:rPr lang="en-US" sz="2000" dirty="0">
                <a:solidFill>
                  <a:srgbClr val="000000"/>
                </a:solidFill>
                <a:effectLst/>
                <a:ea typeface="Calibri" panose="020F0502020204030204" pitchFamily="34" charset="0"/>
                <a:cs typeface="Times New Roman" panose="02020603050405020304" pitchFamily="18" charset="0"/>
              </a:rPr>
              <a:t>, in other words we wonder if “we have the ISFs that we want”. Several indicators can be used for that, </a:t>
            </a:r>
            <a:r>
              <a:rPr lang="tr-TR" sz="2000" dirty="0">
                <a:solidFill>
                  <a:srgbClr val="000000"/>
                </a:solidFill>
                <a:effectLst/>
                <a:ea typeface="Times New Roman" panose="02020603050405020304" pitchFamily="18" charset="0"/>
              </a:rPr>
              <a:t>measuring impacts, effects, and goal achievements.</a:t>
            </a:r>
            <a:r>
              <a:rPr lang="nl-NL" sz="2000" dirty="0">
                <a:solidFill>
                  <a:srgbClr val="000000"/>
                </a:solidFill>
                <a:effectLst/>
                <a:ea typeface="Times New Roman" panose="02020603050405020304" pitchFamily="18" charset="0"/>
              </a:rPr>
              <a:t> A</a:t>
            </a:r>
            <a:r>
              <a:rPr lang="en-US" sz="2000" dirty="0" err="1">
                <a:solidFill>
                  <a:srgbClr val="000000"/>
                </a:solidFill>
                <a:effectLst/>
                <a:ea typeface="Calibri" panose="020F0502020204030204" pitchFamily="34" charset="0"/>
                <a:cs typeface="Times New Roman" panose="02020603050405020304" pitchFamily="18" charset="0"/>
              </a:rPr>
              <a:t>lso</a:t>
            </a:r>
            <a:r>
              <a:rPr lang="en-US" sz="2000" dirty="0">
                <a:solidFill>
                  <a:srgbClr val="000000"/>
                </a:solidFill>
                <a:effectLst/>
                <a:ea typeface="Calibri" panose="020F0502020204030204" pitchFamily="34" charset="0"/>
                <a:cs typeface="Times New Roman" panose="02020603050405020304" pitchFamily="18" charset="0"/>
              </a:rPr>
              <a:t> the number of complaints by citizens concerning ISFs can be part of this evaluation.</a:t>
            </a:r>
          </a:p>
        </p:txBody>
      </p:sp>
      <p:sp>
        <p:nvSpPr>
          <p:cNvPr id="12" name="Titel 1">
            <a:extLst>
              <a:ext uri="{FF2B5EF4-FFF2-40B4-BE49-F238E27FC236}">
                <a16:creationId xmlns:a16="http://schemas.microsoft.com/office/drawing/2014/main" id="{878780BB-96A5-49D3-A30D-143659E13E13}"/>
              </a:ext>
            </a:extLst>
          </p:cNvPr>
          <p:cNvSpPr>
            <a:spLocks noGrp="1"/>
          </p:cNvSpPr>
          <p:nvPr>
            <p:ph type="title"/>
          </p:nvPr>
        </p:nvSpPr>
        <p:spPr>
          <a:xfrm>
            <a:off x="2741747" y="271870"/>
            <a:ext cx="6444455" cy="1143000"/>
          </a:xfrm>
        </p:spPr>
        <p:txBody>
          <a:bodyPr/>
          <a:lstStyle/>
          <a:p>
            <a:pPr algn="ctr"/>
            <a:r>
              <a:rPr lang="nl-NL" sz="3200" b="1" dirty="0"/>
              <a:t>5. Different </a:t>
            </a:r>
            <a:r>
              <a:rPr lang="nl-NL" sz="3200" b="1" dirty="0" err="1"/>
              <a:t>forms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89920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25</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4482084"/>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96767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1.11111E-6 L 0.11757 1.11111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F6CD92B4-AD5C-43ED-B9FB-EF29A4B3B25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8674F050-FC2F-4520-93C9-FAEE3E4C4024}"/>
              </a:ext>
            </a:extLst>
          </p:cNvPr>
          <p:cNvSpPr>
            <a:spLocks noGrp="1"/>
          </p:cNvSpPr>
          <p:nvPr>
            <p:ph type="sldNum" sz="quarter" idx="12"/>
          </p:nvPr>
        </p:nvSpPr>
        <p:spPr/>
        <p:txBody>
          <a:bodyPr/>
          <a:lstStyle/>
          <a:p>
            <a:fld id="{8EB9FCB8-BC4F-453D-B4AC-92EACBE2DAE5}" type="slidenum">
              <a:rPr lang="en-GB" smtClean="0"/>
              <a:t>26</a:t>
            </a:fld>
            <a:endParaRPr lang="en-GB" dirty="0"/>
          </a:p>
        </p:txBody>
      </p:sp>
      <p:sp>
        <p:nvSpPr>
          <p:cNvPr id="6" name="Titel 1">
            <a:extLst>
              <a:ext uri="{FF2B5EF4-FFF2-40B4-BE49-F238E27FC236}">
                <a16:creationId xmlns:a16="http://schemas.microsoft.com/office/drawing/2014/main" id="{ECEFE39C-675E-4400-BBA6-937E3963BB67}"/>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9" name="Tekstvak 8">
            <a:extLst>
              <a:ext uri="{FF2B5EF4-FFF2-40B4-BE49-F238E27FC236}">
                <a16:creationId xmlns:a16="http://schemas.microsoft.com/office/drawing/2014/main" id="{11EBA140-A788-427B-8797-BADE04006B9D}"/>
              </a:ext>
            </a:extLst>
          </p:cNvPr>
          <p:cNvSpPr txBox="1"/>
          <p:nvPr/>
        </p:nvSpPr>
        <p:spPr>
          <a:xfrm>
            <a:off x="731838" y="2397305"/>
            <a:ext cx="11099460" cy="2824363"/>
          </a:xfrm>
          <a:prstGeom prst="rect">
            <a:avLst/>
          </a:prstGeom>
          <a:noFill/>
        </p:spPr>
        <p:txBody>
          <a:bodyPr wrap="square">
            <a:spAutoFit/>
          </a:bodyPr>
          <a:lstStyle/>
          <a:p>
            <a:pPr>
              <a:lnSpc>
                <a:spcPct val="107000"/>
              </a:lnSpc>
              <a:spcAft>
                <a:spcPts val="800"/>
              </a:spcAft>
            </a:pPr>
            <a:r>
              <a:rPr lang="en-US" sz="20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parliamentary mission is considered to determine the role of Parliament, in other words the Mission contains the definition of the role of Parliament, answering the “</a:t>
            </a:r>
            <a:r>
              <a:rPr lang="en-US" sz="2000" b="1" i="1"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a:t>
            </a:r>
            <a:r>
              <a:rPr lang="en-US" sz="20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question.</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most States the role of Parliament is defined as:</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Scrutiny</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Check and challenge the work of the Executive</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Legislation</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Make good laws and change existing laws</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Debating</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Debate the important issues of the day</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20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Budget Control</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Check and approve Government spending</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885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D3D467E-91C0-449E-8A2E-F107C6BD0BBF}"/>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3C33F781-DF77-4FD5-89B5-ACEBFECF76BA}"/>
              </a:ext>
            </a:extLst>
          </p:cNvPr>
          <p:cNvSpPr>
            <a:spLocks noGrp="1"/>
          </p:cNvSpPr>
          <p:nvPr>
            <p:ph type="sldNum" sz="quarter" idx="12"/>
          </p:nvPr>
        </p:nvSpPr>
        <p:spPr/>
        <p:txBody>
          <a:bodyPr/>
          <a:lstStyle/>
          <a:p>
            <a:fld id="{8EB9FCB8-BC4F-453D-B4AC-92EACBE2DAE5}" type="slidenum">
              <a:rPr lang="en-GB" smtClean="0"/>
              <a:t>27</a:t>
            </a:fld>
            <a:endParaRPr lang="en-GB" dirty="0"/>
          </a:p>
        </p:txBody>
      </p:sp>
      <p:sp>
        <p:nvSpPr>
          <p:cNvPr id="6" name="Tijdelijke aanduiding voor inhoud 2">
            <a:extLst>
              <a:ext uri="{FF2B5EF4-FFF2-40B4-BE49-F238E27FC236}">
                <a16:creationId xmlns:a16="http://schemas.microsoft.com/office/drawing/2014/main" id="{BBFB87A5-C5EC-4E9B-9E03-55A4E1466B5F}"/>
              </a:ext>
            </a:extLst>
          </p:cNvPr>
          <p:cNvSpPr>
            <a:spLocks noGrp="1"/>
          </p:cNvSpPr>
          <p:nvPr>
            <p:ph idx="1"/>
          </p:nvPr>
        </p:nvSpPr>
        <p:spPr>
          <a:xfrm>
            <a:off x="838200" y="2394652"/>
            <a:ext cx="10515600" cy="3558024"/>
          </a:xfrm>
        </p:spPr>
        <p:txBody>
          <a:bodyPr>
            <a:normAutofit/>
          </a:bodyPr>
          <a:lstStyle/>
          <a:p>
            <a:pPr marL="0" indent="0">
              <a:spcBef>
                <a:spcPts val="600"/>
              </a:spcBef>
              <a:buNone/>
            </a:pPr>
            <a:r>
              <a:rPr lang="en-GB" sz="2000" b="1" dirty="0">
                <a:effectLst/>
                <a:latin typeface="Calibri" panose="020F0502020204030204" pitchFamily="34" charset="0"/>
                <a:ea typeface="Calibri" panose="020F0502020204030204" pitchFamily="34" charset="0"/>
              </a:rPr>
              <a:t>“Scrutiny”</a:t>
            </a:r>
          </a:p>
          <a:p>
            <a:pPr>
              <a:spcBef>
                <a:spcPts val="600"/>
              </a:spcBef>
            </a:pPr>
            <a:r>
              <a:rPr lang="en-GB" sz="1800" b="1" i="1" dirty="0">
                <a:effectLst/>
                <a:latin typeface="Calibri" panose="020F0502020204030204" pitchFamily="34" charset="0"/>
                <a:ea typeface="Calibri" panose="020F0502020204030204" pitchFamily="34" charset="0"/>
              </a:rPr>
              <a:t>General: </a:t>
            </a:r>
          </a:p>
          <a:p>
            <a:pPr lvl="1">
              <a:spcBef>
                <a:spcPts val="600"/>
              </a:spcBef>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rPr>
              <a:t>“to </a:t>
            </a:r>
            <a:r>
              <a:rPr lang="en-US" sz="1800" dirty="0">
                <a:effectLst/>
                <a:latin typeface="Calibri" panose="020F0502020204030204" pitchFamily="34" charset="0"/>
                <a:ea typeface="Times New Roman" panose="02020603050405020304" pitchFamily="18" charset="0"/>
              </a:rPr>
              <a:t>check and to challenge the work of the Executive”: need for direct communication with the Executive and can obtain documents from the Executive; </a:t>
            </a:r>
            <a:r>
              <a:rPr lang="en-US" sz="1800" dirty="0">
                <a:latin typeface="Calibri" panose="020F0502020204030204" pitchFamily="34" charset="0"/>
                <a:ea typeface="Times New Roman" panose="02020603050405020304" pitchFamily="18" charset="0"/>
              </a:rPr>
              <a:t>Liaison offices with the Executive;</a:t>
            </a:r>
          </a:p>
          <a:p>
            <a:pPr lvl="1">
              <a:spcBef>
                <a:spcPts val="600"/>
              </a:spcBef>
              <a:buFont typeface="Courier New" panose="02070309020205020404" pitchFamily="49" charset="0"/>
              <a:buChar char="o"/>
            </a:pPr>
            <a:r>
              <a:rPr lang="en-US" sz="1800" dirty="0">
                <a:latin typeface="Calibri" panose="020F0502020204030204" pitchFamily="34" charset="0"/>
                <a:ea typeface="Times New Roman" panose="02020603050405020304" pitchFamily="18" charset="0"/>
              </a:rPr>
              <a:t>carry out parliamentary inquiries = the sword of the Parliament; specific competencies; expertise; proportional participation of all political groups</a:t>
            </a:r>
          </a:p>
          <a:p>
            <a:pPr>
              <a:spcBef>
                <a:spcPts val="600"/>
              </a:spcBef>
            </a:pPr>
            <a:r>
              <a:rPr lang="nl-BE" sz="1800" b="1" i="1" dirty="0" err="1">
                <a:latin typeface="Calibri" panose="020F0502020204030204" pitchFamily="34" charset="0"/>
                <a:ea typeface="Times New Roman" panose="02020603050405020304" pitchFamily="18" charset="0"/>
              </a:rPr>
              <a:t>Specific</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concerning</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ISFs</a:t>
            </a:r>
            <a:r>
              <a:rPr lang="nl-BE" sz="1800" b="1" i="1" dirty="0">
                <a:latin typeface="Calibri" panose="020F0502020204030204" pitchFamily="34" charset="0"/>
                <a:ea typeface="Times New Roman" panose="02020603050405020304" pitchFamily="18" charset="0"/>
              </a:rPr>
              <a:t>: </a:t>
            </a:r>
          </a:p>
          <a:p>
            <a:pPr lvl="1">
              <a:spcBef>
                <a:spcPts val="600"/>
              </a:spcBef>
              <a:buFont typeface="Courier New" panose="02070309020205020404" pitchFamily="49" charset="0"/>
              <a:buChar char="o"/>
            </a:pPr>
            <a:r>
              <a:rPr lang="en-GB" sz="1800" dirty="0">
                <a:latin typeface="Calibri" panose="020F0502020204030204" pitchFamily="34" charset="0"/>
                <a:ea typeface="Calibri" panose="020F0502020204030204" pitchFamily="34" charset="0"/>
              </a:rPr>
              <a:t>m</a:t>
            </a:r>
            <a:r>
              <a:rPr lang="en-GB" sz="1800" dirty="0">
                <a:effectLst/>
                <a:latin typeface="Calibri" panose="020F0502020204030204" pitchFamily="34" charset="0"/>
                <a:ea typeface="Calibri" panose="020F0502020204030204" pitchFamily="34" charset="0"/>
              </a:rPr>
              <a:t>inimally access to information from the Executive, but also maximally complemented by other resources</a:t>
            </a:r>
          </a:p>
          <a:p>
            <a:pPr lvl="1">
              <a:spcBef>
                <a:spcPts val="600"/>
              </a:spcBef>
              <a:buFont typeface="Courier New" panose="02070309020205020404" pitchFamily="49" charset="0"/>
              <a:buChar char="o"/>
            </a:pPr>
            <a:r>
              <a:rPr lang="en-GB" sz="1800" dirty="0">
                <a:latin typeface="Calibri" panose="020F0502020204030204" pitchFamily="34" charset="0"/>
                <a:ea typeface="Times New Roman" panose="02020603050405020304" pitchFamily="18" charset="0"/>
              </a:rPr>
              <a:t>parliamentary inquiries = way to learn about ISFs</a:t>
            </a:r>
          </a:p>
          <a:p>
            <a:pPr lvl="1">
              <a:spcBef>
                <a:spcPts val="600"/>
              </a:spcBef>
              <a:buFont typeface="Courier New" panose="02070309020205020404" pitchFamily="49" charset="0"/>
              <a:buChar char="o"/>
            </a:pPr>
            <a:r>
              <a:rPr lang="en-GB" sz="1800" dirty="0">
                <a:latin typeface="Calibri" panose="020F0502020204030204" pitchFamily="34" charset="0"/>
                <a:ea typeface="Times New Roman" panose="02020603050405020304" pitchFamily="18" charset="0"/>
              </a:rPr>
              <a:t>independent complaint systems; criteria for independence; oversight on the complaint system itself</a:t>
            </a:r>
            <a:endParaRPr lang="en-US" sz="1800" dirty="0">
              <a:effectLst/>
              <a:latin typeface="Calibri" panose="020F0502020204030204" pitchFamily="34" charset="0"/>
              <a:ea typeface="Times New Roman" panose="02020603050405020304" pitchFamily="18" charset="0"/>
            </a:endParaRPr>
          </a:p>
        </p:txBody>
      </p:sp>
      <p:sp>
        <p:nvSpPr>
          <p:cNvPr id="7" name="Titel 1">
            <a:extLst>
              <a:ext uri="{FF2B5EF4-FFF2-40B4-BE49-F238E27FC236}">
                <a16:creationId xmlns:a16="http://schemas.microsoft.com/office/drawing/2014/main" id="{B1F6A56C-8D1B-42B3-8954-9D51ED19D976}"/>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Tree>
    <p:extLst>
      <p:ext uri="{BB962C8B-B14F-4D97-AF65-F5344CB8AC3E}">
        <p14:creationId xmlns:p14="http://schemas.microsoft.com/office/powerpoint/2010/main" val="325597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C0F69495-429F-4B40-BF0F-E5D719394643}"/>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E9D4917-5D96-46FD-A70B-D56AB7540EFE}"/>
              </a:ext>
            </a:extLst>
          </p:cNvPr>
          <p:cNvSpPr>
            <a:spLocks noGrp="1"/>
          </p:cNvSpPr>
          <p:nvPr>
            <p:ph type="sldNum" sz="quarter" idx="12"/>
          </p:nvPr>
        </p:nvSpPr>
        <p:spPr/>
        <p:txBody>
          <a:bodyPr/>
          <a:lstStyle/>
          <a:p>
            <a:fld id="{8EB9FCB8-BC4F-453D-B4AC-92EACBE2DAE5}" type="slidenum">
              <a:rPr lang="en-GB" smtClean="0"/>
              <a:t>28</a:t>
            </a:fld>
            <a:endParaRPr lang="en-GB" dirty="0"/>
          </a:p>
        </p:txBody>
      </p:sp>
      <p:sp>
        <p:nvSpPr>
          <p:cNvPr id="6" name="Titel 1">
            <a:extLst>
              <a:ext uri="{FF2B5EF4-FFF2-40B4-BE49-F238E27FC236}">
                <a16:creationId xmlns:a16="http://schemas.microsoft.com/office/drawing/2014/main" id="{6585B376-B634-4748-B9C1-3B0D81FF8C93}"/>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7" name="Tijdelijke aanduiding voor inhoud 2">
            <a:extLst>
              <a:ext uri="{FF2B5EF4-FFF2-40B4-BE49-F238E27FC236}">
                <a16:creationId xmlns:a16="http://schemas.microsoft.com/office/drawing/2014/main" id="{D25DEE27-0A32-45A6-A081-92B23DC3F226}"/>
              </a:ext>
            </a:extLst>
          </p:cNvPr>
          <p:cNvSpPr>
            <a:spLocks noGrp="1"/>
          </p:cNvSpPr>
          <p:nvPr>
            <p:ph idx="1"/>
          </p:nvPr>
        </p:nvSpPr>
        <p:spPr>
          <a:xfrm>
            <a:off x="706174" y="2256630"/>
            <a:ext cx="10515600" cy="3558024"/>
          </a:xfrm>
        </p:spPr>
        <p:txBody>
          <a:bodyPr>
            <a:noAutofit/>
          </a:bodyPr>
          <a:lstStyle/>
          <a:p>
            <a:pPr marL="0" indent="0">
              <a:spcBef>
                <a:spcPts val="600"/>
              </a:spcBef>
              <a:buNone/>
            </a:pPr>
            <a:r>
              <a:rPr lang="en-GB" sz="2000" b="1" dirty="0">
                <a:effectLst/>
                <a:latin typeface="Calibri" panose="020F0502020204030204" pitchFamily="34" charset="0"/>
                <a:ea typeface="Calibri" panose="020F0502020204030204" pitchFamily="34" charset="0"/>
              </a:rPr>
              <a:t>“Legislation”</a:t>
            </a:r>
          </a:p>
          <a:p>
            <a:pPr>
              <a:spcBef>
                <a:spcPts val="600"/>
              </a:spcBef>
            </a:pPr>
            <a:r>
              <a:rPr lang="en-GB" sz="1800" b="1" i="1" dirty="0">
                <a:effectLst/>
                <a:latin typeface="Calibri" panose="020F0502020204030204" pitchFamily="34" charset="0"/>
                <a:ea typeface="Calibri" panose="020F0502020204030204" pitchFamily="34" charset="0"/>
              </a:rPr>
              <a:t>General: </a:t>
            </a:r>
          </a:p>
          <a:p>
            <a:pPr lvl="1">
              <a:spcBef>
                <a:spcPts val="600"/>
              </a:spcBef>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rPr>
              <a:t>“</a:t>
            </a:r>
            <a:r>
              <a:rPr lang="en-GB" sz="1800" dirty="0"/>
              <a:t>to produce</a:t>
            </a:r>
            <a:r>
              <a:rPr lang="en-US" sz="1800" dirty="0"/>
              <a:t> laws and change existing laws and doing this in a qualitative way</a:t>
            </a:r>
            <a:r>
              <a:rPr lang="en-US" sz="1800" dirty="0">
                <a:effectLst/>
                <a:latin typeface="Calibri" panose="020F0502020204030204" pitchFamily="34" charset="0"/>
                <a:ea typeface="Times New Roman" panose="02020603050405020304" pitchFamily="18" charset="0"/>
              </a:rPr>
              <a:t>”: </a:t>
            </a:r>
          </a:p>
          <a:p>
            <a:pPr lvl="1">
              <a:spcBef>
                <a:spcPts val="600"/>
              </a:spcBef>
              <a:buFont typeface="Courier New" panose="02070309020205020404" pitchFamily="49" charset="0"/>
              <a:buChar char="o"/>
            </a:pPr>
            <a:r>
              <a:rPr lang="en-US" sz="1800" dirty="0">
                <a:latin typeface="Calibri" panose="020F0502020204030204" pitchFamily="34" charset="0"/>
                <a:ea typeface="Times New Roman" panose="02020603050405020304" pitchFamily="18" charset="0"/>
              </a:rPr>
              <a:t>n</a:t>
            </a:r>
            <a:r>
              <a:rPr lang="en-US" sz="1800" dirty="0">
                <a:effectLst/>
                <a:latin typeface="Calibri" panose="020F0502020204030204" pitchFamily="34" charset="0"/>
                <a:ea typeface="Times New Roman" panose="02020603050405020304" pitchFamily="18" charset="0"/>
              </a:rPr>
              <a:t>eed of clear RP; </a:t>
            </a:r>
            <a:r>
              <a:rPr lang="en-GB" sz="1800" dirty="0"/>
              <a:t>adequate organizational, research and expert capacity, also of the presence of legislative experts</a:t>
            </a:r>
            <a:endParaRPr lang="en-US" sz="1800" dirty="0">
              <a:effectLst/>
              <a:latin typeface="Calibri" panose="020F0502020204030204" pitchFamily="34" charset="0"/>
              <a:ea typeface="Times New Roman" panose="02020603050405020304" pitchFamily="18" charset="0"/>
            </a:endParaRPr>
          </a:p>
          <a:p>
            <a:pPr>
              <a:spcBef>
                <a:spcPts val="600"/>
              </a:spcBef>
            </a:pPr>
            <a:r>
              <a:rPr lang="nl-BE" sz="1800" b="1" i="1" dirty="0" err="1">
                <a:latin typeface="Calibri" panose="020F0502020204030204" pitchFamily="34" charset="0"/>
                <a:ea typeface="Times New Roman" panose="02020603050405020304" pitchFamily="18" charset="0"/>
              </a:rPr>
              <a:t>Specific</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concerning</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ISFs</a:t>
            </a:r>
            <a:r>
              <a:rPr lang="nl-BE" sz="1800" b="1" i="1" dirty="0">
                <a:latin typeface="Calibri" panose="020F0502020204030204" pitchFamily="34" charset="0"/>
                <a:ea typeface="Times New Roman" panose="02020603050405020304" pitchFamily="18" charset="0"/>
              </a:rPr>
              <a:t>: </a:t>
            </a:r>
          </a:p>
          <a:p>
            <a:pPr lvl="1">
              <a:spcBef>
                <a:spcPts val="600"/>
              </a:spcBef>
              <a:buFont typeface="Courier New" panose="02070309020205020404" pitchFamily="49" charset="0"/>
              <a:buChar char="o"/>
            </a:pPr>
            <a:r>
              <a:rPr lang="en-US" sz="1800" dirty="0"/>
              <a:t>the cornerstone for a performant scrutiny on ISFs is the presence of a law for </a:t>
            </a:r>
            <a:r>
              <a:rPr lang="en-US" sz="1800" u="sng" dirty="0"/>
              <a:t>all</a:t>
            </a:r>
            <a:r>
              <a:rPr lang="en-US" sz="1800" dirty="0"/>
              <a:t> ISFs: Oversight needs a solid legal base to be adequately organized</a:t>
            </a:r>
          </a:p>
          <a:p>
            <a:pPr lvl="1">
              <a:spcBef>
                <a:spcPts val="600"/>
              </a:spcBef>
              <a:buFont typeface="Courier New" panose="02070309020205020404" pitchFamily="49" charset="0"/>
              <a:buChar char="o"/>
            </a:pPr>
            <a:r>
              <a:rPr lang="en-US" sz="1800" dirty="0"/>
              <a:t>leading questions: (1) Who has authority and leadership over the ISFs for which matter?; (2) What are the tasks and competences of ISFs?; (3) How should these tasks be executed and what is prohibited? </a:t>
            </a:r>
            <a:endParaRPr lang="en-US" sz="1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03279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FEAF316E-6CD0-4D4A-9452-64DD26E05C96}"/>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56CCA8FF-E195-42BA-828B-4AB341296848}"/>
              </a:ext>
            </a:extLst>
          </p:cNvPr>
          <p:cNvSpPr>
            <a:spLocks noGrp="1"/>
          </p:cNvSpPr>
          <p:nvPr>
            <p:ph type="sldNum" sz="quarter" idx="12"/>
          </p:nvPr>
        </p:nvSpPr>
        <p:spPr/>
        <p:txBody>
          <a:bodyPr/>
          <a:lstStyle/>
          <a:p>
            <a:fld id="{8EB9FCB8-BC4F-453D-B4AC-92EACBE2DAE5}" type="slidenum">
              <a:rPr lang="en-GB" smtClean="0"/>
              <a:t>29</a:t>
            </a:fld>
            <a:endParaRPr lang="en-GB" dirty="0"/>
          </a:p>
        </p:txBody>
      </p:sp>
      <p:sp>
        <p:nvSpPr>
          <p:cNvPr id="6" name="Titel 1">
            <a:extLst>
              <a:ext uri="{FF2B5EF4-FFF2-40B4-BE49-F238E27FC236}">
                <a16:creationId xmlns:a16="http://schemas.microsoft.com/office/drawing/2014/main" id="{3D8D217A-066D-478C-934B-4BA41D7CB062}"/>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7" name="Tijdelijke aanduiding voor inhoud 2">
            <a:extLst>
              <a:ext uri="{FF2B5EF4-FFF2-40B4-BE49-F238E27FC236}">
                <a16:creationId xmlns:a16="http://schemas.microsoft.com/office/drawing/2014/main" id="{7682CE61-24D9-4C59-96E0-AD7D58292E3C}"/>
              </a:ext>
            </a:extLst>
          </p:cNvPr>
          <p:cNvSpPr>
            <a:spLocks noGrp="1"/>
          </p:cNvSpPr>
          <p:nvPr>
            <p:ph idx="1"/>
          </p:nvPr>
        </p:nvSpPr>
        <p:spPr>
          <a:xfrm>
            <a:off x="838200" y="2618939"/>
            <a:ext cx="10515600" cy="3558024"/>
          </a:xfrm>
        </p:spPr>
        <p:txBody>
          <a:bodyPr>
            <a:normAutofit/>
          </a:bodyPr>
          <a:lstStyle/>
          <a:p>
            <a:pPr marL="0" indent="0">
              <a:spcBef>
                <a:spcPts val="600"/>
              </a:spcBef>
              <a:buNone/>
            </a:pPr>
            <a:r>
              <a:rPr lang="en-GB" sz="2000" b="1" dirty="0">
                <a:effectLst/>
                <a:latin typeface="Calibri" panose="020F0502020204030204" pitchFamily="34" charset="0"/>
                <a:ea typeface="Calibri" panose="020F0502020204030204" pitchFamily="34" charset="0"/>
              </a:rPr>
              <a:t>“Debating”</a:t>
            </a:r>
          </a:p>
          <a:p>
            <a:pPr>
              <a:spcBef>
                <a:spcPts val="600"/>
              </a:spcBef>
            </a:pPr>
            <a:r>
              <a:rPr lang="en-GB" sz="1800" b="1" i="1" dirty="0">
                <a:effectLst/>
                <a:latin typeface="Calibri" panose="020F0502020204030204" pitchFamily="34" charset="0"/>
                <a:ea typeface="Calibri" panose="020F0502020204030204" pitchFamily="34" charset="0"/>
              </a:rPr>
              <a:t>General: </a:t>
            </a:r>
          </a:p>
          <a:p>
            <a:pPr lvl="1">
              <a:spcBef>
                <a:spcPts val="600"/>
              </a:spcBef>
              <a:buFont typeface="Courier New" panose="02070309020205020404" pitchFamily="49" charset="0"/>
              <a:buChar char="o"/>
            </a:pPr>
            <a:r>
              <a:rPr lang="en-GB" sz="1800" dirty="0">
                <a:effectLst/>
                <a:latin typeface="Calibri" panose="020F0502020204030204" pitchFamily="34" charset="0"/>
                <a:ea typeface="Calibri" panose="020F0502020204030204" pitchFamily="34" charset="0"/>
              </a:rPr>
              <a:t>“</a:t>
            </a:r>
            <a:r>
              <a:rPr lang="en-US" sz="1800" dirty="0"/>
              <a:t>balance between the rights of the majority, and those of the minorities/opposition</a:t>
            </a:r>
            <a:r>
              <a:rPr lang="en-US" sz="1800" dirty="0">
                <a:effectLst/>
                <a:latin typeface="Calibri" panose="020F0502020204030204" pitchFamily="34" charset="0"/>
                <a:ea typeface="Times New Roman" panose="02020603050405020304" pitchFamily="18" charset="0"/>
              </a:rPr>
              <a:t>”; agenda-setting, voting procedures, nominations in line with the principle of proportionality</a:t>
            </a:r>
            <a:r>
              <a:rPr lang="en-US" sz="1800" dirty="0">
                <a:latin typeface="Calibri" panose="020F0502020204030204" pitchFamily="34" charset="0"/>
                <a:ea typeface="Times New Roman" panose="02020603050405020304" pitchFamily="18" charset="0"/>
              </a:rPr>
              <a:t>;</a:t>
            </a:r>
          </a:p>
          <a:p>
            <a:pPr>
              <a:spcBef>
                <a:spcPts val="600"/>
              </a:spcBef>
            </a:pPr>
            <a:r>
              <a:rPr lang="nl-BE" sz="1800" b="1" i="1" dirty="0" err="1">
                <a:latin typeface="Calibri" panose="020F0502020204030204" pitchFamily="34" charset="0"/>
                <a:ea typeface="Times New Roman" panose="02020603050405020304" pitchFamily="18" charset="0"/>
              </a:rPr>
              <a:t>Specific</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concerning</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ISFs</a:t>
            </a:r>
            <a:r>
              <a:rPr lang="nl-BE" sz="1800" b="1" i="1" dirty="0">
                <a:latin typeface="Calibri" panose="020F0502020204030204" pitchFamily="34" charset="0"/>
                <a:ea typeface="Times New Roman" panose="02020603050405020304" pitchFamily="18" charset="0"/>
              </a:rPr>
              <a:t>: </a:t>
            </a:r>
          </a:p>
          <a:p>
            <a:pPr lvl="1">
              <a:spcBef>
                <a:spcPts val="600"/>
              </a:spcBef>
              <a:buFont typeface="Courier New" panose="02070309020205020404" pitchFamily="49" charset="0"/>
              <a:buChar char="o"/>
            </a:pPr>
            <a:r>
              <a:rPr lang="en-GB" sz="1800" dirty="0"/>
              <a:t>Specialized parliamentary committee for dealing with security related matters, that has the power to randomly scrutinize the functioning of ISFs</a:t>
            </a:r>
            <a:endParaRPr lang="en-GB" sz="18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389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E2F26B95-2E8D-4961-9883-E66077F7AC90}"/>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84823A00-FAEC-4736-AB7D-215DC9039A79}"/>
              </a:ext>
            </a:extLst>
          </p:cNvPr>
          <p:cNvSpPr>
            <a:spLocks noGrp="1"/>
          </p:cNvSpPr>
          <p:nvPr>
            <p:ph type="sldNum" sz="quarter" idx="12"/>
          </p:nvPr>
        </p:nvSpPr>
        <p:spPr/>
        <p:txBody>
          <a:bodyPr/>
          <a:lstStyle/>
          <a:p>
            <a:fld id="{8EB9FCB8-BC4F-453D-B4AC-92EACBE2DAE5}" type="slidenum">
              <a:rPr lang="en-GB" smtClean="0"/>
              <a:t>3</a:t>
            </a:fld>
            <a:endParaRPr lang="en-GB" dirty="0"/>
          </a:p>
        </p:txBody>
      </p:sp>
      <p:sp>
        <p:nvSpPr>
          <p:cNvPr id="6" name="Titel 1">
            <a:extLst>
              <a:ext uri="{FF2B5EF4-FFF2-40B4-BE49-F238E27FC236}">
                <a16:creationId xmlns:a16="http://schemas.microsoft.com/office/drawing/2014/main" id="{C9CCB460-4481-465F-B901-6EF93AC9F7CA}"/>
              </a:ext>
            </a:extLst>
          </p:cNvPr>
          <p:cNvSpPr>
            <a:spLocks noGrp="1"/>
          </p:cNvSpPr>
          <p:nvPr>
            <p:ph type="title"/>
          </p:nvPr>
        </p:nvSpPr>
        <p:spPr>
          <a:xfrm>
            <a:off x="2926080" y="370344"/>
            <a:ext cx="6217920" cy="1143000"/>
          </a:xfrm>
        </p:spPr>
        <p:txBody>
          <a:bodyPr/>
          <a:lstStyle/>
          <a:p>
            <a:pPr algn="ctr"/>
            <a:r>
              <a:rPr lang="nl-NL" sz="3200" b="1" dirty="0" err="1"/>
              <a:t>Introduction</a:t>
            </a:r>
            <a:r>
              <a:rPr lang="nl-NL" sz="3200" b="1" dirty="0"/>
              <a:t>: The Strategic Plan</a:t>
            </a:r>
            <a:endParaRPr lang="nl-BE" sz="3200" b="1" dirty="0"/>
          </a:p>
        </p:txBody>
      </p:sp>
      <p:sp>
        <p:nvSpPr>
          <p:cNvPr id="7" name="Rectangle 1">
            <a:extLst>
              <a:ext uri="{FF2B5EF4-FFF2-40B4-BE49-F238E27FC236}">
                <a16:creationId xmlns:a16="http://schemas.microsoft.com/office/drawing/2014/main" id="{BA283F3B-6E3A-4C1E-85C9-81E58BB867D7}"/>
              </a:ext>
            </a:extLst>
          </p:cNvPr>
          <p:cNvSpPr>
            <a:spLocks noChangeArrowheads="1"/>
          </p:cNvSpPr>
          <p:nvPr/>
        </p:nvSpPr>
        <p:spPr bwMode="auto">
          <a:xfrm>
            <a:off x="731838" y="2474248"/>
            <a:ext cx="10879591"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5754688" algn="r"/>
              </a:tabLst>
              <a:defRPr>
                <a:solidFill>
                  <a:schemeClr val="tx1"/>
                </a:solidFill>
                <a:latin typeface="Arial" panose="020B0604020202020204" pitchFamily="34" charset="0"/>
              </a:defRPr>
            </a:lvl9pPr>
          </a:lstStyle>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1.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Improving the participatory capacity of the GNAT by engaging with other stakeholders including Civil Society Organisations (CSOs) and universities.</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a:t>
            </a:r>
            <a:r>
              <a:rPr lang="en-GB" altLang="nl-BE" sz="2000" b="1" dirty="0">
                <a:latin typeface="+mn-lt"/>
                <a:ea typeface="Calibri" panose="020F0502020204030204" pitchFamily="34" charset="0"/>
                <a:cs typeface="Times New Roman" panose="02020603050405020304" pitchFamily="18" charset="0"/>
              </a:rPr>
              <a:t>2.</a:t>
            </a:r>
            <a:r>
              <a:rPr lang="en-GB" altLang="nl-BE" sz="2000" dirty="0">
                <a:latin typeface="+mn-lt"/>
                <a:ea typeface="Calibri" panose="020F0502020204030204" pitchFamily="34" charset="0"/>
                <a:cs typeface="Times New Roman" panose="02020603050405020304" pitchFamily="18" charset="0"/>
              </a:rPr>
              <a:t>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Establishing an effective parliamentary oversight of ISFs’ together with an independent oversight body</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3.</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 Strengthening budgetary oversight of the ISFs.</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4.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Reforming the relations between the Parliament and Executive for strengthening the oversight of the ISFs.</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5.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Reorganizing the structure of the parliamentary committees in line with the current governmental system</a:t>
            </a:r>
            <a:endParaRPr kumimoji="0" lang="nl-BE" altLang="nl-BE" sz="2000" b="0" i="0" strike="noStrike" cap="none" normalizeH="0" baseline="0" dirty="0">
              <a:ln>
                <a:noFill/>
              </a:ln>
              <a:effectLst/>
              <a:latin typeface="+mn-lt"/>
            </a:endParaRPr>
          </a:p>
        </p:txBody>
      </p:sp>
      <p:sp>
        <p:nvSpPr>
          <p:cNvPr id="9" name="Tekstvak 8">
            <a:extLst>
              <a:ext uri="{FF2B5EF4-FFF2-40B4-BE49-F238E27FC236}">
                <a16:creationId xmlns:a16="http://schemas.microsoft.com/office/drawing/2014/main" id="{765FE40A-5B8C-4F03-8368-73903627EAF1}"/>
              </a:ext>
            </a:extLst>
          </p:cNvPr>
          <p:cNvSpPr txBox="1"/>
          <p:nvPr/>
        </p:nvSpPr>
        <p:spPr>
          <a:xfrm>
            <a:off x="768624" y="1703413"/>
            <a:ext cx="11423376" cy="461665"/>
          </a:xfrm>
          <a:prstGeom prst="rect">
            <a:avLst/>
          </a:prstGeom>
          <a:noFill/>
        </p:spPr>
        <p:txBody>
          <a:bodyPr wrap="square">
            <a:spAutoFit/>
          </a:bodyPr>
          <a:lstStyle/>
          <a:p>
            <a:pPr marL="0" indent="0">
              <a:spcBef>
                <a:spcPts val="0"/>
              </a:spcBef>
              <a:buNone/>
            </a:pPr>
            <a:r>
              <a:rPr lang="nl-BE" sz="2400" b="1" i="1" dirty="0">
                <a:solidFill>
                  <a:srgbClr val="000000"/>
                </a:solidFill>
                <a:ea typeface="Calibri" panose="020F0502020204030204" pitchFamily="34" charset="0"/>
                <a:cs typeface="Times New Roman" panose="02020603050405020304" pitchFamily="18" charset="0"/>
              </a:rPr>
              <a:t>Strategic </a:t>
            </a:r>
            <a:r>
              <a:rPr lang="nl-BE" sz="2400" b="1" i="1" dirty="0" err="1">
                <a:solidFill>
                  <a:srgbClr val="000000"/>
                </a:solidFill>
                <a:ea typeface="Calibri" panose="020F0502020204030204" pitchFamily="34" charset="0"/>
                <a:cs typeface="Times New Roman" panose="02020603050405020304" pitchFamily="18" charset="0"/>
              </a:rPr>
              <a:t>Objectives</a:t>
            </a:r>
            <a:r>
              <a:rPr lang="nl-BE" sz="2400" b="1" i="1" dirty="0">
                <a:solidFill>
                  <a:srgbClr val="000000"/>
                </a:solidFill>
                <a:ea typeface="Calibri" panose="020F0502020204030204" pitchFamily="34" charset="0"/>
                <a:cs typeface="Times New Roman" panose="02020603050405020304" pitchFamily="18" charset="0"/>
              </a:rPr>
              <a:t> of </a:t>
            </a:r>
            <a:r>
              <a:rPr lang="nl-BE" sz="2400" b="1" i="1" dirty="0" err="1">
                <a:solidFill>
                  <a:srgbClr val="000000"/>
                </a:solidFill>
                <a:ea typeface="Calibri" panose="020F0502020204030204" pitchFamily="34" charset="0"/>
                <a:cs typeface="Times New Roman" panose="02020603050405020304" pitchFamily="18" charset="0"/>
              </a:rPr>
              <a:t>the</a:t>
            </a:r>
            <a:r>
              <a:rPr lang="nl-BE" sz="2400" b="1" i="1" dirty="0">
                <a:solidFill>
                  <a:srgbClr val="000000"/>
                </a:solidFill>
                <a:ea typeface="Calibri" panose="020F0502020204030204" pitchFamily="34" charset="0"/>
                <a:cs typeface="Times New Roman" panose="02020603050405020304" pitchFamily="18" charset="0"/>
              </a:rPr>
              <a:t> Strategic Plan </a:t>
            </a:r>
            <a:r>
              <a:rPr lang="nl-BE" sz="2400" b="1" i="1" dirty="0" err="1">
                <a:solidFill>
                  <a:srgbClr val="000000"/>
                </a:solidFill>
                <a:ea typeface="Calibri" panose="020F0502020204030204" pitchFamily="34" charset="0"/>
                <a:cs typeface="Times New Roman" panose="02020603050405020304" pitchFamily="18" charset="0"/>
              </a:rPr>
              <a:t>for</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the</a:t>
            </a:r>
            <a:r>
              <a:rPr lang="nl-BE" sz="2400" b="1" i="1" dirty="0">
                <a:solidFill>
                  <a:srgbClr val="000000"/>
                </a:solidFill>
                <a:ea typeface="Calibri" panose="020F0502020204030204" pitchFamily="34" charset="0"/>
                <a:cs typeface="Times New Roman" panose="02020603050405020304" pitchFamily="18" charset="0"/>
              </a:rPr>
              <a:t> GNAT</a:t>
            </a:r>
          </a:p>
        </p:txBody>
      </p:sp>
      <p:sp>
        <p:nvSpPr>
          <p:cNvPr id="12" name="Tekstvak 11">
            <a:extLst>
              <a:ext uri="{FF2B5EF4-FFF2-40B4-BE49-F238E27FC236}">
                <a16:creationId xmlns:a16="http://schemas.microsoft.com/office/drawing/2014/main" id="{CFE6667E-0593-44DE-975C-8244B9A4CFDF}"/>
              </a:ext>
            </a:extLst>
          </p:cNvPr>
          <p:cNvSpPr txBox="1"/>
          <p:nvPr/>
        </p:nvSpPr>
        <p:spPr>
          <a:xfrm>
            <a:off x="768624" y="5585515"/>
            <a:ext cx="11423376" cy="461665"/>
          </a:xfrm>
          <a:prstGeom prst="rect">
            <a:avLst/>
          </a:prstGeom>
          <a:noFill/>
        </p:spPr>
        <p:txBody>
          <a:bodyPr wrap="square">
            <a:spAutoFit/>
          </a:bodyPr>
          <a:lstStyle/>
          <a:p>
            <a:pPr marL="0" indent="0">
              <a:spcBef>
                <a:spcPts val="0"/>
              </a:spcBef>
              <a:buNone/>
            </a:pPr>
            <a:r>
              <a:rPr lang="nl-BE" sz="2400" b="1" i="1" dirty="0">
                <a:solidFill>
                  <a:srgbClr val="000000"/>
                </a:solidFill>
                <a:ea typeface="Calibri" panose="020F0502020204030204" pitchFamily="34" charset="0"/>
                <a:cs typeface="Times New Roman" panose="02020603050405020304" pitchFamily="18" charset="0"/>
              </a:rPr>
              <a:t>We return </a:t>
            </a:r>
            <a:r>
              <a:rPr lang="nl-BE" sz="2400" b="1" i="1" dirty="0" err="1">
                <a:solidFill>
                  <a:srgbClr val="000000"/>
                </a:solidFill>
                <a:ea typeface="Calibri" panose="020F0502020204030204" pitchFamily="34" charset="0"/>
                <a:cs typeface="Times New Roman" panose="02020603050405020304" pitchFamily="18" charset="0"/>
              </a:rPr>
              <a:t>to</a:t>
            </a:r>
            <a:r>
              <a:rPr lang="nl-BE" sz="2400" b="1" i="1" dirty="0">
                <a:solidFill>
                  <a:srgbClr val="000000"/>
                </a:solidFill>
                <a:ea typeface="Calibri" panose="020F0502020204030204" pitchFamily="34" charset="0"/>
                <a:cs typeface="Times New Roman" panose="02020603050405020304" pitchFamily="18" charset="0"/>
              </a:rPr>
              <a:t> these </a:t>
            </a:r>
            <a:r>
              <a:rPr lang="nl-BE" sz="2400" b="1" i="1" dirty="0" err="1">
                <a:solidFill>
                  <a:srgbClr val="000000"/>
                </a:solidFill>
                <a:ea typeface="Calibri" panose="020F0502020204030204" pitchFamily="34" charset="0"/>
                <a:cs typeface="Times New Roman" panose="02020603050405020304" pitchFamily="18" charset="0"/>
              </a:rPr>
              <a:t>SOs</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during</a:t>
            </a:r>
            <a:r>
              <a:rPr lang="nl-BE" sz="2400" b="1" i="1" dirty="0">
                <a:solidFill>
                  <a:srgbClr val="000000"/>
                </a:solidFill>
                <a:ea typeface="Calibri" panose="020F0502020204030204" pitchFamily="34" charset="0"/>
                <a:cs typeface="Times New Roman" panose="02020603050405020304" pitchFamily="18" charset="0"/>
              </a:rPr>
              <a:t> </a:t>
            </a:r>
            <a:r>
              <a:rPr lang="nl-BE" sz="2400" b="1" i="1" dirty="0" err="1">
                <a:solidFill>
                  <a:srgbClr val="000000"/>
                </a:solidFill>
                <a:ea typeface="Calibri" panose="020F0502020204030204" pitchFamily="34" charset="0"/>
                <a:cs typeface="Times New Roman" panose="02020603050405020304" pitchFamily="18" charset="0"/>
              </a:rPr>
              <a:t>the</a:t>
            </a:r>
            <a:r>
              <a:rPr lang="nl-BE" sz="2400" b="1" i="1" dirty="0">
                <a:solidFill>
                  <a:srgbClr val="000000"/>
                </a:solidFill>
                <a:ea typeface="Calibri" panose="020F0502020204030204" pitchFamily="34" charset="0"/>
                <a:cs typeface="Times New Roman" panose="02020603050405020304" pitchFamily="18" charset="0"/>
              </a:rPr>
              <a:t> Interactive </a:t>
            </a:r>
            <a:r>
              <a:rPr lang="nl-BE" sz="2400" b="1" i="1" dirty="0" err="1">
                <a:solidFill>
                  <a:srgbClr val="000000"/>
                </a:solidFill>
                <a:ea typeface="Calibri" panose="020F0502020204030204" pitchFamily="34" charset="0"/>
                <a:cs typeface="Times New Roman" panose="02020603050405020304" pitchFamily="18" charset="0"/>
              </a:rPr>
              <a:t>Session</a:t>
            </a:r>
            <a:endParaRPr lang="nl-BE" sz="2400" b="1" i="1"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804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3"/>
      <p:bldP spid="9"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0EBDF934-5716-423F-8141-D5B937836784}"/>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B3F5744F-0263-4A51-A7F1-954A7E67E493}"/>
              </a:ext>
            </a:extLst>
          </p:cNvPr>
          <p:cNvSpPr>
            <a:spLocks noGrp="1"/>
          </p:cNvSpPr>
          <p:nvPr>
            <p:ph type="sldNum" sz="quarter" idx="12"/>
          </p:nvPr>
        </p:nvSpPr>
        <p:spPr/>
        <p:txBody>
          <a:bodyPr/>
          <a:lstStyle/>
          <a:p>
            <a:fld id="{8EB9FCB8-BC4F-453D-B4AC-92EACBE2DAE5}" type="slidenum">
              <a:rPr lang="en-GB" smtClean="0"/>
              <a:t>30</a:t>
            </a:fld>
            <a:endParaRPr lang="en-GB" dirty="0"/>
          </a:p>
        </p:txBody>
      </p:sp>
      <p:sp>
        <p:nvSpPr>
          <p:cNvPr id="6" name="Titel 1">
            <a:extLst>
              <a:ext uri="{FF2B5EF4-FFF2-40B4-BE49-F238E27FC236}">
                <a16:creationId xmlns:a16="http://schemas.microsoft.com/office/drawing/2014/main" id="{7C884399-C75E-44EE-9BAF-75A71EF1E92B}"/>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7" name="Tijdelijke aanduiding voor inhoud 2">
            <a:extLst>
              <a:ext uri="{FF2B5EF4-FFF2-40B4-BE49-F238E27FC236}">
                <a16:creationId xmlns:a16="http://schemas.microsoft.com/office/drawing/2014/main" id="{B5A1EB35-69AF-4080-ADFD-09D7A4E1FF64}"/>
              </a:ext>
            </a:extLst>
          </p:cNvPr>
          <p:cNvSpPr>
            <a:spLocks noGrp="1"/>
          </p:cNvSpPr>
          <p:nvPr>
            <p:ph idx="1"/>
          </p:nvPr>
        </p:nvSpPr>
        <p:spPr>
          <a:xfrm>
            <a:off x="706174" y="2273882"/>
            <a:ext cx="10515600" cy="3558024"/>
          </a:xfrm>
        </p:spPr>
        <p:txBody>
          <a:bodyPr>
            <a:normAutofit/>
          </a:bodyPr>
          <a:lstStyle/>
          <a:p>
            <a:pPr marL="0" indent="0">
              <a:spcBef>
                <a:spcPts val="600"/>
              </a:spcBef>
              <a:buNone/>
            </a:pPr>
            <a:r>
              <a:rPr lang="en-GB" sz="2000" b="1" dirty="0">
                <a:effectLst/>
                <a:latin typeface="Calibri" panose="020F0502020204030204" pitchFamily="34" charset="0"/>
                <a:ea typeface="Calibri" panose="020F0502020204030204" pitchFamily="34" charset="0"/>
              </a:rPr>
              <a:t>“Budget Control”</a:t>
            </a:r>
          </a:p>
          <a:p>
            <a:pPr>
              <a:spcBef>
                <a:spcPts val="600"/>
              </a:spcBef>
            </a:pPr>
            <a:r>
              <a:rPr lang="en-GB" sz="1800" b="1" i="1" dirty="0">
                <a:effectLst/>
                <a:latin typeface="Calibri" panose="020F0502020204030204" pitchFamily="34" charset="0"/>
                <a:ea typeface="Calibri" panose="020F0502020204030204" pitchFamily="34" charset="0"/>
              </a:rPr>
              <a:t>General: </a:t>
            </a:r>
          </a:p>
          <a:p>
            <a:pPr lvl="1">
              <a:spcBef>
                <a:spcPts val="600"/>
              </a:spcBef>
              <a:buFont typeface="Courier New" panose="02070309020205020404" pitchFamily="49" charset="0"/>
              <a:buChar char="o"/>
            </a:pPr>
            <a:r>
              <a:rPr lang="en-GB" sz="1800" dirty="0"/>
              <a:t>power “to execute budget control at the level of programmes and projects”</a:t>
            </a:r>
          </a:p>
          <a:p>
            <a:pPr lvl="1">
              <a:spcBef>
                <a:spcPts val="600"/>
              </a:spcBef>
              <a:buFont typeface="Courier New" panose="02070309020205020404" pitchFamily="49" charset="0"/>
              <a:buChar char="o"/>
            </a:pPr>
            <a:r>
              <a:rPr lang="en-GB" sz="1800" dirty="0"/>
              <a:t>“to execute the right to approve or to reject (supplementary) budget proposals”, etc. </a:t>
            </a:r>
          </a:p>
          <a:p>
            <a:pPr>
              <a:spcBef>
                <a:spcPts val="600"/>
              </a:spcBef>
            </a:pPr>
            <a:r>
              <a:rPr lang="nl-BE" sz="1800" b="1" i="1" dirty="0" err="1">
                <a:latin typeface="Calibri" panose="020F0502020204030204" pitchFamily="34" charset="0"/>
                <a:ea typeface="Times New Roman" panose="02020603050405020304" pitchFamily="18" charset="0"/>
              </a:rPr>
              <a:t>Specific</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concerning</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ISFs</a:t>
            </a:r>
            <a:r>
              <a:rPr lang="nl-BE" sz="1800" b="1" i="1" dirty="0">
                <a:latin typeface="Calibri" panose="020F0502020204030204" pitchFamily="34" charset="0"/>
                <a:ea typeface="Times New Roman" panose="02020603050405020304" pitchFamily="18" charset="0"/>
              </a:rPr>
              <a:t>: </a:t>
            </a:r>
          </a:p>
          <a:p>
            <a:pPr lvl="1">
              <a:spcBef>
                <a:spcPts val="600"/>
              </a:spcBef>
              <a:buFont typeface="Courier New" panose="02070309020205020404" pitchFamily="49" charset="0"/>
              <a:buChar char="o"/>
            </a:pPr>
            <a:r>
              <a:rPr lang="en-GB" sz="1800" dirty="0"/>
              <a:t>specialized parliamentary committee for dealing with security related matters, that has the power to randomly scrutinize the functioning of ISFs</a:t>
            </a:r>
          </a:p>
          <a:p>
            <a:pPr lvl="1">
              <a:spcBef>
                <a:spcPts val="600"/>
              </a:spcBef>
              <a:buFont typeface="Courier New" panose="02070309020205020404" pitchFamily="49" charset="0"/>
              <a:buChar char="o"/>
            </a:pPr>
            <a:r>
              <a:rPr lang="en-GB" sz="1800" dirty="0"/>
              <a:t>goal: a realistic and fair allocation of the budget for ISFs and distribution of budgetary means within these institutions, but can also be used as an instrument to steer the security policy in the direction Parliament desires, making the assessment of expenditure for specific objectives mandatory</a:t>
            </a:r>
            <a:endParaRPr lang="en-GB" sz="14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218628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3"/>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03228B73-A5C9-482E-9EAB-F5F2BB2D9D30}"/>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1F132456-E52F-444B-8D1B-29C51914141B}"/>
              </a:ext>
            </a:extLst>
          </p:cNvPr>
          <p:cNvSpPr>
            <a:spLocks noGrp="1"/>
          </p:cNvSpPr>
          <p:nvPr>
            <p:ph type="sldNum" sz="quarter" idx="12"/>
          </p:nvPr>
        </p:nvSpPr>
        <p:spPr/>
        <p:txBody>
          <a:bodyPr/>
          <a:lstStyle/>
          <a:p>
            <a:fld id="{8EB9FCB8-BC4F-453D-B4AC-92EACBE2DAE5}" type="slidenum">
              <a:rPr lang="en-GB" smtClean="0"/>
              <a:t>31</a:t>
            </a:fld>
            <a:endParaRPr lang="en-GB" dirty="0"/>
          </a:p>
        </p:txBody>
      </p:sp>
      <p:sp>
        <p:nvSpPr>
          <p:cNvPr id="6" name="Titel 1">
            <a:extLst>
              <a:ext uri="{FF2B5EF4-FFF2-40B4-BE49-F238E27FC236}">
                <a16:creationId xmlns:a16="http://schemas.microsoft.com/office/drawing/2014/main" id="{160B8E8C-1B1A-4D7E-A8D3-4660E5041318}"/>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7" name="Tijdelijke aanduiding voor inhoud 2">
            <a:extLst>
              <a:ext uri="{FF2B5EF4-FFF2-40B4-BE49-F238E27FC236}">
                <a16:creationId xmlns:a16="http://schemas.microsoft.com/office/drawing/2014/main" id="{6690E550-6D16-47F0-81A0-0AEF61DF12E0}"/>
              </a:ext>
            </a:extLst>
          </p:cNvPr>
          <p:cNvSpPr>
            <a:spLocks noGrp="1"/>
          </p:cNvSpPr>
          <p:nvPr>
            <p:ph idx="1"/>
          </p:nvPr>
        </p:nvSpPr>
        <p:spPr>
          <a:xfrm>
            <a:off x="731838" y="2308388"/>
            <a:ext cx="10515600" cy="3558024"/>
          </a:xfrm>
        </p:spPr>
        <p:txBody>
          <a:bodyPr>
            <a:normAutofit/>
          </a:bodyPr>
          <a:lstStyle/>
          <a:p>
            <a:pPr marL="0" indent="0">
              <a:spcBef>
                <a:spcPts val="600"/>
              </a:spcBef>
              <a:buNone/>
            </a:pPr>
            <a:r>
              <a:rPr lang="en-GB" sz="2000" b="1" dirty="0">
                <a:effectLst/>
                <a:latin typeface="Calibri" panose="020F0502020204030204" pitchFamily="34" charset="0"/>
                <a:ea typeface="Calibri" panose="020F0502020204030204" pitchFamily="34" charset="0"/>
              </a:rPr>
              <a:t>“Participation”</a:t>
            </a:r>
          </a:p>
          <a:p>
            <a:pPr>
              <a:spcBef>
                <a:spcPts val="600"/>
              </a:spcBef>
            </a:pPr>
            <a:r>
              <a:rPr lang="en-GB" sz="1800" b="1" i="1" dirty="0">
                <a:effectLst/>
                <a:latin typeface="Calibri" panose="020F0502020204030204" pitchFamily="34" charset="0"/>
                <a:ea typeface="Calibri" panose="020F0502020204030204" pitchFamily="34" charset="0"/>
              </a:rPr>
              <a:t>General: </a:t>
            </a:r>
          </a:p>
          <a:p>
            <a:pPr lvl="1">
              <a:spcBef>
                <a:spcPts val="600"/>
              </a:spcBef>
              <a:buFont typeface="Courier New" panose="02070309020205020404" pitchFamily="49" charset="0"/>
              <a:buChar char="o"/>
            </a:pPr>
            <a:r>
              <a:rPr lang="en-GB" sz="1800" dirty="0"/>
              <a:t>the participation of stakeholders from civil society by means of parliamentary hearings, surveys, round table meetings, online and town hall meetings</a:t>
            </a:r>
          </a:p>
          <a:p>
            <a:pPr lvl="1">
              <a:spcBef>
                <a:spcPts val="600"/>
              </a:spcBef>
              <a:buFont typeface="Courier New" panose="02070309020205020404" pitchFamily="49" charset="0"/>
              <a:buChar char="o"/>
            </a:pPr>
            <a:r>
              <a:rPr lang="en-GB" sz="1800" dirty="0"/>
              <a:t>optimal communication with civil society (receptive and distributing)</a:t>
            </a:r>
          </a:p>
          <a:p>
            <a:pPr>
              <a:spcBef>
                <a:spcPts val="600"/>
              </a:spcBef>
            </a:pPr>
            <a:r>
              <a:rPr lang="nl-BE" sz="1800" b="1" i="1" dirty="0" err="1">
                <a:latin typeface="Calibri" panose="020F0502020204030204" pitchFamily="34" charset="0"/>
                <a:ea typeface="Times New Roman" panose="02020603050405020304" pitchFamily="18" charset="0"/>
              </a:rPr>
              <a:t>Specific</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concerning</a:t>
            </a:r>
            <a:r>
              <a:rPr lang="nl-BE" sz="1800" b="1" i="1" dirty="0">
                <a:latin typeface="Calibri" panose="020F0502020204030204" pitchFamily="34" charset="0"/>
                <a:ea typeface="Times New Roman" panose="02020603050405020304" pitchFamily="18" charset="0"/>
              </a:rPr>
              <a:t> </a:t>
            </a:r>
            <a:r>
              <a:rPr lang="nl-BE" sz="1800" b="1" i="1" dirty="0" err="1">
                <a:latin typeface="Calibri" panose="020F0502020204030204" pitchFamily="34" charset="0"/>
                <a:ea typeface="Times New Roman" panose="02020603050405020304" pitchFamily="18" charset="0"/>
              </a:rPr>
              <a:t>ISFs</a:t>
            </a:r>
            <a:r>
              <a:rPr lang="nl-BE" sz="1800" b="1" i="1" dirty="0">
                <a:latin typeface="Calibri" panose="020F0502020204030204" pitchFamily="34" charset="0"/>
                <a:ea typeface="Times New Roman" panose="02020603050405020304" pitchFamily="18" charset="0"/>
              </a:rPr>
              <a:t>: </a:t>
            </a:r>
          </a:p>
          <a:p>
            <a:pPr lvl="1">
              <a:spcBef>
                <a:spcPts val="600"/>
              </a:spcBef>
              <a:buFont typeface="Courier New" panose="02070309020205020404" pitchFamily="49" charset="0"/>
              <a:buChar char="o"/>
            </a:pPr>
            <a:r>
              <a:rPr lang="en-GB" sz="1800" dirty="0"/>
              <a:t>discuss annual reports on police performance; the reporting of an independent complaints system of citizens </a:t>
            </a:r>
          </a:p>
          <a:p>
            <a:pPr lvl="1">
              <a:spcBef>
                <a:spcPts val="600"/>
              </a:spcBef>
              <a:buFont typeface="Courier New" panose="02070309020205020404" pitchFamily="49" charset="0"/>
              <a:buChar char="o"/>
            </a:pPr>
            <a:r>
              <a:rPr lang="en-GB" sz="1800" dirty="0"/>
              <a:t>development of internal &amp; external expertise</a:t>
            </a:r>
            <a:endParaRPr lang="nl-BE" sz="1800" dirty="0"/>
          </a:p>
          <a:p>
            <a:pPr lvl="1">
              <a:spcBef>
                <a:spcPts val="600"/>
              </a:spcBef>
              <a:buFont typeface="Courier New" panose="02070309020205020404" pitchFamily="49" charset="0"/>
              <a:buChar char="o"/>
            </a:pPr>
            <a:endParaRPr lang="en-GB" sz="14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17740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32</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4950397"/>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385512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4.07407E-6 L 0.11757 4.07407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61D34D1-8333-4623-B3F0-65198B277D51}"/>
              </a:ext>
            </a:extLst>
          </p:cNvPr>
          <p:cNvSpPr>
            <a:spLocks noGrp="1"/>
          </p:cNvSpPr>
          <p:nvPr>
            <p:ph idx="1"/>
          </p:nvPr>
        </p:nvSpPr>
        <p:spPr>
          <a:xfrm>
            <a:off x="768623" y="2260092"/>
            <a:ext cx="10963301" cy="3847409"/>
          </a:xfrm>
        </p:spPr>
        <p:txBody>
          <a:bodyPr/>
          <a:lstStyle/>
          <a:p>
            <a:pPr marL="0" indent="0" algn="just">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1.    Requirement of </a:t>
            </a:r>
            <a:r>
              <a:rPr lang="en-US" sz="2000" b="1" dirty="0" err="1">
                <a:solidFill>
                  <a:srgbClr val="FF0000"/>
                </a:solidFill>
                <a:effectLst/>
                <a:ea typeface="Calibri" panose="020F0502020204030204" pitchFamily="34" charset="0"/>
                <a:cs typeface="Times New Roman" panose="02020603050405020304" pitchFamily="18" charset="0"/>
              </a:rPr>
              <a:t>recognisability</a:t>
            </a:r>
            <a:r>
              <a:rPr lang="en-US" sz="2000" dirty="0">
                <a:solidFill>
                  <a:srgbClr val="000000"/>
                </a:solidFill>
                <a:effectLst/>
                <a:ea typeface="Calibri" panose="020F0502020204030204" pitchFamily="34" charset="0"/>
                <a:cs typeface="Times New Roman" panose="02020603050405020304" pitchFamily="18" charset="0"/>
              </a:rPr>
              <a:t>, in principle due to the written nature of the act;</a:t>
            </a:r>
          </a:p>
          <a:p>
            <a:pPr marL="0" indent="0" algn="just">
              <a:lnSpc>
                <a:spcPct val="100000"/>
              </a:lnSpc>
              <a:spcBef>
                <a:spcPts val="0"/>
              </a:spcBef>
              <a:buNone/>
            </a:pPr>
            <a:r>
              <a:rPr lang="en-US" sz="1800" dirty="0">
                <a:solidFill>
                  <a:srgbClr val="000000"/>
                </a:solidFill>
                <a:effectLst/>
                <a:ea typeface="Calibri" panose="020F0502020204030204" pitchFamily="34" charset="0"/>
                <a:cs typeface="Times New Roman" panose="02020603050405020304" pitchFamily="18" charset="0"/>
              </a:rPr>
              <a:t>There must be a recognizable act, often expressed in a </a:t>
            </a:r>
            <a:r>
              <a:rPr lang="en-US" sz="1800" b="1" dirty="0">
                <a:solidFill>
                  <a:srgbClr val="FF0000"/>
                </a:solidFill>
                <a:effectLst/>
                <a:ea typeface="Calibri" panose="020F0502020204030204" pitchFamily="34" charset="0"/>
                <a:cs typeface="Times New Roman" panose="02020603050405020304" pitchFamily="18" charset="0"/>
              </a:rPr>
              <a:t>written document</a:t>
            </a:r>
            <a:r>
              <a:rPr lang="en-US" sz="1800" dirty="0">
                <a:solidFill>
                  <a:srgbClr val="000000"/>
                </a:solidFill>
                <a:effectLst/>
                <a:ea typeface="Calibri" panose="020F0502020204030204" pitchFamily="34" charset="0"/>
                <a:cs typeface="Times New Roman" panose="02020603050405020304" pitchFamily="18" charset="0"/>
              </a:rPr>
              <a:t>. Reporting or </a:t>
            </a:r>
            <a:r>
              <a:rPr lang="en-US" sz="1800" dirty="0" err="1">
                <a:solidFill>
                  <a:srgbClr val="000000"/>
                </a:solidFill>
                <a:effectLst/>
                <a:ea typeface="Calibri" panose="020F0502020204030204" pitchFamily="34" charset="0"/>
                <a:cs typeface="Times New Roman" panose="02020603050405020304" pitchFamily="18" charset="0"/>
              </a:rPr>
              <a:t>verbalisation</a:t>
            </a:r>
            <a:r>
              <a:rPr lang="en-US" sz="1800" dirty="0">
                <a:solidFill>
                  <a:srgbClr val="000000"/>
                </a:solidFill>
                <a:effectLst/>
                <a:ea typeface="Calibri" panose="020F0502020204030204" pitchFamily="34" charset="0"/>
                <a:cs typeface="Times New Roman" panose="02020603050405020304" pitchFamily="18" charset="0"/>
              </a:rPr>
              <a:t> is an important example of this. Acting is defined and recognizable by writing. This certainly applies to far-reaching decisions or actions.</a:t>
            </a:r>
          </a:p>
          <a:p>
            <a:pPr marL="0" indent="0" algn="just">
              <a:lnSpc>
                <a:spcPct val="100000"/>
              </a:lnSpc>
              <a:spcBef>
                <a:spcPts val="0"/>
              </a:spcBef>
              <a:buNone/>
            </a:pPr>
            <a:endParaRPr lang="en-US" sz="2000" dirty="0">
              <a:solidFill>
                <a:srgbClr val="000000"/>
              </a:solidFill>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2.    Requirement of </a:t>
            </a:r>
            <a:r>
              <a:rPr lang="en-US" sz="2000" b="1" dirty="0">
                <a:solidFill>
                  <a:srgbClr val="FF0000"/>
                </a:solidFill>
                <a:effectLst/>
                <a:ea typeface="Calibri" panose="020F0502020204030204" pitchFamily="34" charset="0"/>
                <a:cs typeface="Times New Roman" panose="02020603050405020304" pitchFamily="18" charset="0"/>
              </a:rPr>
              <a:t>transparency </a:t>
            </a:r>
            <a:r>
              <a:rPr lang="en-US" sz="2000" dirty="0">
                <a:solidFill>
                  <a:srgbClr val="000000"/>
                </a:solidFill>
                <a:effectLst/>
                <a:ea typeface="Calibri" panose="020F0502020204030204" pitchFamily="34" charset="0"/>
                <a:cs typeface="Times New Roman" panose="02020603050405020304" pitchFamily="18" charset="0"/>
              </a:rPr>
              <a:t>and </a:t>
            </a:r>
            <a:r>
              <a:rPr lang="en-US" sz="2000" b="1" dirty="0">
                <a:solidFill>
                  <a:srgbClr val="FF0000"/>
                </a:solidFill>
                <a:effectLst/>
                <a:ea typeface="Calibri" panose="020F0502020204030204" pitchFamily="34" charset="0"/>
                <a:cs typeface="Times New Roman" panose="02020603050405020304" pitchFamily="18" charset="0"/>
              </a:rPr>
              <a:t>motivation</a:t>
            </a:r>
            <a:r>
              <a:rPr lang="en-US" sz="2000" dirty="0">
                <a:solidFill>
                  <a:srgbClr val="000000"/>
                </a:solidFill>
                <a:effectLst/>
                <a:ea typeface="Calibri" panose="020F0502020204030204" pitchFamily="34" charset="0"/>
                <a:cs typeface="Times New Roman" panose="02020603050405020304" pitchFamily="18" charset="0"/>
              </a:rPr>
              <a:t>; </a:t>
            </a:r>
          </a:p>
          <a:p>
            <a:pPr marL="0" indent="0" algn="just">
              <a:lnSpc>
                <a:spcPct val="100000"/>
              </a:lnSpc>
              <a:spcBef>
                <a:spcPts val="0"/>
              </a:spcBef>
              <a:buNone/>
            </a:pPr>
            <a:r>
              <a:rPr lang="en-US" sz="1800" dirty="0">
                <a:solidFill>
                  <a:srgbClr val="000000"/>
                </a:solidFill>
                <a:effectLst/>
                <a:ea typeface="Calibri" panose="020F0502020204030204" pitchFamily="34" charset="0"/>
                <a:cs typeface="Times New Roman" panose="02020603050405020304" pitchFamily="18" charset="0"/>
              </a:rPr>
              <a:t>The requirement of sufficient information provision, transparency</a:t>
            </a:r>
            <a:r>
              <a:rPr lang="en-US" sz="1800" b="1" dirty="0">
                <a:solidFill>
                  <a:srgbClr val="000000"/>
                </a:solidFill>
                <a:effectLst/>
                <a:ea typeface="Calibri" panose="020F0502020204030204" pitchFamily="34" charset="0"/>
                <a:cs typeface="Times New Roman" panose="02020603050405020304" pitchFamily="18" charset="0"/>
              </a:rPr>
              <a:t>. </a:t>
            </a:r>
            <a:r>
              <a:rPr lang="en-US" sz="1800" b="1" dirty="0">
                <a:solidFill>
                  <a:srgbClr val="FF0000"/>
                </a:solidFill>
                <a:effectLst/>
                <a:ea typeface="Calibri" panose="020F0502020204030204" pitchFamily="34" charset="0"/>
                <a:cs typeface="Times New Roman" panose="02020603050405020304" pitchFamily="18" charset="0"/>
              </a:rPr>
              <a:t>Is there enough information to make a judgment?</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Without information, no judgment, without sufficient information, no balanced judgment by the supervisory authority. Understanding the circumstances, context, and intentions of the executive is essential. This element also concerns the </a:t>
            </a:r>
            <a:r>
              <a:rPr lang="en-US" sz="1800" b="1" dirty="0">
                <a:solidFill>
                  <a:srgbClr val="FF0000"/>
                </a:solidFill>
                <a:effectLst/>
                <a:ea typeface="Calibri" panose="020F0502020204030204" pitchFamily="34" charset="0"/>
                <a:cs typeface="Times New Roman" panose="02020603050405020304" pitchFamily="18" charset="0"/>
              </a:rPr>
              <a:t>motivation</a:t>
            </a:r>
            <a:r>
              <a:rPr lang="en-US" sz="1800" dirty="0">
                <a:solidFill>
                  <a:srgbClr val="000000"/>
                </a:solidFill>
                <a:effectLst/>
                <a:ea typeface="Calibri" panose="020F0502020204030204" pitchFamily="34" charset="0"/>
                <a:cs typeface="Times New Roman" panose="02020603050405020304" pitchFamily="18" charset="0"/>
              </a:rPr>
              <a:t> for the decision. The decision indicates the completeness, quality and effectiveness of the decision, in the most precise terms.</a:t>
            </a:r>
          </a:p>
        </p:txBody>
      </p:sp>
      <p:sp>
        <p:nvSpPr>
          <p:cNvPr id="4" name="Tijdelijke aanduiding voor voettekst 3">
            <a:extLst>
              <a:ext uri="{FF2B5EF4-FFF2-40B4-BE49-F238E27FC236}">
                <a16:creationId xmlns:a16="http://schemas.microsoft.com/office/drawing/2014/main" id="{D0CD429D-5E98-4438-9362-CF1E53E5E0D1}"/>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88229C22-A682-4CFB-B2B6-85E334A820C6}"/>
              </a:ext>
            </a:extLst>
          </p:cNvPr>
          <p:cNvSpPr>
            <a:spLocks noGrp="1"/>
          </p:cNvSpPr>
          <p:nvPr>
            <p:ph type="sldNum" sz="quarter" idx="12"/>
          </p:nvPr>
        </p:nvSpPr>
        <p:spPr/>
        <p:txBody>
          <a:bodyPr/>
          <a:lstStyle/>
          <a:p>
            <a:fld id="{8EB9FCB8-BC4F-453D-B4AC-92EACBE2DAE5}" type="slidenum">
              <a:rPr lang="en-GB" smtClean="0"/>
              <a:t>33</a:t>
            </a:fld>
            <a:endParaRPr lang="en-GB" dirty="0"/>
          </a:p>
        </p:txBody>
      </p:sp>
      <p:sp>
        <p:nvSpPr>
          <p:cNvPr id="12" name="Titel 1">
            <a:extLst>
              <a:ext uri="{FF2B5EF4-FFF2-40B4-BE49-F238E27FC236}">
                <a16:creationId xmlns:a16="http://schemas.microsoft.com/office/drawing/2014/main" id="{9C90D341-4548-4961-985C-04CB6EBC9116}"/>
              </a:ext>
            </a:extLst>
          </p:cNvPr>
          <p:cNvSpPr>
            <a:spLocks noGrp="1"/>
          </p:cNvSpPr>
          <p:nvPr>
            <p:ph type="title"/>
          </p:nvPr>
        </p:nvSpPr>
        <p:spPr>
          <a:xfrm>
            <a:off x="2741747" y="271870"/>
            <a:ext cx="6444455" cy="1143000"/>
          </a:xfrm>
        </p:spPr>
        <p:txBody>
          <a:bodyPr/>
          <a:lstStyle/>
          <a:p>
            <a:pPr algn="ctr"/>
            <a:r>
              <a:rPr lang="nl-NL" sz="3200" b="1" dirty="0"/>
              <a:t>7. </a:t>
            </a:r>
            <a:r>
              <a:rPr lang="nl-NL" sz="3200" b="1" dirty="0" err="1"/>
              <a:t>Conditions</a:t>
            </a:r>
            <a:r>
              <a:rPr lang="nl-NL" sz="3200" b="1" dirty="0"/>
              <a:t> of </a:t>
            </a:r>
            <a:r>
              <a:rPr lang="nl-NL" sz="3200" b="1" dirty="0" err="1"/>
              <a:t>parliamentary</a:t>
            </a:r>
            <a:r>
              <a:rPr lang="nl-NL" sz="3200" b="1" dirty="0"/>
              <a:t> </a:t>
            </a:r>
            <a:r>
              <a:rPr lang="nl-NL" sz="3200" b="1" dirty="0" err="1"/>
              <a:t>oversight</a:t>
            </a:r>
            <a:endParaRPr lang="nl-BE" sz="3200" b="1" dirty="0"/>
          </a:p>
        </p:txBody>
      </p:sp>
    </p:spTree>
    <p:extLst>
      <p:ext uri="{BB962C8B-B14F-4D97-AF65-F5344CB8AC3E}">
        <p14:creationId xmlns:p14="http://schemas.microsoft.com/office/powerpoint/2010/main" val="144364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B61D34D1-8333-4623-B3F0-65198B277D51}"/>
              </a:ext>
            </a:extLst>
          </p:cNvPr>
          <p:cNvSpPr>
            <a:spLocks noGrp="1"/>
          </p:cNvSpPr>
          <p:nvPr>
            <p:ph idx="1"/>
          </p:nvPr>
        </p:nvSpPr>
        <p:spPr>
          <a:xfrm>
            <a:off x="731838" y="1700213"/>
            <a:ext cx="11189868" cy="4011884"/>
          </a:xfrm>
        </p:spPr>
        <p:txBody>
          <a:bodyPr/>
          <a:lstStyle/>
          <a:p>
            <a:pPr marL="0" indent="0" algn="just">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3.</a:t>
            </a:r>
            <a:r>
              <a:rPr lang="en-US" sz="2000" dirty="0">
                <a:solidFill>
                  <a:srgbClr val="000000"/>
                </a:solidFill>
                <a:effectLst/>
                <a:ea typeface="Calibri" panose="020F0502020204030204" pitchFamily="34" charset="0"/>
                <a:cs typeface="Times New Roman" panose="02020603050405020304" pitchFamily="18" charset="0"/>
              </a:rPr>
              <a:t>     Requirement that all relevant decisions are </a:t>
            </a:r>
            <a:r>
              <a:rPr lang="en-US" sz="2000" b="1" dirty="0">
                <a:solidFill>
                  <a:srgbClr val="FF0000"/>
                </a:solidFill>
                <a:effectLst/>
                <a:ea typeface="Calibri" panose="020F0502020204030204" pitchFamily="34" charset="0"/>
                <a:cs typeface="Times New Roman" panose="02020603050405020304" pitchFamily="18" charset="0"/>
              </a:rPr>
              <a:t>supervised</a:t>
            </a:r>
            <a:r>
              <a:rPr lang="en-US" sz="2000" dirty="0">
                <a:solidFill>
                  <a:srgbClr val="000000"/>
                </a:solidFill>
                <a:effectLst/>
                <a:ea typeface="Calibri" panose="020F0502020204030204" pitchFamily="34" charset="0"/>
                <a:cs typeface="Times New Roman" panose="02020603050405020304" pitchFamily="18" charset="0"/>
              </a:rPr>
              <a:t>; </a:t>
            </a:r>
          </a:p>
          <a:p>
            <a:pPr marL="0" indent="0" algn="just">
              <a:lnSpc>
                <a:spcPct val="100000"/>
              </a:lnSpc>
              <a:spcBef>
                <a:spcPts val="0"/>
              </a:spcBef>
              <a:buNone/>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requirement that all relevant </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decisions are supervised</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no power of the executor without countervailing power from the supervisor. No decision without supervision, unless there are good reasons for excluding supervision. </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buNone/>
            </a:pPr>
            <a:endParaRPr lang="en-US" sz="2000" dirty="0">
              <a:solidFill>
                <a:srgbClr val="000000"/>
              </a:solidFill>
              <a:effectLst/>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US" sz="2000" dirty="0">
                <a:solidFill>
                  <a:srgbClr val="000000"/>
                </a:solidFill>
                <a:effectLst/>
                <a:ea typeface="Calibri" panose="020F0502020204030204" pitchFamily="34" charset="0"/>
                <a:cs typeface="Times New Roman" panose="02020603050405020304" pitchFamily="18" charset="0"/>
              </a:rPr>
              <a:t>4.     Requirement to be </a:t>
            </a:r>
            <a:r>
              <a:rPr lang="en-US" sz="2000" b="1" dirty="0">
                <a:solidFill>
                  <a:srgbClr val="FF0000"/>
                </a:solidFill>
                <a:effectLst/>
                <a:ea typeface="Calibri" panose="020F0502020204030204" pitchFamily="34" charset="0"/>
                <a:cs typeface="Times New Roman" panose="02020603050405020304" pitchFamily="18" charset="0"/>
              </a:rPr>
              <a:t>supervised by a body other than the executive body</a:t>
            </a:r>
            <a:r>
              <a:rPr lang="en-US" sz="2000" dirty="0">
                <a:solidFill>
                  <a:srgbClr val="000000"/>
                </a:solidFill>
                <a:effectLst/>
                <a:ea typeface="Calibri" panose="020F0502020204030204" pitchFamily="34" charset="0"/>
                <a:cs typeface="Times New Roman" panose="02020603050405020304" pitchFamily="18" charset="0"/>
              </a:rPr>
              <a:t>; </a:t>
            </a:r>
          </a:p>
          <a:p>
            <a:pPr marL="0" indent="0" algn="just">
              <a:lnSpc>
                <a:spcPct val="100000"/>
              </a:lnSpc>
              <a:spcBef>
                <a:spcPts val="0"/>
              </a:spcBef>
              <a:buNone/>
            </a:pPr>
            <a:r>
              <a:rPr lang="en-US" sz="1800" dirty="0">
                <a:solidFill>
                  <a:srgbClr val="000000"/>
                </a:solidFill>
                <a:effectLst/>
                <a:ea typeface="Calibri" panose="020F0502020204030204" pitchFamily="34" charset="0"/>
                <a:cs typeface="Times New Roman" panose="02020603050405020304" pitchFamily="18" charset="0"/>
              </a:rPr>
              <a:t>Oversight should preferably be </a:t>
            </a:r>
            <a:r>
              <a:rPr lang="en-US" sz="1800" b="1" dirty="0">
                <a:solidFill>
                  <a:srgbClr val="FF0000"/>
                </a:solidFill>
                <a:effectLst/>
                <a:ea typeface="Calibri" panose="020F0502020204030204" pitchFamily="34" charset="0"/>
                <a:cs typeface="Times New Roman" panose="02020603050405020304" pitchFamily="18" charset="0"/>
              </a:rPr>
              <a:t>conducted by a body other than the implementing organization</a:t>
            </a:r>
            <a:r>
              <a:rPr lang="en-US" sz="1800" dirty="0">
                <a:solidFill>
                  <a:srgbClr val="000000"/>
                </a:solidFill>
                <a:effectLst/>
                <a:ea typeface="Calibri" panose="020F0502020204030204" pitchFamily="34" charset="0"/>
                <a:cs typeface="Times New Roman" panose="02020603050405020304" pitchFamily="18" charset="0"/>
              </a:rPr>
              <a:t>. Self-reflection or self-evaluation can be very helpful, but this is not monitoring. Incidentally, supervision should not always be independent: supervision can take place from a specific interest or perspective</a:t>
            </a:r>
          </a:p>
          <a:p>
            <a:pPr marL="0" indent="0">
              <a:lnSpc>
                <a:spcPct val="100000"/>
              </a:lnSpc>
              <a:spcBef>
                <a:spcPts val="0"/>
              </a:spcBef>
              <a:buNone/>
            </a:pPr>
            <a:endParaRPr lang="nl-BE" sz="2000" dirty="0"/>
          </a:p>
          <a:p>
            <a:pPr marL="0" indent="0" algn="just">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5.      Requirement that the </a:t>
            </a:r>
            <a:r>
              <a:rPr lang="en-US" sz="2000" b="1" dirty="0">
                <a:solidFill>
                  <a:srgbClr val="FF0000"/>
                </a:solidFill>
                <a:ea typeface="Calibri" panose="020F0502020204030204" pitchFamily="34" charset="0"/>
                <a:cs typeface="Times New Roman" panose="02020603050405020304" pitchFamily="18" charset="0"/>
              </a:rPr>
              <a:t>supervisor can influence</a:t>
            </a:r>
            <a:r>
              <a:rPr lang="en-US" sz="2000" b="1" dirty="0">
                <a:solidFill>
                  <a:srgbClr val="000000"/>
                </a:solidFill>
                <a:ea typeface="Calibri" panose="020F0502020204030204" pitchFamily="34" charset="0"/>
                <a:cs typeface="Times New Roman" panose="02020603050405020304" pitchFamily="18" charset="0"/>
              </a:rPr>
              <a:t> </a:t>
            </a:r>
            <a:r>
              <a:rPr lang="en-US" sz="2000" dirty="0">
                <a:solidFill>
                  <a:srgbClr val="000000"/>
                </a:solidFill>
                <a:ea typeface="Calibri" panose="020F0502020204030204" pitchFamily="34" charset="0"/>
                <a:cs typeface="Times New Roman" panose="02020603050405020304" pitchFamily="18" charset="0"/>
              </a:rPr>
              <a:t>the executive body.</a:t>
            </a:r>
            <a:r>
              <a:rPr lang="nl-BE" sz="2000" dirty="0">
                <a:solidFill>
                  <a:srgbClr val="000000"/>
                </a:solidFill>
                <a:ea typeface="Calibri" panose="020F0502020204030204" pitchFamily="34" charset="0"/>
                <a:cs typeface="Times New Roman" panose="02020603050405020304" pitchFamily="18" charset="0"/>
              </a:rPr>
              <a:t> </a:t>
            </a:r>
          </a:p>
          <a:p>
            <a:pPr marL="0" indent="0">
              <a:lnSpc>
                <a:spcPct val="100000"/>
              </a:lnSpc>
              <a:spcBef>
                <a:spcPts val="0"/>
              </a:spcBef>
              <a:buNone/>
            </a:pPr>
            <a:r>
              <a:rPr lang="en-US" sz="1800" dirty="0"/>
              <a:t>This requirement concerns the possibility that the supervisor not only supervises the decision taken by the supervised bodies, but also, with or without regulation, </a:t>
            </a:r>
            <a:r>
              <a:rPr lang="en-US" sz="1800" b="1" dirty="0">
                <a:solidFill>
                  <a:srgbClr val="FF0000"/>
                </a:solidFill>
              </a:rPr>
              <a:t>can influence the action or decision-making for the futu</a:t>
            </a:r>
            <a:r>
              <a:rPr lang="en-US" sz="1800" dirty="0">
                <a:solidFill>
                  <a:srgbClr val="FF0000"/>
                </a:solidFill>
              </a:rPr>
              <a:t>re</a:t>
            </a:r>
            <a:r>
              <a:rPr lang="en-US" sz="1800" dirty="0"/>
              <a:t>, in order to promote the unity of application of powers. In other words: </a:t>
            </a:r>
            <a:r>
              <a:rPr lang="en-US" sz="1800" b="1" dirty="0">
                <a:solidFill>
                  <a:srgbClr val="FF0000"/>
                </a:solidFill>
              </a:rPr>
              <a:t>oversight</a:t>
            </a:r>
            <a:r>
              <a:rPr lang="en-US" sz="1800" dirty="0">
                <a:solidFill>
                  <a:srgbClr val="FF0000"/>
                </a:solidFill>
              </a:rPr>
              <a:t> </a:t>
            </a:r>
            <a:r>
              <a:rPr lang="en-US" sz="1800" b="1" dirty="0">
                <a:solidFill>
                  <a:srgbClr val="FF0000"/>
                </a:solidFill>
              </a:rPr>
              <a:t>must matter</a:t>
            </a:r>
            <a:r>
              <a:rPr lang="en-US" sz="1800" dirty="0"/>
              <a:t>. Supervision from which one can withdraw is not strong enough if the decisions are far-reaching.</a:t>
            </a:r>
            <a:endParaRPr lang="nl-BE" sz="2000" dirty="0"/>
          </a:p>
          <a:p>
            <a:pPr marL="0" indent="0">
              <a:lnSpc>
                <a:spcPct val="100000"/>
              </a:lnSpc>
              <a:spcBef>
                <a:spcPts val="0"/>
              </a:spcBef>
              <a:buNone/>
            </a:pPr>
            <a:endParaRPr lang="nl-BE" sz="2000" dirty="0"/>
          </a:p>
        </p:txBody>
      </p:sp>
      <p:sp>
        <p:nvSpPr>
          <p:cNvPr id="4" name="Tijdelijke aanduiding voor voettekst 3">
            <a:extLst>
              <a:ext uri="{FF2B5EF4-FFF2-40B4-BE49-F238E27FC236}">
                <a16:creationId xmlns:a16="http://schemas.microsoft.com/office/drawing/2014/main" id="{D0CD429D-5E98-4438-9362-CF1E53E5E0D1}"/>
              </a:ext>
            </a:extLst>
          </p:cNvPr>
          <p:cNvSpPr>
            <a:spLocks noGrp="1"/>
          </p:cNvSpPr>
          <p:nvPr>
            <p:ph type="ftr" sz="quarter" idx="11"/>
          </p:nvPr>
        </p:nvSpPr>
        <p:spPr/>
        <p:txBody>
          <a:bodyPr/>
          <a:lstStyle/>
          <a:p>
            <a:r>
              <a:rPr lang="en-US" dirty="0"/>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88229C22-A682-4CFB-B2B6-85E334A820C6}"/>
              </a:ext>
            </a:extLst>
          </p:cNvPr>
          <p:cNvSpPr>
            <a:spLocks noGrp="1"/>
          </p:cNvSpPr>
          <p:nvPr>
            <p:ph type="sldNum" sz="quarter" idx="12"/>
          </p:nvPr>
        </p:nvSpPr>
        <p:spPr/>
        <p:txBody>
          <a:bodyPr/>
          <a:lstStyle/>
          <a:p>
            <a:fld id="{8EB9FCB8-BC4F-453D-B4AC-92EACBE2DAE5}" type="slidenum">
              <a:rPr lang="en-GB" smtClean="0"/>
              <a:t>34</a:t>
            </a:fld>
            <a:endParaRPr lang="en-GB" dirty="0"/>
          </a:p>
        </p:txBody>
      </p:sp>
      <p:sp>
        <p:nvSpPr>
          <p:cNvPr id="12" name="Titel 1">
            <a:extLst>
              <a:ext uri="{FF2B5EF4-FFF2-40B4-BE49-F238E27FC236}">
                <a16:creationId xmlns:a16="http://schemas.microsoft.com/office/drawing/2014/main" id="{BA3107AE-6984-46BC-B37C-A0C29339232B}"/>
              </a:ext>
            </a:extLst>
          </p:cNvPr>
          <p:cNvSpPr>
            <a:spLocks noGrp="1"/>
          </p:cNvSpPr>
          <p:nvPr>
            <p:ph type="title"/>
          </p:nvPr>
        </p:nvSpPr>
        <p:spPr>
          <a:xfrm>
            <a:off x="2741747" y="271870"/>
            <a:ext cx="6444455" cy="1143000"/>
          </a:xfrm>
        </p:spPr>
        <p:txBody>
          <a:bodyPr/>
          <a:lstStyle/>
          <a:p>
            <a:pPr algn="ctr"/>
            <a:r>
              <a:rPr lang="nl-NL" sz="3200" b="1" dirty="0"/>
              <a:t>7. </a:t>
            </a:r>
            <a:r>
              <a:rPr lang="nl-NL" sz="3200" b="1" dirty="0" err="1"/>
              <a:t>Conditions</a:t>
            </a:r>
            <a:r>
              <a:rPr lang="nl-NL" sz="3200" b="1" dirty="0"/>
              <a:t> of </a:t>
            </a:r>
            <a:r>
              <a:rPr lang="nl-NL" sz="3200" b="1" dirty="0" err="1"/>
              <a:t>parliamentary</a:t>
            </a:r>
            <a:r>
              <a:rPr lang="nl-NL" sz="3200" b="1" dirty="0"/>
              <a:t> </a:t>
            </a:r>
            <a:r>
              <a:rPr lang="nl-NL" sz="3200" b="1" dirty="0" err="1"/>
              <a:t>oversight</a:t>
            </a:r>
            <a:endParaRPr lang="nl-BE" sz="3200" b="1" dirty="0"/>
          </a:p>
        </p:txBody>
      </p:sp>
    </p:spTree>
    <p:extLst>
      <p:ext uri="{BB962C8B-B14F-4D97-AF65-F5344CB8AC3E}">
        <p14:creationId xmlns:p14="http://schemas.microsoft.com/office/powerpoint/2010/main" val="369450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35</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5418709"/>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1233406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2.96296E-6 L 0.11757 -2.96296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2A4DCDFF-30AC-4C06-AD65-05D87BA86EC2}"/>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DACAEFA3-577C-4798-95FC-AF67BE3D34AC}"/>
              </a:ext>
            </a:extLst>
          </p:cNvPr>
          <p:cNvSpPr>
            <a:spLocks noGrp="1"/>
          </p:cNvSpPr>
          <p:nvPr>
            <p:ph type="sldNum" sz="quarter" idx="12"/>
          </p:nvPr>
        </p:nvSpPr>
        <p:spPr/>
        <p:txBody>
          <a:bodyPr/>
          <a:lstStyle/>
          <a:p>
            <a:fld id="{8EB9FCB8-BC4F-453D-B4AC-92EACBE2DAE5}" type="slidenum">
              <a:rPr lang="en-GB" smtClean="0"/>
              <a:t>36</a:t>
            </a:fld>
            <a:endParaRPr lang="en-GB" dirty="0"/>
          </a:p>
        </p:txBody>
      </p:sp>
      <p:sp>
        <p:nvSpPr>
          <p:cNvPr id="6" name="Marcador de contenido 2">
            <a:extLst>
              <a:ext uri="{FF2B5EF4-FFF2-40B4-BE49-F238E27FC236}">
                <a16:creationId xmlns:a16="http://schemas.microsoft.com/office/drawing/2014/main" id="{495D7730-7BC1-4981-B48A-2A87DF76FF85}"/>
              </a:ext>
            </a:extLst>
          </p:cNvPr>
          <p:cNvSpPr>
            <a:spLocks noGrp="1"/>
          </p:cNvSpPr>
          <p:nvPr>
            <p:ph idx="1"/>
          </p:nvPr>
        </p:nvSpPr>
        <p:spPr>
          <a:xfrm>
            <a:off x="706174" y="2277373"/>
            <a:ext cx="10515600" cy="3278037"/>
          </a:xfrm>
        </p:spPr>
        <p:txBody>
          <a:bodyPr>
            <a:noAutofit/>
          </a:bodyPr>
          <a:lstStyle/>
          <a:p>
            <a:pPr marL="0" indent="0">
              <a:buNone/>
            </a:pPr>
            <a:r>
              <a:rPr lang="es-ES" sz="2000" b="1" dirty="0"/>
              <a:t>1. Parliamentary standing and joint committees</a:t>
            </a:r>
          </a:p>
          <a:p>
            <a:pPr marL="0" indent="0">
              <a:buNone/>
            </a:pPr>
            <a:r>
              <a:rPr lang="es-ES" sz="2000" dirty="0"/>
              <a:t>The role of the opposition</a:t>
            </a:r>
          </a:p>
          <a:p>
            <a:pPr marL="0" indent="0">
              <a:buNone/>
            </a:pPr>
            <a:r>
              <a:rPr lang="es-ES" sz="2000" b="1" dirty="0"/>
              <a:t>2. Parliamentary inquiry commissions</a:t>
            </a:r>
          </a:p>
          <a:p>
            <a:pPr marL="0" indent="0">
              <a:buFont typeface="Arial" panose="020B0604020202020204" pitchFamily="34" charset="0"/>
              <a:buNone/>
            </a:pPr>
            <a:r>
              <a:rPr lang="es-ES" sz="2000" dirty="0"/>
              <a:t>Importance of public pressure</a:t>
            </a:r>
          </a:p>
          <a:p>
            <a:pPr marL="0" indent="0">
              <a:buFont typeface="Arial" panose="020B0604020202020204" pitchFamily="34" charset="0"/>
              <a:buNone/>
            </a:pPr>
            <a:r>
              <a:rPr lang="es-ES" sz="2000" dirty="0"/>
              <a:t>The role of the opposition</a:t>
            </a:r>
          </a:p>
          <a:p>
            <a:pPr marL="0" indent="0">
              <a:buNone/>
            </a:pPr>
            <a:r>
              <a:rPr lang="es-ES" sz="2000" b="1" dirty="0"/>
              <a:t>3. Competences</a:t>
            </a:r>
          </a:p>
          <a:p>
            <a:pPr marL="0" indent="0">
              <a:buFont typeface="Arial" panose="020B0604020202020204" pitchFamily="34" charset="0"/>
              <a:buNone/>
            </a:pPr>
            <a:r>
              <a:rPr lang="es-ES" sz="2000" dirty="0"/>
              <a:t>Competence of an investigating judge</a:t>
            </a:r>
          </a:p>
          <a:p>
            <a:pPr marL="0" indent="0">
              <a:buFont typeface="Arial" panose="020B0604020202020204" pitchFamily="34" charset="0"/>
              <a:buNone/>
            </a:pPr>
            <a:r>
              <a:rPr lang="es-ES" sz="2000" b="1" dirty="0"/>
              <a:t>4. The Rules of Procedure (RoP)</a:t>
            </a:r>
            <a:endParaRPr lang="es-ES" sz="2000" dirty="0"/>
          </a:p>
          <a:p>
            <a:pPr marL="0" indent="0">
              <a:buNone/>
            </a:pPr>
            <a:endParaRPr lang="es-ES" sz="2000" dirty="0"/>
          </a:p>
          <a:p>
            <a:pPr marL="0" indent="0">
              <a:buNone/>
            </a:pPr>
            <a:endParaRPr lang="es-ES" sz="2000" b="1" dirty="0"/>
          </a:p>
          <a:p>
            <a:pPr marL="0" indent="0">
              <a:buNone/>
            </a:pPr>
            <a:endParaRPr lang="en-US" sz="2000" dirty="0"/>
          </a:p>
        </p:txBody>
      </p:sp>
      <p:sp>
        <p:nvSpPr>
          <p:cNvPr id="8" name="Titel 1">
            <a:extLst>
              <a:ext uri="{FF2B5EF4-FFF2-40B4-BE49-F238E27FC236}">
                <a16:creationId xmlns:a16="http://schemas.microsoft.com/office/drawing/2014/main" id="{C8E7B08C-0D9F-43D1-83C3-010A67790DEE}"/>
              </a:ext>
            </a:extLst>
          </p:cNvPr>
          <p:cNvSpPr>
            <a:spLocks noGrp="1"/>
          </p:cNvSpPr>
          <p:nvPr>
            <p:ph type="title"/>
          </p:nvPr>
        </p:nvSpPr>
        <p:spPr>
          <a:xfrm>
            <a:off x="2741747" y="271870"/>
            <a:ext cx="6444455" cy="1143000"/>
          </a:xfrm>
        </p:spPr>
        <p:txBody>
          <a:bodyPr/>
          <a:lstStyle/>
          <a:p>
            <a:pPr algn="ctr"/>
            <a:r>
              <a:rPr lang="nl-NL" sz="3200" b="1" dirty="0"/>
              <a:t>8. </a:t>
            </a:r>
            <a:r>
              <a:rPr lang="nl-NL" sz="3200" b="1" dirty="0" err="1"/>
              <a:t>Organization</a:t>
            </a:r>
            <a:r>
              <a:rPr lang="nl-NL" sz="3200" b="1" dirty="0"/>
              <a:t> of </a:t>
            </a:r>
            <a:r>
              <a:rPr lang="nl-NL" sz="3200" b="1" dirty="0" err="1"/>
              <a:t>parliamentary</a:t>
            </a:r>
            <a:r>
              <a:rPr lang="nl-NL" sz="3200" b="1" dirty="0"/>
              <a:t> </a:t>
            </a:r>
            <a:r>
              <a:rPr lang="nl-NL" sz="3200" b="1" dirty="0" err="1"/>
              <a:t>oversight</a:t>
            </a:r>
            <a:endParaRPr lang="nl-BE" sz="3200" b="1" dirty="0"/>
          </a:p>
        </p:txBody>
      </p:sp>
    </p:spTree>
    <p:extLst>
      <p:ext uri="{BB962C8B-B14F-4D97-AF65-F5344CB8AC3E}">
        <p14:creationId xmlns:p14="http://schemas.microsoft.com/office/powerpoint/2010/main" val="183335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4</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2178622"/>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361109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7.40741E-7 L 0.11757 7.40741E-7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3483B87B-4707-4518-96B0-3A3E4598B472}"/>
              </a:ext>
            </a:extLst>
          </p:cNvPr>
          <p:cNvSpPr>
            <a:spLocks noGrp="1"/>
          </p:cNvSpPr>
          <p:nvPr>
            <p:ph type="sldNum" sz="quarter" idx="12"/>
          </p:nvPr>
        </p:nvSpPr>
        <p:spPr/>
        <p:txBody>
          <a:bodyPr/>
          <a:lstStyle/>
          <a:p>
            <a:fld id="{8EB9FCB8-BC4F-453D-B4AC-92EACBE2DAE5}" type="slidenum">
              <a:rPr lang="en-GB" smtClean="0"/>
              <a:t>5</a:t>
            </a:fld>
            <a:endParaRPr lang="en-GB" dirty="0"/>
          </a:p>
        </p:txBody>
      </p:sp>
      <p:sp>
        <p:nvSpPr>
          <p:cNvPr id="5" name="Titel 1">
            <a:extLst>
              <a:ext uri="{FF2B5EF4-FFF2-40B4-BE49-F238E27FC236}">
                <a16:creationId xmlns:a16="http://schemas.microsoft.com/office/drawing/2014/main" id="{0C8DB9AD-DF85-4F7D-B7F0-53512882EC02}"/>
              </a:ext>
            </a:extLst>
          </p:cNvPr>
          <p:cNvSpPr>
            <a:spLocks noGrp="1"/>
          </p:cNvSpPr>
          <p:nvPr>
            <p:ph type="title"/>
          </p:nvPr>
        </p:nvSpPr>
        <p:spPr>
          <a:xfrm>
            <a:off x="2926080" y="370344"/>
            <a:ext cx="6217920" cy="1143000"/>
          </a:xfrm>
        </p:spPr>
        <p:txBody>
          <a:bodyPr/>
          <a:lstStyle/>
          <a:p>
            <a:r>
              <a:rPr lang="nl-NL" sz="3200" b="1" dirty="0"/>
              <a:t>	1. The “Trias Politica”</a:t>
            </a:r>
            <a:endParaRPr lang="nl-BE" sz="3200" b="1" dirty="0"/>
          </a:p>
        </p:txBody>
      </p:sp>
      <p:sp>
        <p:nvSpPr>
          <p:cNvPr id="6" name="Rechthoek 5">
            <a:extLst>
              <a:ext uri="{FF2B5EF4-FFF2-40B4-BE49-F238E27FC236}">
                <a16:creationId xmlns:a16="http://schemas.microsoft.com/office/drawing/2014/main" id="{296A51A1-FA03-44E4-AE97-13F01F09402E}"/>
              </a:ext>
            </a:extLst>
          </p:cNvPr>
          <p:cNvSpPr/>
          <p:nvPr/>
        </p:nvSpPr>
        <p:spPr>
          <a:xfrm>
            <a:off x="3355134" y="4224826"/>
            <a:ext cx="7236297" cy="1399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BE" sz="1400" b="1" dirty="0" err="1">
                <a:solidFill>
                  <a:schemeClr val="tx1"/>
                </a:solidFill>
                <a:latin typeface="Abadi" panose="020B0604020104020204" pitchFamily="34" charset="0"/>
              </a:rPr>
              <a:t>Government</a:t>
            </a:r>
            <a:r>
              <a:rPr lang="nl-BE" sz="1400" b="1" dirty="0">
                <a:solidFill>
                  <a:schemeClr val="tx1"/>
                </a:solidFill>
                <a:latin typeface="Abadi" panose="020B0604020104020204" pitchFamily="34" charset="0"/>
              </a:rPr>
              <a:t> </a:t>
            </a:r>
          </a:p>
          <a:p>
            <a:endParaRPr lang="nl-BE" sz="1200" b="1" dirty="0">
              <a:solidFill>
                <a:schemeClr val="tx1"/>
              </a:solidFill>
              <a:latin typeface="Abadi" panose="020B0604020104020204" pitchFamily="34" charset="0"/>
            </a:endParaRPr>
          </a:p>
          <a:p>
            <a:r>
              <a:rPr lang="fr-FR" sz="1200" b="1" dirty="0">
                <a:solidFill>
                  <a:schemeClr val="tx1"/>
                </a:solidFill>
                <a:latin typeface="Abadi" panose="020B0604020104020204" pitchFamily="34" charset="0"/>
              </a:rPr>
              <a:t>The </a:t>
            </a:r>
            <a:r>
              <a:rPr lang="fr-FR" sz="1200" b="1" dirty="0" err="1">
                <a:solidFill>
                  <a:schemeClr val="tx1"/>
                </a:solidFill>
                <a:latin typeface="Abadi" panose="020B0604020104020204" pitchFamily="34" charset="0"/>
              </a:rPr>
              <a:t>Minister</a:t>
            </a:r>
            <a:r>
              <a:rPr lang="fr-FR" sz="1200" b="1" dirty="0">
                <a:solidFill>
                  <a:schemeClr val="tx1"/>
                </a:solidFill>
                <a:latin typeface="Abadi" panose="020B0604020104020204" pitchFamily="34" charset="0"/>
              </a:rPr>
              <a:t> of </a:t>
            </a:r>
            <a:r>
              <a:rPr lang="fr-FR" sz="1200" b="1" dirty="0" err="1">
                <a:solidFill>
                  <a:schemeClr val="tx1"/>
                </a:solidFill>
                <a:latin typeface="Abadi" panose="020B0604020104020204" pitchFamily="34" charset="0"/>
              </a:rPr>
              <a:t>Interior</a:t>
            </a:r>
            <a:r>
              <a:rPr lang="fr-FR" sz="1200" b="1"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is</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responsible</a:t>
            </a:r>
            <a:r>
              <a:rPr lang="fr-FR" sz="1200" dirty="0">
                <a:solidFill>
                  <a:schemeClr val="tx1"/>
                </a:solidFill>
                <a:latin typeface="Abadi" panose="020B0604020104020204" pitchFamily="34" charset="0"/>
              </a:rPr>
              <a:t> for the </a:t>
            </a:r>
            <a:r>
              <a:rPr lang="fr-FR" sz="1200" dirty="0" err="1">
                <a:solidFill>
                  <a:schemeClr val="tx1"/>
                </a:solidFill>
                <a:latin typeface="Abadi" panose="020B0604020104020204" pitchFamily="34" charset="0"/>
              </a:rPr>
              <a:t>criminal</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policy</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executed</a:t>
            </a:r>
            <a:r>
              <a:rPr lang="fr-FR" sz="1200" dirty="0">
                <a:solidFill>
                  <a:schemeClr val="tx1"/>
                </a:solidFill>
                <a:latin typeface="Abadi" panose="020B0604020104020204" pitchFamily="34" charset="0"/>
              </a:rPr>
              <a:t> by the </a:t>
            </a:r>
            <a:r>
              <a:rPr lang="fr-FR" sz="1200" dirty="0" err="1">
                <a:solidFill>
                  <a:schemeClr val="tx1"/>
                </a:solidFill>
                <a:latin typeface="Abadi" panose="020B0604020104020204" pitchFamily="34" charset="0"/>
              </a:rPr>
              <a:t>ISFs</a:t>
            </a:r>
            <a:endParaRPr lang="fr-FR" sz="1200" dirty="0">
              <a:solidFill>
                <a:schemeClr val="tx1"/>
              </a:solidFill>
              <a:latin typeface="Abadi" panose="020B0604020104020204" pitchFamily="34" charset="0"/>
            </a:endParaRPr>
          </a:p>
          <a:p>
            <a:endParaRPr lang="fr-FR" sz="1200" dirty="0">
              <a:solidFill>
                <a:schemeClr val="tx1"/>
              </a:solidFill>
              <a:latin typeface="Abadi" panose="020B0604020104020204" pitchFamily="34" charset="0"/>
            </a:endParaRPr>
          </a:p>
          <a:p>
            <a:endParaRPr lang="fr-FR" sz="1200" dirty="0">
              <a:solidFill>
                <a:schemeClr val="tx1"/>
              </a:solidFill>
              <a:latin typeface="Abadi" panose="020B0604020104020204" pitchFamily="34" charset="0"/>
            </a:endParaRPr>
          </a:p>
          <a:p>
            <a:r>
              <a:rPr lang="fr-FR" sz="1200" b="1" dirty="0">
                <a:solidFill>
                  <a:schemeClr val="tx1"/>
                </a:solidFill>
                <a:latin typeface="Abadi" panose="020B0604020104020204" pitchFamily="34" charset="0"/>
              </a:rPr>
              <a:t>The </a:t>
            </a:r>
            <a:r>
              <a:rPr lang="fr-FR" sz="1200" b="1" dirty="0" err="1">
                <a:solidFill>
                  <a:schemeClr val="tx1"/>
                </a:solidFill>
                <a:latin typeface="Abadi" panose="020B0604020104020204" pitchFamily="34" charset="0"/>
              </a:rPr>
              <a:t>Minister</a:t>
            </a:r>
            <a:r>
              <a:rPr lang="fr-FR" sz="1200" b="1" dirty="0">
                <a:solidFill>
                  <a:schemeClr val="tx1"/>
                </a:solidFill>
                <a:latin typeface="Abadi" panose="020B0604020104020204" pitchFamily="34" charset="0"/>
              </a:rPr>
              <a:t> of Justice </a:t>
            </a:r>
            <a:r>
              <a:rPr lang="fr-FR" sz="1200" dirty="0" err="1">
                <a:solidFill>
                  <a:schemeClr val="tx1"/>
                </a:solidFill>
                <a:latin typeface="Abadi" panose="020B0604020104020204" pitchFamily="34" charset="0"/>
              </a:rPr>
              <a:t>is</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responsible</a:t>
            </a:r>
            <a:r>
              <a:rPr lang="fr-FR" sz="1200" dirty="0">
                <a:solidFill>
                  <a:schemeClr val="tx1"/>
                </a:solidFill>
                <a:latin typeface="Abadi" panose="020B0604020104020204" pitchFamily="34" charset="0"/>
              </a:rPr>
              <a:t> for the </a:t>
            </a:r>
            <a:r>
              <a:rPr lang="fr-FR" sz="1200" dirty="0" err="1">
                <a:solidFill>
                  <a:schemeClr val="tx1"/>
                </a:solidFill>
                <a:latin typeface="Abadi" panose="020B0604020104020204" pitchFamily="34" charset="0"/>
              </a:rPr>
              <a:t>the</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criminal</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policy</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executed</a:t>
            </a:r>
            <a:r>
              <a:rPr lang="fr-FR" sz="1200" dirty="0">
                <a:solidFill>
                  <a:schemeClr val="tx1"/>
                </a:solidFill>
                <a:latin typeface="Abadi" panose="020B0604020104020204" pitchFamily="34" charset="0"/>
              </a:rPr>
              <a:t> by the </a:t>
            </a:r>
            <a:r>
              <a:rPr lang="fr-FR" sz="1200" b="1" dirty="0">
                <a:solidFill>
                  <a:schemeClr val="tx1"/>
                </a:solidFill>
                <a:latin typeface="Abadi" panose="020B0604020104020204" pitchFamily="34" charset="0"/>
              </a:rPr>
              <a:t>Public </a:t>
            </a:r>
            <a:r>
              <a:rPr lang="fr-FR" sz="1200" b="1" dirty="0" err="1">
                <a:solidFill>
                  <a:schemeClr val="tx1"/>
                </a:solidFill>
                <a:latin typeface="Abadi" panose="020B0604020104020204" pitchFamily="34" charset="0"/>
              </a:rPr>
              <a:t>Prosecutor’s</a:t>
            </a:r>
            <a:r>
              <a:rPr lang="fr-FR" sz="1200" b="1" dirty="0">
                <a:solidFill>
                  <a:schemeClr val="tx1"/>
                </a:solidFill>
                <a:latin typeface="Abadi" panose="020B0604020104020204" pitchFamily="34" charset="0"/>
              </a:rPr>
              <a:t> Office </a:t>
            </a:r>
            <a:r>
              <a:rPr lang="fr-FR" sz="1200" dirty="0">
                <a:solidFill>
                  <a:schemeClr val="tx1"/>
                </a:solidFill>
                <a:latin typeface="Abadi" panose="020B0604020104020204" pitchFamily="34" charset="0"/>
              </a:rPr>
              <a:t>and the exécutions of </a:t>
            </a:r>
            <a:r>
              <a:rPr lang="fr-FR" sz="1200" b="1" dirty="0">
                <a:solidFill>
                  <a:schemeClr val="tx1"/>
                </a:solidFill>
                <a:latin typeface="Abadi" panose="020B0604020104020204" pitchFamily="34" charset="0"/>
              </a:rPr>
              <a:t>sanctions and prisons</a:t>
            </a:r>
            <a:r>
              <a:rPr lang="fr-FR" sz="1200" dirty="0">
                <a:solidFill>
                  <a:schemeClr val="tx1"/>
                </a:solidFill>
                <a:latin typeface="Abadi" panose="020B0604020104020204" pitchFamily="34" charset="0"/>
              </a:rPr>
              <a:t> </a:t>
            </a:r>
          </a:p>
          <a:p>
            <a:endParaRPr lang="nl-BE" sz="1200" dirty="0">
              <a:solidFill>
                <a:schemeClr val="tx1"/>
              </a:solidFill>
              <a:latin typeface="Abadi" panose="020B0604020104020204" pitchFamily="34" charset="0"/>
            </a:endParaRPr>
          </a:p>
          <a:p>
            <a:endParaRPr lang="nl-BE" sz="1100" b="1" dirty="0">
              <a:solidFill>
                <a:schemeClr val="tx1"/>
              </a:solidFill>
              <a:latin typeface="Abadi" panose="020B0604020104020204" pitchFamily="34" charset="0"/>
            </a:endParaRPr>
          </a:p>
        </p:txBody>
      </p:sp>
      <p:sp>
        <p:nvSpPr>
          <p:cNvPr id="7" name="Rechthoek 6">
            <a:extLst>
              <a:ext uri="{FF2B5EF4-FFF2-40B4-BE49-F238E27FC236}">
                <a16:creationId xmlns:a16="http://schemas.microsoft.com/office/drawing/2014/main" id="{9AA93EB2-DEEA-4C5A-A6FD-19BBB2F5EEDF}"/>
              </a:ext>
            </a:extLst>
          </p:cNvPr>
          <p:cNvSpPr/>
          <p:nvPr/>
        </p:nvSpPr>
        <p:spPr>
          <a:xfrm>
            <a:off x="3355134" y="5679476"/>
            <a:ext cx="7199548" cy="1041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400" b="1" dirty="0" err="1">
                <a:solidFill>
                  <a:schemeClr val="tx1"/>
                </a:solidFill>
                <a:latin typeface="Abadi" panose="020B0604020104020204" pitchFamily="34" charset="0"/>
              </a:rPr>
              <a:t>Judiciary</a:t>
            </a:r>
            <a:r>
              <a:rPr lang="fr-FR" sz="1400" b="1" dirty="0">
                <a:solidFill>
                  <a:schemeClr val="tx1"/>
                </a:solidFill>
                <a:latin typeface="Abadi" panose="020B0604020104020204" pitchFamily="34" charset="0"/>
              </a:rPr>
              <a:t> </a:t>
            </a:r>
          </a:p>
          <a:p>
            <a:r>
              <a:rPr lang="fr-FR" sz="1200" dirty="0" err="1">
                <a:solidFill>
                  <a:schemeClr val="tx1"/>
                </a:solidFill>
                <a:latin typeface="Abadi" panose="020B0604020104020204" pitchFamily="34" charset="0"/>
              </a:rPr>
              <a:t>Judges</a:t>
            </a:r>
            <a:r>
              <a:rPr lang="fr-FR" sz="1200" dirty="0">
                <a:solidFill>
                  <a:schemeClr val="tx1"/>
                </a:solidFill>
                <a:latin typeface="Abadi" panose="020B0604020104020204" pitchFamily="34" charset="0"/>
              </a:rPr>
              <a:t> and </a:t>
            </a:r>
            <a:r>
              <a:rPr lang="fr-FR" sz="1200" dirty="0" err="1">
                <a:solidFill>
                  <a:schemeClr val="tx1"/>
                </a:solidFill>
                <a:latin typeface="Abadi" panose="020B0604020104020204" pitchFamily="34" charset="0"/>
              </a:rPr>
              <a:t>investigating</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judges</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judges</a:t>
            </a:r>
            <a:r>
              <a:rPr lang="fr-FR" sz="1200" dirty="0">
                <a:solidFill>
                  <a:schemeClr val="tx1"/>
                </a:solidFill>
                <a:latin typeface="Abadi" panose="020B0604020104020204" pitchFamily="34" charset="0"/>
              </a:rPr>
              <a:t> in an </a:t>
            </a:r>
            <a:r>
              <a:rPr lang="fr-FR" sz="1200" dirty="0" err="1">
                <a:solidFill>
                  <a:schemeClr val="tx1"/>
                </a:solidFill>
                <a:latin typeface="Abadi" panose="020B0604020104020204" pitchFamily="34" charset="0"/>
              </a:rPr>
              <a:t>autonomous</a:t>
            </a:r>
            <a:r>
              <a:rPr lang="fr-FR" sz="1200" dirty="0">
                <a:solidFill>
                  <a:schemeClr val="tx1"/>
                </a:solidFill>
                <a:latin typeface="Abadi" panose="020B0604020104020204" pitchFamily="34" charset="0"/>
              </a:rPr>
              <a:t> and </a:t>
            </a:r>
            <a:r>
              <a:rPr lang="fr-FR" sz="1200" dirty="0" err="1">
                <a:solidFill>
                  <a:schemeClr val="tx1"/>
                </a:solidFill>
                <a:latin typeface="Abadi" panose="020B0604020104020204" pitchFamily="34" charset="0"/>
              </a:rPr>
              <a:t>independant</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way</a:t>
            </a:r>
            <a:endParaRPr lang="fr-FR" sz="1100" dirty="0">
              <a:solidFill>
                <a:schemeClr val="tx1"/>
              </a:solidFill>
              <a:latin typeface="Abadi" panose="020B0604020104020204" pitchFamily="34" charset="0"/>
            </a:endParaRPr>
          </a:p>
          <a:p>
            <a:endParaRPr lang="fr-FR" sz="1200" dirty="0">
              <a:solidFill>
                <a:schemeClr val="tx1"/>
              </a:solidFill>
              <a:latin typeface="Abadi" panose="020B0604020104020204" pitchFamily="34" charset="0"/>
            </a:endParaRPr>
          </a:p>
          <a:p>
            <a:endParaRPr lang="fr-FR" sz="1100" dirty="0">
              <a:solidFill>
                <a:schemeClr val="tx1"/>
              </a:solidFill>
              <a:latin typeface="Abadi" panose="020B0604020104020204" pitchFamily="34" charset="0"/>
            </a:endParaRPr>
          </a:p>
          <a:p>
            <a:r>
              <a:rPr lang="fr-FR" sz="1100" dirty="0">
                <a:solidFill>
                  <a:schemeClr val="tx1"/>
                </a:solidFill>
                <a:latin typeface="Abadi" panose="020B0604020104020204" pitchFamily="34" charset="0"/>
              </a:rPr>
              <a:t> </a:t>
            </a:r>
            <a:endParaRPr lang="nl-BE" sz="1100" dirty="0">
              <a:solidFill>
                <a:schemeClr val="tx1"/>
              </a:solidFill>
              <a:latin typeface="Abadi" panose="020B0604020104020204" pitchFamily="34" charset="0"/>
            </a:endParaRPr>
          </a:p>
        </p:txBody>
      </p:sp>
      <p:sp>
        <p:nvSpPr>
          <p:cNvPr id="8" name="Rechthoek 7">
            <a:extLst>
              <a:ext uri="{FF2B5EF4-FFF2-40B4-BE49-F238E27FC236}">
                <a16:creationId xmlns:a16="http://schemas.microsoft.com/office/drawing/2014/main" id="{69C12C00-0877-4973-84CC-2527CDBABE2F}"/>
              </a:ext>
            </a:extLst>
          </p:cNvPr>
          <p:cNvSpPr/>
          <p:nvPr/>
        </p:nvSpPr>
        <p:spPr>
          <a:xfrm>
            <a:off x="3283002" y="2539466"/>
            <a:ext cx="7164171" cy="1399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BE" sz="1400" b="1" dirty="0" err="1">
                <a:solidFill>
                  <a:schemeClr val="tx1"/>
                </a:solidFill>
                <a:latin typeface="Abadi" panose="020B0604020104020204" pitchFamily="34" charset="0"/>
              </a:rPr>
              <a:t>Parliament</a:t>
            </a:r>
            <a:endParaRPr lang="nl-BE" sz="1400" dirty="0">
              <a:solidFill>
                <a:schemeClr val="tx1"/>
              </a:solidFill>
              <a:latin typeface="Abadi" panose="020B0604020104020204" pitchFamily="34" charset="0"/>
            </a:endParaRPr>
          </a:p>
          <a:p>
            <a:endParaRPr lang="nl-BE" sz="1400" dirty="0">
              <a:solidFill>
                <a:schemeClr val="tx1"/>
              </a:solidFill>
            </a:endParaRPr>
          </a:p>
          <a:p>
            <a:r>
              <a:rPr lang="fr-FR" sz="1200" b="1" i="0" dirty="0" err="1">
                <a:solidFill>
                  <a:srgbClr val="000000"/>
                </a:solidFill>
                <a:effectLst/>
                <a:latin typeface="Abadi" panose="020B0604020104020204" pitchFamily="34" charset="0"/>
              </a:rPr>
              <a:t>P</a:t>
            </a:r>
            <a:r>
              <a:rPr lang="fr-FR" sz="1200" b="1" dirty="0" err="1">
                <a:solidFill>
                  <a:srgbClr val="000000"/>
                </a:solidFill>
                <a:latin typeface="Abadi" panose="020B0604020104020204" pitchFamily="34" charset="0"/>
              </a:rPr>
              <a:t>arliaments</a:t>
            </a:r>
            <a:r>
              <a:rPr lang="fr-FR" sz="1200" b="1" dirty="0">
                <a:solidFill>
                  <a:srgbClr val="000000"/>
                </a:solidFill>
                <a:latin typeface="Abadi" panose="020B0604020104020204" pitchFamily="34" charset="0"/>
              </a:rPr>
              <a:t> vote </a:t>
            </a:r>
            <a:r>
              <a:rPr lang="fr-FR" sz="1200" b="1" dirty="0" err="1">
                <a:solidFill>
                  <a:srgbClr val="000000"/>
                </a:solidFill>
                <a:latin typeface="Abadi" panose="020B0604020104020204" pitchFamily="34" charset="0"/>
              </a:rPr>
              <a:t>laws</a:t>
            </a:r>
            <a:r>
              <a:rPr lang="fr-FR" sz="1200" b="1" dirty="0">
                <a:solidFill>
                  <a:srgbClr val="000000"/>
                </a:solidFill>
                <a:latin typeface="Abadi" panose="020B0604020104020204" pitchFamily="34" charset="0"/>
              </a:rPr>
              <a:t>.</a:t>
            </a:r>
          </a:p>
          <a:p>
            <a:r>
              <a:rPr lang="fr-FR" sz="1200" i="0" dirty="0">
                <a:solidFill>
                  <a:srgbClr val="000000"/>
                </a:solidFill>
                <a:effectLst/>
                <a:latin typeface="Abadi" panose="020B0604020104020204" pitchFamily="34" charset="0"/>
              </a:rPr>
              <a:t>The Constitution </a:t>
            </a:r>
            <a:r>
              <a:rPr lang="fr-FR" sz="1200" i="0" dirty="0" err="1">
                <a:solidFill>
                  <a:srgbClr val="000000"/>
                </a:solidFill>
                <a:effectLst/>
                <a:latin typeface="Abadi" panose="020B0604020104020204" pitchFamily="34" charset="0"/>
              </a:rPr>
              <a:t>defines</a:t>
            </a:r>
            <a:r>
              <a:rPr lang="fr-FR" sz="1200" i="0" dirty="0">
                <a:solidFill>
                  <a:srgbClr val="000000"/>
                </a:solidFill>
                <a:effectLst/>
                <a:latin typeface="Abadi" panose="020B0604020104020204" pitchFamily="34" charset="0"/>
              </a:rPr>
              <a:t> </a:t>
            </a:r>
            <a:r>
              <a:rPr lang="fr-FR" sz="1200" i="0" dirty="0" err="1">
                <a:solidFill>
                  <a:srgbClr val="000000"/>
                </a:solidFill>
                <a:effectLst/>
                <a:latin typeface="Abadi" panose="020B0604020104020204" pitchFamily="34" charset="0"/>
              </a:rPr>
              <a:t>strictly</a:t>
            </a:r>
            <a:r>
              <a:rPr lang="fr-FR" sz="1200" i="0" dirty="0">
                <a:solidFill>
                  <a:srgbClr val="000000"/>
                </a:solidFill>
                <a:effectLst/>
                <a:latin typeface="Abadi" panose="020B0604020104020204" pitchFamily="34" charset="0"/>
              </a:rPr>
              <a:t> the </a:t>
            </a:r>
            <a:r>
              <a:rPr lang="fr-FR" sz="1200" i="0" dirty="0" err="1">
                <a:solidFill>
                  <a:srgbClr val="000000"/>
                </a:solidFill>
                <a:effectLst/>
                <a:latin typeface="Abadi" panose="020B0604020104020204" pitchFamily="34" charset="0"/>
              </a:rPr>
              <a:t>domain</a:t>
            </a:r>
            <a:r>
              <a:rPr lang="fr-FR" sz="1200" i="0" dirty="0">
                <a:solidFill>
                  <a:srgbClr val="000000"/>
                </a:solidFill>
                <a:effectLst/>
                <a:latin typeface="Abadi" panose="020B0604020104020204" pitchFamily="34" charset="0"/>
              </a:rPr>
              <a:t> of the </a:t>
            </a:r>
            <a:r>
              <a:rPr lang="fr-FR" sz="1200" i="0" dirty="0" err="1">
                <a:solidFill>
                  <a:srgbClr val="000000"/>
                </a:solidFill>
                <a:effectLst/>
                <a:latin typeface="Abadi" panose="020B0604020104020204" pitchFamily="34" charset="0"/>
              </a:rPr>
              <a:t>law</a:t>
            </a:r>
            <a:r>
              <a:rPr lang="fr-FR" sz="1200" i="0" dirty="0">
                <a:solidFill>
                  <a:srgbClr val="000000"/>
                </a:solidFill>
                <a:effectLst/>
                <a:latin typeface="Abadi" panose="020B0604020104020204" pitchFamily="34" charset="0"/>
              </a:rPr>
              <a:t>.</a:t>
            </a:r>
          </a:p>
          <a:p>
            <a:r>
              <a:rPr lang="fr-FR" sz="1200" dirty="0" err="1">
                <a:solidFill>
                  <a:srgbClr val="000000"/>
                </a:solidFill>
                <a:latin typeface="Abadi" panose="020B0604020104020204" pitchFamily="34" charset="0"/>
              </a:rPr>
              <a:t>Proposals</a:t>
            </a:r>
            <a:r>
              <a:rPr lang="fr-FR" sz="1200" dirty="0">
                <a:solidFill>
                  <a:srgbClr val="000000"/>
                </a:solidFill>
                <a:latin typeface="Abadi" panose="020B0604020104020204" pitchFamily="34" charset="0"/>
              </a:rPr>
              <a:t> for </a:t>
            </a:r>
            <a:r>
              <a:rPr lang="fr-FR" sz="1200" dirty="0" err="1">
                <a:solidFill>
                  <a:srgbClr val="000000"/>
                </a:solidFill>
                <a:latin typeface="Abadi" panose="020B0604020104020204" pitchFamily="34" charset="0"/>
              </a:rPr>
              <a:t>laws</a:t>
            </a:r>
            <a:r>
              <a:rPr lang="fr-FR" sz="1200" dirty="0">
                <a:solidFill>
                  <a:srgbClr val="000000"/>
                </a:solidFill>
                <a:latin typeface="Abadi" panose="020B0604020104020204" pitchFamily="34" charset="0"/>
              </a:rPr>
              <a:t> are </a:t>
            </a:r>
            <a:r>
              <a:rPr lang="fr-FR" sz="1200" dirty="0" err="1">
                <a:solidFill>
                  <a:srgbClr val="000000"/>
                </a:solidFill>
                <a:latin typeface="Abadi" panose="020B0604020104020204" pitchFamily="34" charset="0"/>
              </a:rPr>
              <a:t>often</a:t>
            </a:r>
            <a:r>
              <a:rPr lang="fr-FR" sz="1200" dirty="0">
                <a:solidFill>
                  <a:srgbClr val="000000"/>
                </a:solidFill>
                <a:latin typeface="Abadi" panose="020B0604020104020204" pitchFamily="34" charset="0"/>
              </a:rPr>
              <a:t> the </a:t>
            </a:r>
            <a:r>
              <a:rPr lang="fr-FR" sz="1200" dirty="0" err="1">
                <a:solidFill>
                  <a:srgbClr val="000000"/>
                </a:solidFill>
                <a:latin typeface="Abadi" panose="020B0604020104020204" pitchFamily="34" charset="0"/>
              </a:rPr>
              <a:t>result</a:t>
            </a:r>
            <a:r>
              <a:rPr lang="fr-FR" sz="1200" dirty="0">
                <a:solidFill>
                  <a:srgbClr val="000000"/>
                </a:solidFill>
                <a:latin typeface="Abadi" panose="020B0604020104020204" pitchFamily="34" charset="0"/>
              </a:rPr>
              <a:t> of </a:t>
            </a:r>
            <a:r>
              <a:rPr lang="fr-FR" sz="1200" dirty="0" err="1">
                <a:solidFill>
                  <a:srgbClr val="000000"/>
                </a:solidFill>
                <a:latin typeface="Abadi" panose="020B0604020104020204" pitchFamily="34" charset="0"/>
              </a:rPr>
              <a:t>governmental</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negociations</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concerning</a:t>
            </a:r>
            <a:r>
              <a:rPr lang="fr-FR" sz="1200" dirty="0">
                <a:solidFill>
                  <a:srgbClr val="000000"/>
                </a:solidFill>
                <a:latin typeface="Abadi" panose="020B0604020104020204" pitchFamily="34" charset="0"/>
              </a:rPr>
              <a:t> the </a:t>
            </a:r>
            <a:r>
              <a:rPr lang="fr-FR" sz="1200" dirty="0" err="1">
                <a:solidFill>
                  <a:srgbClr val="000000"/>
                </a:solidFill>
                <a:latin typeface="Abadi" panose="020B0604020104020204" pitchFamily="34" charset="0"/>
              </a:rPr>
              <a:t>criminal</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law</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policies</a:t>
            </a:r>
            <a:r>
              <a:rPr lang="fr-FR" sz="1200" dirty="0">
                <a:solidFill>
                  <a:srgbClr val="000000"/>
                </a:solidFill>
                <a:latin typeface="Abadi" panose="020B0604020104020204" pitchFamily="34" charset="0"/>
              </a:rPr>
              <a:t> in the </a:t>
            </a:r>
            <a:r>
              <a:rPr lang="fr-FR" sz="1200" dirty="0" err="1">
                <a:solidFill>
                  <a:srgbClr val="000000"/>
                </a:solidFill>
                <a:latin typeface="Abadi" panose="020B0604020104020204" pitchFamily="34" charset="0"/>
              </a:rPr>
              <a:t>domain</a:t>
            </a:r>
            <a:r>
              <a:rPr lang="fr-FR" sz="1200" dirty="0">
                <a:solidFill>
                  <a:srgbClr val="000000"/>
                </a:solidFill>
                <a:latin typeface="Abadi" panose="020B0604020104020204" pitchFamily="34" charset="0"/>
              </a:rPr>
              <a:t> of </a:t>
            </a:r>
            <a:r>
              <a:rPr lang="fr-FR" sz="1200" dirty="0" err="1">
                <a:solidFill>
                  <a:srgbClr val="000000"/>
                </a:solidFill>
                <a:latin typeface="Abadi" panose="020B0604020104020204" pitchFamily="34" charset="0"/>
              </a:rPr>
              <a:t>security</a:t>
            </a:r>
            <a:r>
              <a:rPr lang="fr-FR" sz="1400" b="1" dirty="0" err="1">
                <a:latin typeface="Abadi" panose="020B0604020104020204" pitchFamily="34" charset="0"/>
              </a:rPr>
              <a:t>tique</a:t>
            </a:r>
            <a:r>
              <a:rPr lang="fr-FR" sz="1400" b="1" dirty="0">
                <a:latin typeface="Abadi" panose="020B0604020104020204" pitchFamily="34" charset="0"/>
              </a:rPr>
              <a:t> pénale </a:t>
            </a:r>
            <a:r>
              <a:rPr lang="fr-FR" sz="1400" dirty="0">
                <a:latin typeface="Abadi" panose="020B0604020104020204" pitchFamily="34" charset="0"/>
              </a:rPr>
              <a:t>du ministre de la Justice</a:t>
            </a:r>
          </a:p>
        </p:txBody>
      </p:sp>
      <p:cxnSp>
        <p:nvCxnSpPr>
          <p:cNvPr id="9" name="Rechte verbindingslijn 8">
            <a:extLst>
              <a:ext uri="{FF2B5EF4-FFF2-40B4-BE49-F238E27FC236}">
                <a16:creationId xmlns:a16="http://schemas.microsoft.com/office/drawing/2014/main" id="{3B6AE57C-4C67-4828-B023-E422951DA8C5}"/>
              </a:ext>
            </a:extLst>
          </p:cNvPr>
          <p:cNvCxnSpPr/>
          <p:nvPr/>
        </p:nvCxnSpPr>
        <p:spPr>
          <a:xfrm flipH="1">
            <a:off x="1303173" y="3938671"/>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Rechte verbindingslijn 9">
            <a:extLst>
              <a:ext uri="{FF2B5EF4-FFF2-40B4-BE49-F238E27FC236}">
                <a16:creationId xmlns:a16="http://schemas.microsoft.com/office/drawing/2014/main" id="{73A438DD-0186-4936-B3E2-416B04C8ED08}"/>
              </a:ext>
            </a:extLst>
          </p:cNvPr>
          <p:cNvCxnSpPr/>
          <p:nvPr/>
        </p:nvCxnSpPr>
        <p:spPr>
          <a:xfrm flipH="1">
            <a:off x="1368133" y="5679476"/>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Rechte verbindingslijn 10">
            <a:extLst>
              <a:ext uri="{FF2B5EF4-FFF2-40B4-BE49-F238E27FC236}">
                <a16:creationId xmlns:a16="http://schemas.microsoft.com/office/drawing/2014/main" id="{37FE4AC3-FF9C-40FB-A4C0-C31483B51498}"/>
              </a:ext>
            </a:extLst>
          </p:cNvPr>
          <p:cNvCxnSpPr>
            <a:cxnSpLocks/>
          </p:cNvCxnSpPr>
          <p:nvPr/>
        </p:nvCxnSpPr>
        <p:spPr>
          <a:xfrm flipV="1">
            <a:off x="3318384" y="2523639"/>
            <a:ext cx="9730" cy="417743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kstvak 11">
            <a:extLst>
              <a:ext uri="{FF2B5EF4-FFF2-40B4-BE49-F238E27FC236}">
                <a16:creationId xmlns:a16="http://schemas.microsoft.com/office/drawing/2014/main" id="{36E7770D-EA3E-42D9-BDD2-560C2D0C68A4}"/>
              </a:ext>
            </a:extLst>
          </p:cNvPr>
          <p:cNvSpPr txBox="1"/>
          <p:nvPr/>
        </p:nvSpPr>
        <p:spPr>
          <a:xfrm>
            <a:off x="1410682" y="2572439"/>
            <a:ext cx="1511300" cy="276999"/>
          </a:xfrm>
          <a:prstGeom prst="rect">
            <a:avLst/>
          </a:prstGeom>
          <a:noFill/>
        </p:spPr>
        <p:txBody>
          <a:bodyPr wrap="square" rtlCol="0">
            <a:spAutoFit/>
          </a:bodyPr>
          <a:lstStyle/>
          <a:p>
            <a:pPr algn="ctr"/>
            <a:r>
              <a:rPr lang="nl-BE" sz="1200" b="1" dirty="0" err="1"/>
              <a:t>Legislator</a:t>
            </a:r>
            <a:endParaRPr lang="nl-BE" sz="1200" b="1" dirty="0"/>
          </a:p>
        </p:txBody>
      </p:sp>
      <p:sp>
        <p:nvSpPr>
          <p:cNvPr id="13" name="Tekstvak 12">
            <a:extLst>
              <a:ext uri="{FF2B5EF4-FFF2-40B4-BE49-F238E27FC236}">
                <a16:creationId xmlns:a16="http://schemas.microsoft.com/office/drawing/2014/main" id="{D7EF7588-8129-4759-A5F1-759F6B5FDD45}"/>
              </a:ext>
            </a:extLst>
          </p:cNvPr>
          <p:cNvSpPr txBox="1"/>
          <p:nvPr/>
        </p:nvSpPr>
        <p:spPr>
          <a:xfrm>
            <a:off x="1392816" y="4215274"/>
            <a:ext cx="1511300" cy="276999"/>
          </a:xfrm>
          <a:prstGeom prst="rect">
            <a:avLst/>
          </a:prstGeom>
          <a:noFill/>
        </p:spPr>
        <p:txBody>
          <a:bodyPr wrap="square" rtlCol="0">
            <a:spAutoFit/>
          </a:bodyPr>
          <a:lstStyle/>
          <a:p>
            <a:pPr algn="ctr"/>
            <a:r>
              <a:rPr lang="nl-BE" sz="1200" b="1" dirty="0"/>
              <a:t>Executive</a:t>
            </a:r>
          </a:p>
        </p:txBody>
      </p:sp>
      <p:sp>
        <p:nvSpPr>
          <p:cNvPr id="14" name="Tekstvak 13">
            <a:extLst>
              <a:ext uri="{FF2B5EF4-FFF2-40B4-BE49-F238E27FC236}">
                <a16:creationId xmlns:a16="http://schemas.microsoft.com/office/drawing/2014/main" id="{08DCC71F-F705-459C-9FF6-8005B9152CC9}"/>
              </a:ext>
            </a:extLst>
          </p:cNvPr>
          <p:cNvSpPr txBox="1"/>
          <p:nvPr/>
        </p:nvSpPr>
        <p:spPr>
          <a:xfrm>
            <a:off x="1368133" y="5730160"/>
            <a:ext cx="1511300" cy="276999"/>
          </a:xfrm>
          <a:prstGeom prst="rect">
            <a:avLst/>
          </a:prstGeom>
          <a:noFill/>
        </p:spPr>
        <p:txBody>
          <a:bodyPr wrap="square" rtlCol="0">
            <a:spAutoFit/>
          </a:bodyPr>
          <a:lstStyle/>
          <a:p>
            <a:pPr algn="ctr"/>
            <a:r>
              <a:rPr lang="nl-BE" sz="1200" b="1" dirty="0" err="1"/>
              <a:t>Judiciary</a:t>
            </a:r>
            <a:endParaRPr lang="nl-BE" sz="1200" b="1" dirty="0"/>
          </a:p>
        </p:txBody>
      </p:sp>
      <p:cxnSp>
        <p:nvCxnSpPr>
          <p:cNvPr id="15" name="Rechte verbindingslijn met pijl 14">
            <a:extLst>
              <a:ext uri="{FF2B5EF4-FFF2-40B4-BE49-F238E27FC236}">
                <a16:creationId xmlns:a16="http://schemas.microsoft.com/office/drawing/2014/main" id="{C9F5B080-952E-4610-B5DB-E3F29A90B535}"/>
              </a:ext>
            </a:extLst>
          </p:cNvPr>
          <p:cNvCxnSpPr>
            <a:stCxn id="12" idx="2"/>
            <a:endCxn id="13" idx="0"/>
          </p:cNvCxnSpPr>
          <p:nvPr/>
        </p:nvCxnSpPr>
        <p:spPr>
          <a:xfrm flipH="1">
            <a:off x="2148466" y="2849438"/>
            <a:ext cx="17866" cy="1365836"/>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16" name="Groep 15">
            <a:extLst>
              <a:ext uri="{FF2B5EF4-FFF2-40B4-BE49-F238E27FC236}">
                <a16:creationId xmlns:a16="http://schemas.microsoft.com/office/drawing/2014/main" id="{D2CE16FD-9CEE-4867-ADBC-FB18EAB511CD}"/>
              </a:ext>
            </a:extLst>
          </p:cNvPr>
          <p:cNvGrpSpPr/>
          <p:nvPr/>
        </p:nvGrpSpPr>
        <p:grpSpPr>
          <a:xfrm>
            <a:off x="1961551" y="4413868"/>
            <a:ext cx="341561" cy="1237887"/>
            <a:chOff x="1965343" y="4492273"/>
            <a:chExt cx="341561" cy="1237887"/>
          </a:xfrm>
        </p:grpSpPr>
        <p:cxnSp>
          <p:nvCxnSpPr>
            <p:cNvPr id="17" name="Rechte verbindingslijn met pijl 16">
              <a:extLst>
                <a:ext uri="{FF2B5EF4-FFF2-40B4-BE49-F238E27FC236}">
                  <a16:creationId xmlns:a16="http://schemas.microsoft.com/office/drawing/2014/main" id="{AC3FD5D4-5682-4414-9E02-9391DC860B75}"/>
                </a:ext>
              </a:extLst>
            </p:cNvPr>
            <p:cNvCxnSpPr>
              <a:stCxn id="13" idx="2"/>
              <a:endCxn id="14" idx="0"/>
            </p:cNvCxnSpPr>
            <p:nvPr/>
          </p:nvCxnSpPr>
          <p:spPr>
            <a:xfrm flipH="1">
              <a:off x="2123783" y="4492273"/>
              <a:ext cx="24683" cy="123788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18" name="Picture 2">
              <a:extLst>
                <a:ext uri="{FF2B5EF4-FFF2-40B4-BE49-F238E27FC236}">
                  <a16:creationId xmlns:a16="http://schemas.microsoft.com/office/drawing/2014/main" id="{E8DD2B30-B86C-4E3D-8AD8-75C7AE10FBB4}"/>
                </a:ext>
              </a:extLst>
            </p:cNvPr>
            <p:cNvPicPr>
              <a:picLocks noChangeAspect="1" noChangeArrowheads="1"/>
            </p:cNvPicPr>
            <p:nvPr/>
          </p:nvPicPr>
          <p:blipFill>
            <a:blip r:embed="rId2" cstate="print"/>
            <a:srcRect/>
            <a:stretch>
              <a:fillRect/>
            </a:stretch>
          </p:blipFill>
          <p:spPr bwMode="auto">
            <a:xfrm>
              <a:off x="1965343" y="4913383"/>
              <a:ext cx="341561" cy="395665"/>
            </a:xfrm>
            <a:prstGeom prst="rect">
              <a:avLst/>
            </a:prstGeom>
            <a:noFill/>
            <a:ln w="9525">
              <a:noFill/>
              <a:miter lim="800000"/>
              <a:headEnd/>
              <a:tailEnd/>
            </a:ln>
            <a:effectLst/>
          </p:spPr>
        </p:pic>
      </p:grpSp>
      <p:grpSp>
        <p:nvGrpSpPr>
          <p:cNvPr id="19" name="Groep 18">
            <a:extLst>
              <a:ext uri="{FF2B5EF4-FFF2-40B4-BE49-F238E27FC236}">
                <a16:creationId xmlns:a16="http://schemas.microsoft.com/office/drawing/2014/main" id="{F36A96F6-B00F-42A1-A36C-EBC93AB411C9}"/>
              </a:ext>
            </a:extLst>
          </p:cNvPr>
          <p:cNvGrpSpPr/>
          <p:nvPr/>
        </p:nvGrpSpPr>
        <p:grpSpPr>
          <a:xfrm>
            <a:off x="2506566" y="2710939"/>
            <a:ext cx="456817" cy="3157721"/>
            <a:chOff x="2879433" y="2710940"/>
            <a:chExt cx="456817" cy="3157721"/>
          </a:xfrm>
        </p:grpSpPr>
        <p:cxnSp>
          <p:nvCxnSpPr>
            <p:cNvPr id="20" name="Gebogen verbindingslijn 12">
              <a:extLst>
                <a:ext uri="{FF2B5EF4-FFF2-40B4-BE49-F238E27FC236}">
                  <a16:creationId xmlns:a16="http://schemas.microsoft.com/office/drawing/2014/main" id="{BA346C9C-2D8A-43D2-9F4F-8BAFFC959722}"/>
                </a:ext>
              </a:extLst>
            </p:cNvPr>
            <p:cNvCxnSpPr>
              <a:stCxn id="12" idx="3"/>
              <a:endCxn id="14" idx="3"/>
            </p:cNvCxnSpPr>
            <p:nvPr/>
          </p:nvCxnSpPr>
          <p:spPr>
            <a:xfrm flipH="1">
              <a:off x="2879433" y="2710940"/>
              <a:ext cx="42549" cy="3157721"/>
            </a:xfrm>
            <a:prstGeom prst="bentConnector3">
              <a:avLst>
                <a:gd name="adj1" fmla="val -537263"/>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21" name="Picture 2">
              <a:extLst>
                <a:ext uri="{FF2B5EF4-FFF2-40B4-BE49-F238E27FC236}">
                  <a16:creationId xmlns:a16="http://schemas.microsoft.com/office/drawing/2014/main" id="{E7F29763-DD6A-45CF-9E8F-4811EAEE9AC6}"/>
                </a:ext>
              </a:extLst>
            </p:cNvPr>
            <p:cNvPicPr>
              <a:picLocks noChangeAspect="1" noChangeArrowheads="1"/>
            </p:cNvPicPr>
            <p:nvPr/>
          </p:nvPicPr>
          <p:blipFill>
            <a:blip r:embed="rId2" cstate="print"/>
            <a:srcRect/>
            <a:stretch>
              <a:fillRect/>
            </a:stretch>
          </p:blipFill>
          <p:spPr bwMode="auto">
            <a:xfrm>
              <a:off x="2983749" y="3454685"/>
              <a:ext cx="352501" cy="395665"/>
            </a:xfrm>
            <a:prstGeom prst="rect">
              <a:avLst/>
            </a:prstGeom>
            <a:noFill/>
            <a:ln w="9525">
              <a:noFill/>
              <a:miter lim="800000"/>
              <a:headEnd/>
              <a:tailEnd/>
            </a:ln>
            <a:effectLst/>
          </p:spPr>
        </p:pic>
      </p:grpSp>
      <p:cxnSp>
        <p:nvCxnSpPr>
          <p:cNvPr id="22" name="Rechte verbindingslijn 21">
            <a:extLst>
              <a:ext uri="{FF2B5EF4-FFF2-40B4-BE49-F238E27FC236}">
                <a16:creationId xmlns:a16="http://schemas.microsoft.com/office/drawing/2014/main" id="{700B19E8-ACA7-4106-93D4-4E3E0FF8467B}"/>
              </a:ext>
            </a:extLst>
          </p:cNvPr>
          <p:cNvCxnSpPr/>
          <p:nvPr/>
        </p:nvCxnSpPr>
        <p:spPr>
          <a:xfrm flipH="1" flipV="1">
            <a:off x="1410682" y="2523639"/>
            <a:ext cx="9144000"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hthoek 22">
            <a:extLst>
              <a:ext uri="{FF2B5EF4-FFF2-40B4-BE49-F238E27FC236}">
                <a16:creationId xmlns:a16="http://schemas.microsoft.com/office/drawing/2014/main" id="{9DE53FF8-C631-4F5F-A258-71D110BE367D}"/>
              </a:ext>
            </a:extLst>
          </p:cNvPr>
          <p:cNvSpPr/>
          <p:nvPr/>
        </p:nvSpPr>
        <p:spPr>
          <a:xfrm>
            <a:off x="3355134" y="4111947"/>
            <a:ext cx="6967309" cy="483655"/>
          </a:xfrm>
          <a:prstGeom prst="rect">
            <a:avLst/>
          </a:prstGeom>
          <a:solidFill>
            <a:srgbClr val="FAC090">
              <a:alpha val="16078"/>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4" name="Tekstvak 23">
            <a:extLst>
              <a:ext uri="{FF2B5EF4-FFF2-40B4-BE49-F238E27FC236}">
                <a16:creationId xmlns:a16="http://schemas.microsoft.com/office/drawing/2014/main" id="{60D22A12-6000-4954-BB3D-F70317822890}"/>
              </a:ext>
            </a:extLst>
          </p:cNvPr>
          <p:cNvSpPr txBox="1"/>
          <p:nvPr/>
        </p:nvSpPr>
        <p:spPr>
          <a:xfrm>
            <a:off x="1512360" y="1720184"/>
            <a:ext cx="8855545" cy="830997"/>
          </a:xfrm>
          <a:prstGeom prst="rect">
            <a:avLst/>
          </a:prstGeom>
          <a:noFill/>
        </p:spPr>
        <p:txBody>
          <a:bodyPr wrap="square">
            <a:spAutoFit/>
          </a:bodyPr>
          <a:lstStyle/>
          <a:p>
            <a:r>
              <a:rPr lang="en-US" sz="1600" b="0" i="0" dirty="0">
                <a:solidFill>
                  <a:srgbClr val="222222"/>
                </a:solidFill>
                <a:effectLst/>
                <a:latin typeface="Abadi" panose="020B0604020104020204" pitchFamily="34" charset="0"/>
              </a:rPr>
              <a:t>Oversight on government action can be seen as one of the pillars of the rule of law. </a:t>
            </a:r>
            <a:r>
              <a:rPr lang="en-US" sz="1600" dirty="0">
                <a:solidFill>
                  <a:srgbClr val="222222"/>
                </a:solidFill>
                <a:latin typeface="Abadi" panose="020B0604020104020204" pitchFamily="34" charset="0"/>
              </a:rPr>
              <a:t>It</a:t>
            </a:r>
            <a:r>
              <a:rPr lang="en-US" sz="1600" b="0" i="0" dirty="0">
                <a:solidFill>
                  <a:srgbClr val="222222"/>
                </a:solidFill>
                <a:effectLst/>
                <a:latin typeface="Abadi" panose="020B0604020104020204" pitchFamily="34" charset="0"/>
              </a:rPr>
              <a:t> was already contained in Montesquieu's idea of ​​the “separation of powers” and the resulting “balance of power” </a:t>
            </a:r>
          </a:p>
        </p:txBody>
      </p:sp>
      <p:sp>
        <p:nvSpPr>
          <p:cNvPr id="27" name="Tijdelijke aanduiding voor voettekst 26">
            <a:extLst>
              <a:ext uri="{FF2B5EF4-FFF2-40B4-BE49-F238E27FC236}">
                <a16:creationId xmlns:a16="http://schemas.microsoft.com/office/drawing/2014/main" id="{99B5CD7E-B29E-4C50-A6BA-C3A55202DCA7}"/>
              </a:ext>
            </a:extLst>
          </p:cNvPr>
          <p:cNvSpPr>
            <a:spLocks noGrp="1"/>
          </p:cNvSpPr>
          <p:nvPr>
            <p:ph type="ftr" sz="quarter" idx="11"/>
          </p:nvPr>
        </p:nvSpPr>
        <p:spPr/>
        <p:txBody>
          <a:bodyPr/>
          <a:lstStyle/>
          <a:p>
            <a:r>
              <a:rPr lang="en-US"/>
              <a:t>Technical Training Program on Parliamentary Oversight Mechanisms</a:t>
            </a:r>
            <a:endParaRPr lang="en-GB" dirty="0"/>
          </a:p>
        </p:txBody>
      </p:sp>
    </p:spTree>
    <p:extLst>
      <p:ext uri="{BB962C8B-B14F-4D97-AF65-F5344CB8AC3E}">
        <p14:creationId xmlns:p14="http://schemas.microsoft.com/office/powerpoint/2010/main" val="200569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12" grpId="0"/>
      <p:bldP spid="13" grpId="0"/>
      <p:bldP spid="14" grpId="0"/>
      <p:bldP spid="23" grpId="0" animBg="1"/>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6</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2646934"/>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83086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6 L 0.11757 3.7037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3C01605E-B4DB-4774-ADD2-262B6EC6734A}"/>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8AE0421-D33D-48DC-BDAB-7D080F633120}"/>
              </a:ext>
            </a:extLst>
          </p:cNvPr>
          <p:cNvSpPr>
            <a:spLocks noGrp="1"/>
          </p:cNvSpPr>
          <p:nvPr>
            <p:ph type="sldNum" sz="quarter" idx="12"/>
          </p:nvPr>
        </p:nvSpPr>
        <p:spPr/>
        <p:txBody>
          <a:bodyPr/>
          <a:lstStyle/>
          <a:p>
            <a:fld id="{8EB9FCB8-BC4F-453D-B4AC-92EACBE2DAE5}" type="slidenum">
              <a:rPr lang="en-GB" smtClean="0"/>
              <a:t>7</a:t>
            </a:fld>
            <a:endParaRPr lang="en-GB" dirty="0"/>
          </a:p>
        </p:txBody>
      </p:sp>
      <p:sp>
        <p:nvSpPr>
          <p:cNvPr id="7" name="Tijdelijke aanduiding voor inhoud 2">
            <a:extLst>
              <a:ext uri="{FF2B5EF4-FFF2-40B4-BE49-F238E27FC236}">
                <a16:creationId xmlns:a16="http://schemas.microsoft.com/office/drawing/2014/main" id="{FFEB8DF2-90E2-4945-ACD4-35672557E7F0}"/>
              </a:ext>
            </a:extLst>
          </p:cNvPr>
          <p:cNvSpPr>
            <a:spLocks noGrp="1"/>
          </p:cNvSpPr>
          <p:nvPr>
            <p:ph idx="1"/>
          </p:nvPr>
        </p:nvSpPr>
        <p:spPr>
          <a:xfrm>
            <a:off x="731838" y="2174477"/>
            <a:ext cx="10656750" cy="3777750"/>
          </a:xfrm>
        </p:spPr>
        <p:txBody>
          <a:bodyPr/>
          <a:lstStyle/>
          <a:p>
            <a:pPr marL="342900" lvl="0" indent="-342900" algn="just">
              <a:lnSpc>
                <a:spcPct val="100000"/>
              </a:lnSpc>
              <a:spcBef>
                <a:spcPts val="0"/>
              </a:spcBef>
              <a:buFont typeface="+mj-lt"/>
              <a:buAutoNum type="arabicPeriod"/>
            </a:pP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Oversight deals always about the actions of </a:t>
            </a:r>
            <a:r>
              <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others</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Oversight of one's own actions is at most reflective and “self-supervision</a:t>
            </a:r>
            <a:r>
              <a:rPr lang="en-US" sz="2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is in fact non-existent. Oversight is never “in the shoes of the performer”; </a:t>
            </a:r>
          </a:p>
          <a:p>
            <a:pPr marL="342900" lvl="0" indent="-342900" algn="just">
              <a:lnSpc>
                <a:spcPct val="100000"/>
              </a:lnSpc>
              <a:spcBef>
                <a:spcPts val="0"/>
              </a:spcBef>
              <a:buFont typeface="+mj-lt"/>
              <a:buAutoNum type="arabicPeriod"/>
            </a:pP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It is always about protecting </a:t>
            </a:r>
            <a:r>
              <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legal standards</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Oversight aims to monitor behavior that is prescribed by law; </a:t>
            </a:r>
          </a:p>
          <a:p>
            <a:pPr marL="342900" lvl="0" indent="-342900" algn="just">
              <a:lnSpc>
                <a:spcPct val="100000"/>
              </a:lnSpc>
              <a:spcBef>
                <a:spcPts val="0"/>
              </a:spcBef>
              <a:buFont typeface="+mj-lt"/>
              <a:buAutoNum type="arabicPeriod"/>
            </a:pP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Oversight does not create new interests or values: it is therefore </a:t>
            </a:r>
            <a:r>
              <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conservative in nature</a:t>
            </a:r>
            <a:r>
              <a:rPr lang="en-US" sz="20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(“don’t change the rules of the game during the game”);</a:t>
            </a:r>
          </a:p>
          <a:p>
            <a:pPr marL="342900" lvl="0" indent="-342900" algn="just">
              <a:lnSpc>
                <a:spcPct val="100000"/>
              </a:lnSpc>
              <a:spcBef>
                <a:spcPts val="0"/>
              </a:spcBef>
              <a:buFont typeface="+mj-lt"/>
              <a:buAutoNum type="arabicPeriod"/>
            </a:pP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lack of oversight leads to </a:t>
            </a:r>
            <a:r>
              <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blind execution</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there is no confrontation between actions and standards;</a:t>
            </a:r>
          </a:p>
          <a:p>
            <a:pPr marL="342900" lvl="0" indent="-342900" algn="just">
              <a:lnSpc>
                <a:spcPct val="100000"/>
              </a:lnSpc>
              <a:spcBef>
                <a:spcPts val="0"/>
              </a:spcBef>
              <a:buFont typeface="+mj-lt"/>
              <a:buAutoNum type="arabicPeriod"/>
            </a:pP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Oversight is designated by others / third parties with a system of standards to be applied. In the public sector, that system of standards is </a:t>
            </a:r>
            <a:r>
              <a:rPr lang="en-US"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based on regulations</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 other words, there is always a legal basis for supervision by public actors.</a:t>
            </a:r>
            <a:endParaRPr lang="nl-BE"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itel 1">
            <a:extLst>
              <a:ext uri="{FF2B5EF4-FFF2-40B4-BE49-F238E27FC236}">
                <a16:creationId xmlns:a16="http://schemas.microsoft.com/office/drawing/2014/main" id="{87667C9B-30DD-46BE-A995-09CB2F238E5D}"/>
              </a:ext>
            </a:extLst>
          </p:cNvPr>
          <p:cNvSpPr>
            <a:spLocks noGrp="1"/>
          </p:cNvSpPr>
          <p:nvPr>
            <p:ph type="title"/>
          </p:nvPr>
        </p:nvSpPr>
        <p:spPr>
          <a:xfrm>
            <a:off x="2741747" y="271870"/>
            <a:ext cx="6444455" cy="1143000"/>
          </a:xfrm>
        </p:spPr>
        <p:txBody>
          <a:bodyPr/>
          <a:lstStyle/>
          <a:p>
            <a:pPr algn="ctr"/>
            <a:r>
              <a:rPr lang="nl-NL" sz="3200" b="1" dirty="0"/>
              <a:t>2. The five golden </a:t>
            </a:r>
            <a:r>
              <a:rPr lang="nl-NL" sz="3200" b="1" dirty="0" err="1"/>
              <a:t>principles</a:t>
            </a:r>
            <a:r>
              <a:rPr lang="nl-NL" sz="3200" b="1" dirty="0"/>
              <a:t> of “</a:t>
            </a:r>
            <a:r>
              <a:rPr lang="nl-NL" sz="3200" b="1" dirty="0" err="1"/>
              <a:t>oversight</a:t>
            </a:r>
            <a:r>
              <a:rPr lang="nl-NL" sz="3200" b="1" dirty="0"/>
              <a:t>”</a:t>
            </a:r>
            <a:endParaRPr lang="nl-BE" sz="3200" b="1" dirty="0"/>
          </a:p>
        </p:txBody>
      </p:sp>
    </p:spTree>
    <p:extLst>
      <p:ext uri="{BB962C8B-B14F-4D97-AF65-F5344CB8AC3E}">
        <p14:creationId xmlns:p14="http://schemas.microsoft.com/office/powerpoint/2010/main" val="410460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D296BA75-CFD7-47A4-BFE8-139E6096B96C}"/>
              </a:ext>
            </a:extLst>
          </p:cNvPr>
          <p:cNvSpPr>
            <a:spLocks noGrp="1"/>
          </p:cNvSpPr>
          <p:nvPr>
            <p:ph idx="1"/>
          </p:nvPr>
        </p:nvSpPr>
        <p:spPr>
          <a:xfrm>
            <a:off x="1535502" y="1759178"/>
            <a:ext cx="9711936" cy="4351338"/>
          </a:xfrm>
        </p:spPr>
        <p:txBody>
          <a:bodyPr/>
          <a:lstStyle/>
          <a:p>
            <a:pPr marL="0" indent="0">
              <a:buNone/>
            </a:pPr>
            <a:r>
              <a:rPr lang="nl-NL" sz="2400" dirty="0" err="1"/>
              <a:t>Introduction</a:t>
            </a:r>
            <a:endParaRPr lang="nl-NL" sz="2400" dirty="0"/>
          </a:p>
          <a:p>
            <a:pPr marL="0" indent="0">
              <a:buNone/>
            </a:pPr>
            <a:r>
              <a:rPr lang="nl-NL" sz="2400" dirty="0"/>
              <a:t>1. The “Trias Politica”</a:t>
            </a:r>
          </a:p>
          <a:p>
            <a:pPr marL="0" indent="0">
              <a:buNone/>
            </a:pPr>
            <a:r>
              <a:rPr lang="nl-NL" sz="2400" dirty="0"/>
              <a:t>2. The five golden </a:t>
            </a:r>
            <a:r>
              <a:rPr lang="nl-NL" sz="2400" dirty="0" err="1"/>
              <a:t>principles</a:t>
            </a:r>
            <a:r>
              <a:rPr lang="nl-NL" sz="2400" dirty="0"/>
              <a:t> of “</a:t>
            </a:r>
            <a:r>
              <a:rPr lang="nl-NL" sz="2400" dirty="0" err="1"/>
              <a:t>oversight</a:t>
            </a:r>
            <a:r>
              <a:rPr lang="nl-NL" sz="2400" dirty="0"/>
              <a:t>”</a:t>
            </a:r>
          </a:p>
          <a:p>
            <a:pPr marL="0" indent="0">
              <a:buNone/>
            </a:pPr>
            <a:r>
              <a:rPr lang="nl-NL" sz="2400" dirty="0"/>
              <a:t>3. The </a:t>
            </a:r>
            <a:r>
              <a:rPr lang="nl-NL" sz="2400" dirty="0" err="1"/>
              <a:t>meaning</a:t>
            </a:r>
            <a:r>
              <a:rPr lang="nl-NL" sz="2400" dirty="0"/>
              <a:t> of “</a:t>
            </a:r>
            <a:r>
              <a:rPr lang="nl-NL" sz="2400" dirty="0" err="1"/>
              <a:t>oversight</a:t>
            </a:r>
            <a:r>
              <a:rPr lang="nl-NL" sz="2400" dirty="0"/>
              <a:t>”</a:t>
            </a:r>
          </a:p>
          <a:p>
            <a:pPr marL="0" indent="0">
              <a:buNone/>
            </a:pPr>
            <a:r>
              <a:rPr lang="nl-BE" sz="2400" dirty="0"/>
              <a:t>4. </a:t>
            </a:r>
            <a:r>
              <a:rPr lang="nl-NL" sz="2400" dirty="0"/>
              <a:t>The </a:t>
            </a:r>
            <a:r>
              <a:rPr lang="nl-NL" sz="2400" dirty="0" err="1"/>
              <a:t>objectives</a:t>
            </a:r>
            <a:r>
              <a:rPr lang="nl-NL" sz="2400" dirty="0"/>
              <a:t> of “</a:t>
            </a:r>
            <a:r>
              <a:rPr lang="nl-NL" sz="2400" dirty="0" err="1"/>
              <a:t>oversight</a:t>
            </a:r>
            <a:r>
              <a:rPr lang="nl-NL" sz="2400" dirty="0"/>
              <a:t>”</a:t>
            </a:r>
          </a:p>
          <a:p>
            <a:pPr marL="0" indent="0">
              <a:buNone/>
            </a:pPr>
            <a:r>
              <a:rPr lang="nl-NL" sz="2400" dirty="0"/>
              <a:t>5. Different </a:t>
            </a:r>
            <a:r>
              <a:rPr lang="nl-NL" sz="2400" dirty="0" err="1"/>
              <a:t>forms</a:t>
            </a:r>
            <a:r>
              <a:rPr lang="nl-NL" sz="2400" dirty="0"/>
              <a:t> of “</a:t>
            </a:r>
            <a:r>
              <a:rPr lang="nl-NL" sz="2400" dirty="0" err="1"/>
              <a:t>oversight</a:t>
            </a:r>
            <a:r>
              <a:rPr lang="nl-NL" sz="2400" dirty="0"/>
              <a:t>”</a:t>
            </a:r>
          </a:p>
          <a:p>
            <a:pPr marL="0" indent="0">
              <a:buNone/>
            </a:pPr>
            <a:r>
              <a:rPr lang="nl-NL" sz="2400" dirty="0"/>
              <a:t>6. </a:t>
            </a:r>
            <a:r>
              <a:rPr lang="nl-NL" sz="2400" dirty="0" err="1"/>
              <a:t>Parliamentary</a:t>
            </a:r>
            <a:r>
              <a:rPr lang="nl-NL" sz="2400" dirty="0"/>
              <a:t> </a:t>
            </a:r>
            <a:r>
              <a:rPr lang="nl-NL" sz="2400" dirty="0" err="1"/>
              <a:t>oversight</a:t>
            </a:r>
            <a:r>
              <a:rPr lang="nl-NL" sz="2400" dirty="0"/>
              <a:t> on </a:t>
            </a:r>
            <a:r>
              <a:rPr lang="nl-NL" sz="2400" dirty="0" err="1"/>
              <a:t>ISFs</a:t>
            </a:r>
            <a:endParaRPr lang="nl-NL" sz="2400" dirty="0"/>
          </a:p>
          <a:p>
            <a:pPr marL="0" indent="0">
              <a:buNone/>
            </a:pPr>
            <a:r>
              <a:rPr lang="nl-NL" sz="2400" dirty="0"/>
              <a:t>7. </a:t>
            </a:r>
            <a:r>
              <a:rPr lang="nl-NL" sz="2400" dirty="0" err="1"/>
              <a:t>Conditions</a:t>
            </a:r>
            <a:r>
              <a:rPr lang="nl-NL" sz="2400" dirty="0"/>
              <a:t> of </a:t>
            </a:r>
            <a:r>
              <a:rPr lang="nl-NL" sz="2400" dirty="0" err="1"/>
              <a:t>parliamentary</a:t>
            </a:r>
            <a:r>
              <a:rPr lang="nl-NL" sz="2400" dirty="0"/>
              <a:t> </a:t>
            </a:r>
            <a:r>
              <a:rPr lang="nl-NL" sz="2400" dirty="0" err="1"/>
              <a:t>oversight</a:t>
            </a:r>
            <a:endParaRPr lang="nl-NL" sz="2400" dirty="0"/>
          </a:p>
          <a:p>
            <a:pPr marL="0" indent="0">
              <a:buNone/>
            </a:pPr>
            <a:r>
              <a:rPr lang="nl-NL" sz="2400" dirty="0"/>
              <a:t>8. </a:t>
            </a:r>
            <a:r>
              <a:rPr lang="nl-NL" sz="2400" dirty="0" err="1"/>
              <a:t>Organization</a:t>
            </a:r>
            <a:r>
              <a:rPr lang="nl-NL" sz="2400" dirty="0"/>
              <a:t> of </a:t>
            </a:r>
            <a:r>
              <a:rPr lang="nl-NL" sz="2400" dirty="0" err="1"/>
              <a:t>parliamentary</a:t>
            </a:r>
            <a:r>
              <a:rPr lang="nl-NL" sz="2400" dirty="0"/>
              <a:t> </a:t>
            </a:r>
            <a:r>
              <a:rPr lang="nl-NL" sz="2400" dirty="0" err="1"/>
              <a:t>oversight</a:t>
            </a:r>
            <a:endParaRPr lang="nl-BE" sz="2400" dirty="0"/>
          </a:p>
        </p:txBody>
      </p:sp>
      <p:sp>
        <p:nvSpPr>
          <p:cNvPr id="4" name="Tijdelijke aanduiding voor voettekst 3">
            <a:extLst>
              <a:ext uri="{FF2B5EF4-FFF2-40B4-BE49-F238E27FC236}">
                <a16:creationId xmlns:a16="http://schemas.microsoft.com/office/drawing/2014/main" id="{AD1A7E86-3A97-4DA1-ADCE-63DD94822028}"/>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756BBB68-C5F3-4AEF-B0FD-15D3A9DC2B52}"/>
              </a:ext>
            </a:extLst>
          </p:cNvPr>
          <p:cNvSpPr>
            <a:spLocks noGrp="1"/>
          </p:cNvSpPr>
          <p:nvPr>
            <p:ph type="sldNum" sz="quarter" idx="12"/>
          </p:nvPr>
        </p:nvSpPr>
        <p:spPr/>
        <p:txBody>
          <a:bodyPr/>
          <a:lstStyle/>
          <a:p>
            <a:fld id="{8EB9FCB8-BC4F-453D-B4AC-92EACBE2DAE5}" type="slidenum">
              <a:rPr lang="en-GB" smtClean="0"/>
              <a:t>8</a:t>
            </a:fld>
            <a:endParaRPr lang="en-GB" dirty="0"/>
          </a:p>
        </p:txBody>
      </p:sp>
      <p:sp>
        <p:nvSpPr>
          <p:cNvPr id="6" name="Titel 1">
            <a:extLst>
              <a:ext uri="{FF2B5EF4-FFF2-40B4-BE49-F238E27FC236}">
                <a16:creationId xmlns:a16="http://schemas.microsoft.com/office/drawing/2014/main" id="{C5649CD5-0F66-413E-AFA8-950B7D133F2C}"/>
              </a:ext>
            </a:extLst>
          </p:cNvPr>
          <p:cNvSpPr>
            <a:spLocks noGrp="1"/>
          </p:cNvSpPr>
          <p:nvPr>
            <p:ph type="title"/>
          </p:nvPr>
        </p:nvSpPr>
        <p:spPr>
          <a:xfrm>
            <a:off x="2926080" y="370344"/>
            <a:ext cx="6217920" cy="1143000"/>
          </a:xfrm>
        </p:spPr>
        <p:txBody>
          <a:bodyPr/>
          <a:lstStyle/>
          <a:p>
            <a:pPr algn="ctr"/>
            <a:r>
              <a:rPr lang="nl-NL" sz="3200" b="1" dirty="0"/>
              <a:t>CONTENT</a:t>
            </a:r>
            <a:endParaRPr lang="nl-BE" sz="3200" b="1" dirty="0"/>
          </a:p>
        </p:txBody>
      </p:sp>
      <p:sp>
        <p:nvSpPr>
          <p:cNvPr id="7" name="Pijl: rechts 6">
            <a:extLst>
              <a:ext uri="{FF2B5EF4-FFF2-40B4-BE49-F238E27FC236}">
                <a16:creationId xmlns:a16="http://schemas.microsoft.com/office/drawing/2014/main" id="{21D24D83-14B2-4B94-AF60-8C871C853CA3}"/>
              </a:ext>
            </a:extLst>
          </p:cNvPr>
          <p:cNvSpPr/>
          <p:nvPr/>
        </p:nvSpPr>
        <p:spPr>
          <a:xfrm>
            <a:off x="-978408" y="3115247"/>
            <a:ext cx="978408" cy="48463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20534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33333E-6 L 0.11757 -3.33333E-6 " pathEditMode="relative" rAng="0" ptsTypes="AA">
                                      <p:cBhvr>
                                        <p:cTn id="6" dur="2000" fill="hold"/>
                                        <p:tgtEl>
                                          <p:spTgt spid="7"/>
                                        </p:tgtEl>
                                        <p:attrNameLst>
                                          <p:attrName>ppt_x</p:attrName>
                                          <p:attrName>ppt_y</p:attrName>
                                        </p:attrNameLst>
                                      </p:cBhvr>
                                      <p:rCtr x="587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8E1A601E-C4BE-4038-9464-989316E54AE1}"/>
              </a:ext>
            </a:extLst>
          </p:cNvPr>
          <p:cNvSpPr>
            <a:spLocks noGrp="1"/>
          </p:cNvSpPr>
          <p:nvPr>
            <p:ph type="sldNum" sz="quarter" idx="12"/>
          </p:nvPr>
        </p:nvSpPr>
        <p:spPr/>
        <p:txBody>
          <a:bodyPr/>
          <a:lstStyle/>
          <a:p>
            <a:fld id="{8EB9FCB8-BC4F-453D-B4AC-92EACBE2DAE5}" type="slidenum">
              <a:rPr lang="en-GB" smtClean="0"/>
              <a:t>9</a:t>
            </a:fld>
            <a:endParaRPr lang="en-GB" dirty="0"/>
          </a:p>
        </p:txBody>
      </p:sp>
      <p:sp>
        <p:nvSpPr>
          <p:cNvPr id="5" name="Titel 1">
            <a:extLst>
              <a:ext uri="{FF2B5EF4-FFF2-40B4-BE49-F238E27FC236}">
                <a16:creationId xmlns:a16="http://schemas.microsoft.com/office/drawing/2014/main" id="{1F85D9CB-D8B3-454C-ABED-BDA31F07F2D0}"/>
              </a:ext>
            </a:extLst>
          </p:cNvPr>
          <p:cNvSpPr>
            <a:spLocks noGrp="1"/>
          </p:cNvSpPr>
          <p:nvPr>
            <p:ph type="title"/>
          </p:nvPr>
        </p:nvSpPr>
        <p:spPr>
          <a:xfrm>
            <a:off x="2741747" y="271870"/>
            <a:ext cx="6444455" cy="1143000"/>
          </a:xfrm>
        </p:spPr>
        <p:txBody>
          <a:bodyPr/>
          <a:lstStyle/>
          <a:p>
            <a:pPr algn="ctr"/>
            <a:r>
              <a:rPr lang="nl-NL" sz="3200" b="1" dirty="0"/>
              <a:t>3. The </a:t>
            </a:r>
            <a:r>
              <a:rPr lang="nl-NL" sz="3200" b="1" dirty="0" err="1"/>
              <a:t>meaning</a:t>
            </a:r>
            <a:r>
              <a:rPr lang="nl-NL" sz="3200" b="1" dirty="0"/>
              <a:t> of “</a:t>
            </a:r>
            <a:r>
              <a:rPr lang="nl-NL" sz="3200" b="1" dirty="0" err="1"/>
              <a:t>oversight</a:t>
            </a:r>
            <a:r>
              <a:rPr lang="nl-NL" sz="3200" b="1" dirty="0"/>
              <a:t>”</a:t>
            </a:r>
            <a:endParaRPr lang="nl-BE" sz="3200" b="1" dirty="0"/>
          </a:p>
        </p:txBody>
      </p:sp>
      <p:sp>
        <p:nvSpPr>
          <p:cNvPr id="6" name="Tijdelijke aanduiding voor inhoud 2">
            <a:extLst>
              <a:ext uri="{FF2B5EF4-FFF2-40B4-BE49-F238E27FC236}">
                <a16:creationId xmlns:a16="http://schemas.microsoft.com/office/drawing/2014/main" id="{23B9A76D-8F0D-42B2-B740-8DAEFB6E3283}"/>
              </a:ext>
            </a:extLst>
          </p:cNvPr>
          <p:cNvSpPr>
            <a:spLocks noGrp="1"/>
          </p:cNvSpPr>
          <p:nvPr>
            <p:ph idx="1"/>
          </p:nvPr>
        </p:nvSpPr>
        <p:spPr>
          <a:xfrm>
            <a:off x="768624" y="2883876"/>
            <a:ext cx="10585176" cy="3472473"/>
          </a:xfrm>
        </p:spPr>
        <p:txBody>
          <a:bodyPr/>
          <a:lstStyle/>
          <a:p>
            <a:pPr>
              <a:spcBef>
                <a:spcPts val="0"/>
              </a:spcBef>
            </a:pPr>
            <a:endParaRPr lang="nl-BE" sz="2000" dirty="0">
              <a:solidFill>
                <a:srgbClr val="000000"/>
              </a:solidFill>
              <a:ea typeface="Calibri" panose="020F0502020204030204" pitchFamily="34" charset="0"/>
              <a:cs typeface="Times New Roman" panose="02020603050405020304" pitchFamily="18" charset="0"/>
            </a:endParaRPr>
          </a:p>
          <a:p>
            <a:pPr lvl="1" algn="just">
              <a:spcBef>
                <a:spcPts val="0"/>
              </a:spcBef>
              <a:buFont typeface="Wingdings" panose="05000000000000000000" pitchFamily="2" charset="2"/>
              <a:buChar char="Ø"/>
            </a:pPr>
            <a:r>
              <a:rPr lang="en-US" sz="2000" dirty="0">
                <a:solidFill>
                  <a:srgbClr val="000000"/>
                </a:solidFill>
                <a:effectLst/>
                <a:ea typeface="Calibri" panose="020F0502020204030204" pitchFamily="34" charset="0"/>
                <a:cs typeface="Times New Roman" panose="02020603050405020304" pitchFamily="18" charset="0"/>
              </a:rPr>
              <a:t>A </a:t>
            </a:r>
            <a:r>
              <a:rPr lang="en-US" sz="2000" b="1" dirty="0">
                <a:solidFill>
                  <a:srgbClr val="000000"/>
                </a:solidFill>
                <a:effectLst/>
                <a:ea typeface="Calibri" panose="020F0502020204030204" pitchFamily="34" charset="0"/>
                <a:cs typeface="Times New Roman" panose="02020603050405020304" pitchFamily="18" charset="0"/>
              </a:rPr>
              <a:t>managerial definition</a:t>
            </a:r>
            <a:r>
              <a:rPr lang="en-US" sz="2000" dirty="0">
                <a:solidFill>
                  <a:srgbClr val="000000"/>
                </a:solidFill>
                <a:effectLst/>
                <a:ea typeface="Calibri" panose="020F0502020204030204" pitchFamily="34" charset="0"/>
                <a:cs typeface="Times New Roman" panose="02020603050405020304" pitchFamily="18" charset="0"/>
              </a:rPr>
              <a:t>: “</a:t>
            </a:r>
            <a:r>
              <a:rPr lang="en-US" sz="2000" i="1" dirty="0">
                <a:solidFill>
                  <a:srgbClr val="000000"/>
                </a:solidFill>
                <a:ea typeface="Calibri" panose="020F0502020204030204" pitchFamily="34" charset="0"/>
                <a:cs typeface="Times New Roman" panose="02020603050405020304" pitchFamily="18" charset="0"/>
              </a:rPr>
              <a:t>Oversight</a:t>
            </a:r>
            <a:r>
              <a:rPr lang="en-US" sz="2000" i="1" dirty="0">
                <a:solidFill>
                  <a:srgbClr val="000000"/>
                </a:solidFill>
                <a:effectLst/>
                <a:ea typeface="Calibri" panose="020F0502020204030204" pitchFamily="34" charset="0"/>
                <a:cs typeface="Times New Roman" panose="02020603050405020304" pitchFamily="18" charset="0"/>
              </a:rPr>
              <a:t> involves </a:t>
            </a:r>
            <a:r>
              <a:rPr lang="en-US" sz="2000" b="1" i="1" dirty="0">
                <a:solidFill>
                  <a:srgbClr val="000000"/>
                </a:solidFill>
                <a:effectLst/>
                <a:ea typeface="Calibri" panose="020F0502020204030204" pitchFamily="34" charset="0"/>
                <a:cs typeface="Times New Roman" panose="02020603050405020304" pitchFamily="18" charset="0"/>
              </a:rPr>
              <a:t>collecting information </a:t>
            </a:r>
            <a:r>
              <a:rPr lang="en-US" sz="2000" i="1" dirty="0">
                <a:solidFill>
                  <a:srgbClr val="000000"/>
                </a:solidFill>
                <a:effectLst/>
                <a:ea typeface="Calibri" panose="020F0502020204030204" pitchFamily="34" charset="0"/>
                <a:cs typeface="Times New Roman" panose="02020603050405020304" pitchFamily="18" charset="0"/>
              </a:rPr>
              <a:t>about whether an action meets the requirements set for it, subsequently </a:t>
            </a:r>
            <a:r>
              <a:rPr lang="en-US" sz="2000" b="1" i="1" dirty="0">
                <a:solidFill>
                  <a:srgbClr val="000000"/>
                </a:solidFill>
                <a:effectLst/>
                <a:ea typeface="Calibri" panose="020F0502020204030204" pitchFamily="34" charset="0"/>
                <a:cs typeface="Times New Roman" panose="02020603050405020304" pitchFamily="18" charset="0"/>
              </a:rPr>
              <a:t>forming an opinion about it </a:t>
            </a:r>
            <a:r>
              <a:rPr lang="en-US" sz="2000" i="1" dirty="0">
                <a:solidFill>
                  <a:srgbClr val="000000"/>
                </a:solidFill>
                <a:effectLst/>
                <a:ea typeface="Calibri" panose="020F0502020204030204" pitchFamily="34" charset="0"/>
                <a:cs typeface="Times New Roman" panose="02020603050405020304" pitchFamily="18" charset="0"/>
              </a:rPr>
              <a:t>and possibly </a:t>
            </a:r>
            <a:r>
              <a:rPr lang="en-US" sz="2000" b="1" i="1" dirty="0">
                <a:solidFill>
                  <a:srgbClr val="000000"/>
                </a:solidFill>
                <a:effectLst/>
                <a:ea typeface="Calibri" panose="020F0502020204030204" pitchFamily="34" charset="0"/>
                <a:cs typeface="Times New Roman" panose="02020603050405020304" pitchFamily="18" charset="0"/>
              </a:rPr>
              <a:t>intervening</a:t>
            </a:r>
            <a:r>
              <a:rPr lang="en-US" sz="2000" i="1" dirty="0">
                <a:solidFill>
                  <a:srgbClr val="000000"/>
                </a:solidFill>
                <a:effectLst/>
                <a:ea typeface="Calibri" panose="020F0502020204030204" pitchFamily="34" charset="0"/>
                <a:cs typeface="Times New Roman" panose="02020603050405020304" pitchFamily="18" charset="0"/>
              </a:rPr>
              <a:t> as a result thereof</a:t>
            </a:r>
            <a:r>
              <a:rPr lang="en-US" sz="2000" dirty="0">
                <a:solidFill>
                  <a:srgbClr val="000000"/>
                </a:solidFill>
                <a:effectLst/>
                <a:ea typeface="Calibri" panose="020F0502020204030204" pitchFamily="34" charset="0"/>
                <a:cs typeface="Times New Roman" panose="02020603050405020304" pitchFamily="18" charset="0"/>
              </a:rPr>
              <a:t>’</a:t>
            </a:r>
          </a:p>
          <a:p>
            <a:pPr marL="457200" lvl="1" indent="0" algn="just">
              <a:spcBef>
                <a:spcPts val="0"/>
              </a:spcBef>
              <a:buNone/>
            </a:pPr>
            <a:endParaRPr lang="en-US" sz="2000" dirty="0">
              <a:solidFill>
                <a:srgbClr val="000000"/>
              </a:solidFill>
              <a:effectLst/>
              <a:ea typeface="Calibri" panose="020F0502020204030204" pitchFamily="34" charset="0"/>
              <a:cs typeface="Times New Roman" panose="02020603050405020304" pitchFamily="18" charset="0"/>
            </a:endParaRPr>
          </a:p>
          <a:p>
            <a:pPr lvl="1" algn="just">
              <a:spcBef>
                <a:spcPts val="0"/>
              </a:spcBef>
              <a:buFont typeface="Wingdings" panose="05000000000000000000" pitchFamily="2" charset="2"/>
              <a:buChar char="Ø"/>
            </a:pPr>
            <a:r>
              <a:rPr lang="nl-BE" sz="2000" dirty="0">
                <a:solidFill>
                  <a:srgbClr val="000000"/>
                </a:solidFill>
                <a:effectLst/>
                <a:ea typeface="Calibri" panose="020F0502020204030204" pitchFamily="34" charset="0"/>
                <a:cs typeface="Times New Roman" panose="02020603050405020304" pitchFamily="18" charset="0"/>
              </a:rPr>
              <a:t>A </a:t>
            </a:r>
            <a:r>
              <a:rPr lang="nl-BE" sz="2000" b="1" dirty="0" err="1">
                <a:solidFill>
                  <a:srgbClr val="000000"/>
                </a:solidFill>
                <a:effectLst/>
                <a:ea typeface="Calibri" panose="020F0502020204030204" pitchFamily="34" charset="0"/>
                <a:cs typeface="Times New Roman" panose="02020603050405020304" pitchFamily="18" charset="0"/>
              </a:rPr>
              <a:t>juridical</a:t>
            </a:r>
            <a:r>
              <a:rPr lang="nl-BE" sz="2000" b="1" dirty="0">
                <a:solidFill>
                  <a:srgbClr val="000000"/>
                </a:solidFill>
                <a:effectLst/>
                <a:ea typeface="Calibri" panose="020F0502020204030204" pitchFamily="34" charset="0"/>
                <a:cs typeface="Times New Roman" panose="02020603050405020304" pitchFamily="18" charset="0"/>
              </a:rPr>
              <a:t> </a:t>
            </a:r>
            <a:r>
              <a:rPr lang="nl-BE" sz="2000" b="1" dirty="0" err="1">
                <a:solidFill>
                  <a:srgbClr val="000000"/>
                </a:solidFill>
                <a:effectLst/>
                <a:ea typeface="Calibri" panose="020F0502020204030204" pitchFamily="34" charset="0"/>
                <a:cs typeface="Times New Roman" panose="02020603050405020304" pitchFamily="18" charset="0"/>
              </a:rPr>
              <a:t>definition</a:t>
            </a:r>
            <a:r>
              <a:rPr lang="nl-BE" sz="2000" dirty="0">
                <a:solidFill>
                  <a:srgbClr val="000000"/>
                </a:solidFill>
                <a:effectLst/>
                <a:ea typeface="Calibri" panose="020F0502020204030204" pitchFamily="34" charset="0"/>
                <a:cs typeface="Times New Roman" panose="02020603050405020304" pitchFamily="18" charset="0"/>
              </a:rPr>
              <a:t>: “</a:t>
            </a:r>
            <a:r>
              <a:rPr lang="en-US" sz="2000" b="0" i="1" dirty="0">
                <a:solidFill>
                  <a:srgbClr val="222222"/>
                </a:solidFill>
                <a:effectLst/>
              </a:rPr>
              <a:t>only when a body explicitly has an </a:t>
            </a:r>
            <a:r>
              <a:rPr lang="en-US" sz="2000" b="1" i="1" dirty="0">
                <a:solidFill>
                  <a:srgbClr val="222222"/>
                </a:solidFill>
                <a:effectLst/>
              </a:rPr>
              <a:t>intervention option in law</a:t>
            </a:r>
            <a:r>
              <a:rPr lang="en-US" sz="2000" b="0" i="1" dirty="0">
                <a:solidFill>
                  <a:srgbClr val="222222"/>
                </a:solidFill>
                <a:effectLst/>
              </a:rPr>
              <a:t>, is this body designated as a supervisor”</a:t>
            </a:r>
            <a:endParaRPr lang="nl-BE" sz="2000" i="1" dirty="0">
              <a:solidFill>
                <a:srgbClr val="000000"/>
              </a:solidFill>
              <a:effectLst/>
              <a:ea typeface="Calibri" panose="020F0502020204030204" pitchFamily="34" charset="0"/>
              <a:cs typeface="Times New Roman" panose="02020603050405020304" pitchFamily="18" charset="0"/>
            </a:endParaRPr>
          </a:p>
          <a:p>
            <a:pPr marL="0" indent="0">
              <a:spcBef>
                <a:spcPts val="0"/>
              </a:spcBef>
              <a:buNone/>
            </a:pPr>
            <a:endParaRPr lang="nl-BE" sz="2000" dirty="0">
              <a:solidFill>
                <a:srgbClr val="000000"/>
              </a:solidFill>
              <a:ea typeface="Calibri" panose="020F0502020204030204" pitchFamily="34" charset="0"/>
              <a:cs typeface="Times New Roman" panose="02020603050405020304" pitchFamily="18" charset="0"/>
            </a:endParaRPr>
          </a:p>
          <a:p>
            <a:pPr marL="0" indent="0">
              <a:spcBef>
                <a:spcPts val="0"/>
              </a:spcBef>
              <a:buNone/>
            </a:pPr>
            <a:endParaRPr lang="nl-BE" sz="2000" dirty="0">
              <a:solidFill>
                <a:srgbClr val="000000"/>
              </a:solidFill>
              <a:ea typeface="Calibri" panose="020F0502020204030204" pitchFamily="34" charset="0"/>
              <a:cs typeface="Times New Roman" panose="02020603050405020304" pitchFamily="18" charset="0"/>
            </a:endParaRPr>
          </a:p>
        </p:txBody>
      </p:sp>
      <p:sp>
        <p:nvSpPr>
          <p:cNvPr id="7" name="Tijdelijke aanduiding voor voettekst 6">
            <a:extLst>
              <a:ext uri="{FF2B5EF4-FFF2-40B4-BE49-F238E27FC236}">
                <a16:creationId xmlns:a16="http://schemas.microsoft.com/office/drawing/2014/main" id="{498E2B76-BE7D-4716-AD8F-FA8E616E2561}"/>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2" name="Tekstvak 1">
            <a:extLst>
              <a:ext uri="{FF2B5EF4-FFF2-40B4-BE49-F238E27FC236}">
                <a16:creationId xmlns:a16="http://schemas.microsoft.com/office/drawing/2014/main" id="{24F3BC48-A790-4A19-B0BD-2264BB32380D}"/>
              </a:ext>
            </a:extLst>
          </p:cNvPr>
          <p:cNvSpPr txBox="1"/>
          <p:nvPr/>
        </p:nvSpPr>
        <p:spPr>
          <a:xfrm>
            <a:off x="768624" y="2483766"/>
            <a:ext cx="4238981" cy="400110"/>
          </a:xfrm>
          <a:prstGeom prst="rect">
            <a:avLst/>
          </a:prstGeom>
          <a:noFill/>
        </p:spPr>
        <p:txBody>
          <a:bodyPr wrap="none" rtlCol="0">
            <a:spAutoFit/>
          </a:bodyPr>
          <a:lstStyle/>
          <a:p>
            <a:r>
              <a:rPr lang="nl-NL" sz="2000" b="1" i="1" dirty="0"/>
              <a:t>A managerial </a:t>
            </a:r>
            <a:r>
              <a:rPr lang="nl-NL" sz="2000" b="1" i="1" dirty="0" err="1"/>
              <a:t>and</a:t>
            </a:r>
            <a:r>
              <a:rPr lang="nl-NL" sz="2000" b="1" i="1" dirty="0"/>
              <a:t> a </a:t>
            </a:r>
            <a:r>
              <a:rPr lang="nl-NL" sz="2000" b="1" i="1" dirty="0" err="1"/>
              <a:t>juridical</a:t>
            </a:r>
            <a:r>
              <a:rPr lang="nl-NL" sz="2000" b="1" i="1" dirty="0"/>
              <a:t> </a:t>
            </a:r>
            <a:r>
              <a:rPr lang="nl-NL" sz="2000" b="1" i="1" dirty="0" err="1"/>
              <a:t>definition</a:t>
            </a:r>
            <a:endParaRPr lang="nl-BE" sz="2000" b="1" i="1" dirty="0"/>
          </a:p>
        </p:txBody>
      </p:sp>
      <p:sp>
        <p:nvSpPr>
          <p:cNvPr id="11" name="Tekstvak 10">
            <a:extLst>
              <a:ext uri="{FF2B5EF4-FFF2-40B4-BE49-F238E27FC236}">
                <a16:creationId xmlns:a16="http://schemas.microsoft.com/office/drawing/2014/main" id="{C58E2ABE-B2D8-4305-974E-EF0C66564097}"/>
              </a:ext>
            </a:extLst>
          </p:cNvPr>
          <p:cNvSpPr txBox="1"/>
          <p:nvPr/>
        </p:nvSpPr>
        <p:spPr>
          <a:xfrm>
            <a:off x="768624" y="1703413"/>
            <a:ext cx="6098344" cy="461665"/>
          </a:xfrm>
          <a:prstGeom prst="rect">
            <a:avLst/>
          </a:prstGeom>
          <a:noFill/>
        </p:spPr>
        <p:txBody>
          <a:bodyPr wrap="square">
            <a:spAutoFit/>
          </a:bodyPr>
          <a:lstStyle/>
          <a:p>
            <a:pPr marL="0" indent="0">
              <a:spcBef>
                <a:spcPts val="0"/>
              </a:spcBef>
              <a:buNone/>
            </a:pPr>
            <a:r>
              <a:rPr lang="nl-BE" sz="2400" b="1" i="1" dirty="0">
                <a:solidFill>
                  <a:srgbClr val="000000"/>
                </a:solidFill>
                <a:ea typeface="Calibri" panose="020F0502020204030204" pitchFamily="34" charset="0"/>
                <a:cs typeface="Times New Roman" panose="02020603050405020304" pitchFamily="18" charset="0"/>
              </a:rPr>
              <a:t>“</a:t>
            </a:r>
            <a:r>
              <a:rPr lang="nl-BE" sz="2400" b="1" i="1" dirty="0" err="1">
                <a:solidFill>
                  <a:srgbClr val="000000"/>
                </a:solidFill>
                <a:ea typeface="Calibri" panose="020F0502020204030204" pitchFamily="34" charset="0"/>
                <a:cs typeface="Times New Roman" panose="02020603050405020304" pitchFamily="18" charset="0"/>
              </a:rPr>
              <a:t>Oversight</a:t>
            </a:r>
            <a:r>
              <a:rPr lang="nl-BE" sz="2400" b="1" i="1" dirty="0">
                <a:solidFill>
                  <a:srgbClr val="000000"/>
                </a:solidFill>
                <a:ea typeface="Calibri" panose="020F0502020204030204" pitchFamily="34" charset="0"/>
                <a:cs typeface="Times New Roman" panose="02020603050405020304" pitchFamily="18" charset="0"/>
              </a:rPr>
              <a:t>” has multiple </a:t>
            </a:r>
            <a:r>
              <a:rPr lang="nl-BE" sz="2400" b="1" i="1" dirty="0" err="1">
                <a:solidFill>
                  <a:srgbClr val="000000"/>
                </a:solidFill>
                <a:ea typeface="Calibri" panose="020F0502020204030204" pitchFamily="34" charset="0"/>
                <a:cs typeface="Times New Roman" panose="02020603050405020304" pitchFamily="18" charset="0"/>
              </a:rPr>
              <a:t>meanings</a:t>
            </a:r>
            <a:r>
              <a:rPr lang="nl-BE" sz="2400" b="1" i="1" dirty="0">
                <a:solidFill>
                  <a:srgbClr val="000000"/>
                </a:solidFill>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5230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3"/>
      <p:bldP spid="2" grpId="0"/>
      <p:bldP spid="11"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3274</Words>
  <Application>Microsoft Office PowerPoint</Application>
  <PresentationFormat>Breedbeeld</PresentationFormat>
  <Paragraphs>355</Paragraphs>
  <Slides>36</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36</vt:i4>
      </vt:variant>
    </vt:vector>
  </HeadingPairs>
  <TitlesOfParts>
    <vt:vector size="44" baseType="lpstr">
      <vt:lpstr>Abadi</vt:lpstr>
      <vt:lpstr>Arial</vt:lpstr>
      <vt:lpstr>Calibri</vt:lpstr>
      <vt:lpstr>Courier New</vt:lpstr>
      <vt:lpstr>Symbol</vt:lpstr>
      <vt:lpstr>Times New Roman</vt:lpstr>
      <vt:lpstr>Wingdings</vt:lpstr>
      <vt:lpstr>Kantoorthema</vt:lpstr>
      <vt:lpstr>PowerPoint-presentatie</vt:lpstr>
      <vt:lpstr>CONTENT</vt:lpstr>
      <vt:lpstr>Introduction: The Strategic Plan</vt:lpstr>
      <vt:lpstr>CONTENT</vt:lpstr>
      <vt:lpstr> 1. The “Trias Politica”</vt:lpstr>
      <vt:lpstr>CONTENT</vt:lpstr>
      <vt:lpstr>2. The five golden principles of “oversight”</vt:lpstr>
      <vt:lpstr>CONTENT</vt:lpstr>
      <vt:lpstr>3. The meaning of “oversight”</vt:lpstr>
      <vt:lpstr>3. The meaning of “oversight”</vt:lpstr>
      <vt:lpstr>CONTENT</vt:lpstr>
      <vt:lpstr>4. The objectives of “oversight”</vt:lpstr>
      <vt:lpstr>4. The objectives of “oversight”</vt:lpstr>
      <vt:lpstr>4. The objectives of “oversight”</vt:lpstr>
      <vt:lpstr>4. The objectives of “oversight”</vt:lpstr>
      <vt:lpstr>4. The objectives of “oversight”</vt:lpstr>
      <vt:lpstr>4. The objectives of “oversight”</vt:lpstr>
      <vt:lpstr>4. The objectives of “oversight”</vt:lpstr>
      <vt:lpstr>4. The objectives of “oversight”</vt:lpstr>
      <vt:lpstr>4. The objectives of “oversight”</vt:lpstr>
      <vt:lpstr>4. The objectives of “oversight”</vt:lpstr>
      <vt:lpstr>CONTENT</vt:lpstr>
      <vt:lpstr>5. Different forms of “oversight”</vt:lpstr>
      <vt:lpstr>5. Different forms of “oversight”</vt:lpstr>
      <vt:lpstr>CONTENT</vt:lpstr>
      <vt:lpstr>6. Parliamentary oversight on ISFs</vt:lpstr>
      <vt:lpstr>6. Parliamentary oversight on ISFs</vt:lpstr>
      <vt:lpstr>6. Parliamentary oversight on ISFs</vt:lpstr>
      <vt:lpstr>6. Parliamentary oversight on ISFs</vt:lpstr>
      <vt:lpstr>6. Parliamentary oversight on ISFs</vt:lpstr>
      <vt:lpstr>6. Parliamentary oversight on ISFs</vt:lpstr>
      <vt:lpstr>CONTENT</vt:lpstr>
      <vt:lpstr>7. Conditions of parliamentary oversight</vt:lpstr>
      <vt:lpstr>7. Conditions of parliamentary oversight</vt:lpstr>
      <vt:lpstr>CONTENT</vt:lpstr>
      <vt:lpstr>8. Organization of parliamentary oversight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the position of the Flemish Peace Institute amongst comparable research institutes in Belgium and beyond</dc:title>
  <dc:creator>Elke Devroe</dc:creator>
  <cp:lastModifiedBy>Paul Ponsaers</cp:lastModifiedBy>
  <cp:revision>357</cp:revision>
  <dcterms:created xsi:type="dcterms:W3CDTF">2019-01-23T16:47:28Z</dcterms:created>
  <dcterms:modified xsi:type="dcterms:W3CDTF">2024-07-28T18:49:23Z</dcterms:modified>
</cp:coreProperties>
</file>