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56" r:id="rId2"/>
    <p:sldId id="459" r:id="rId3"/>
    <p:sldId id="460" r:id="rId4"/>
    <p:sldId id="295" r:id="rId5"/>
    <p:sldId id="462" r:id="rId6"/>
    <p:sldId id="463" r:id="rId7"/>
    <p:sldId id="464" r:id="rId8"/>
    <p:sldId id="465" r:id="rId9"/>
    <p:sldId id="466" r:id="rId10"/>
    <p:sldId id="467" r:id="rId11"/>
    <p:sldId id="468" r:id="rId12"/>
    <p:sldId id="469" r:id="rId13"/>
    <p:sldId id="471" r:id="rId14"/>
    <p:sldId id="283" r:id="rId15"/>
    <p:sldId id="474" r:id="rId16"/>
    <p:sldId id="317" r:id="rId17"/>
    <p:sldId id="457" r:id="rId18"/>
    <p:sldId id="472" r:id="rId19"/>
    <p:sldId id="473" r:id="rId20"/>
    <p:sldId id="446" r:id="rId21"/>
    <p:sldId id="447" r:id="rId22"/>
    <p:sldId id="448" r:id="rId23"/>
    <p:sldId id="449" r:id="rId24"/>
    <p:sldId id="450" r:id="rId25"/>
    <p:sldId id="475" r:id="rId26"/>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3" userDrawn="1">
          <p15:clr>
            <a:srgbClr val="A4A3A4"/>
          </p15:clr>
        </p15:guide>
        <p15:guide id="2" pos="5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5" d="100"/>
          <a:sy n="85" d="100"/>
        </p:scale>
        <p:origin x="590" y="62"/>
      </p:cViewPr>
      <p:guideLst>
        <p:guide orient="horz" pos="1003"/>
        <p:guide pos="52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BDD398-446A-4D49-8ACE-08A800F53934}" type="datetimeFigureOut">
              <a:rPr lang="nl-BE" smtClean="0"/>
              <a:t>29/07/2024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C46F61-07FB-46CD-8695-60436449EA21}" type="slidenum">
              <a:rPr lang="nl-BE" smtClean="0"/>
              <a:t>‹nr.›</a:t>
            </a:fld>
            <a:endParaRPr lang="nl-BE"/>
          </a:p>
        </p:txBody>
      </p:sp>
    </p:spTree>
    <p:extLst>
      <p:ext uri="{BB962C8B-B14F-4D97-AF65-F5344CB8AC3E}">
        <p14:creationId xmlns:p14="http://schemas.microsoft.com/office/powerpoint/2010/main" val="699461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E733A7-5ED7-4AB9-9560-F9837222CA4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9C7EE317-D628-41D3-B182-CD092F68F0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6CA4BD56-32A7-4247-964E-4D22F3A5CE66}"/>
              </a:ext>
            </a:extLst>
          </p:cNvPr>
          <p:cNvSpPr>
            <a:spLocks noGrp="1"/>
          </p:cNvSpPr>
          <p:nvPr>
            <p:ph type="dt" sz="half" idx="10"/>
          </p:nvPr>
        </p:nvSpPr>
        <p:spPr/>
        <p:txBody>
          <a:bodyPr/>
          <a:lstStyle/>
          <a:p>
            <a:r>
              <a:rPr lang="nl-BE"/>
              <a:t>6/07/2021</a:t>
            </a:r>
          </a:p>
        </p:txBody>
      </p:sp>
      <p:sp>
        <p:nvSpPr>
          <p:cNvPr id="5" name="Tijdelijke aanduiding voor voettekst 4">
            <a:extLst>
              <a:ext uri="{FF2B5EF4-FFF2-40B4-BE49-F238E27FC236}">
                <a16:creationId xmlns:a16="http://schemas.microsoft.com/office/drawing/2014/main" id="{1BA5BC29-78B6-4EDF-952A-022626A763DD}"/>
              </a:ext>
            </a:extLst>
          </p:cNvPr>
          <p:cNvSpPr>
            <a:spLocks noGrp="1"/>
          </p:cNvSpPr>
          <p:nvPr>
            <p:ph type="ftr" sz="quarter" idx="11"/>
          </p:nvPr>
        </p:nvSpPr>
        <p:spPr/>
        <p:txBody>
          <a:bodyPr/>
          <a:lstStyle/>
          <a:p>
            <a:r>
              <a:rPr lang="en-US"/>
              <a:t>Accountability and Institutional Development</a:t>
            </a:r>
            <a:endParaRPr lang="nl-BE"/>
          </a:p>
        </p:txBody>
      </p:sp>
      <p:sp>
        <p:nvSpPr>
          <p:cNvPr id="6" name="Tijdelijke aanduiding voor dianummer 5">
            <a:extLst>
              <a:ext uri="{FF2B5EF4-FFF2-40B4-BE49-F238E27FC236}">
                <a16:creationId xmlns:a16="http://schemas.microsoft.com/office/drawing/2014/main" id="{CE51C5D9-1293-4847-8A22-0C4E6A8CF9D1}"/>
              </a:ext>
            </a:extLst>
          </p:cNvPr>
          <p:cNvSpPr>
            <a:spLocks noGrp="1"/>
          </p:cNvSpPr>
          <p:nvPr>
            <p:ph type="sldNum" sz="quarter" idx="12"/>
          </p:nvPr>
        </p:nvSpPr>
        <p:spPr/>
        <p:txBody>
          <a:bodyPr/>
          <a:lstStyle/>
          <a:p>
            <a:fld id="{2FAFFF96-F51B-4906-8CB1-0D04D0B08BB1}" type="slidenum">
              <a:rPr lang="nl-BE" smtClean="0"/>
              <a:pPr/>
              <a:t>‹nr.›</a:t>
            </a:fld>
            <a:r>
              <a:rPr lang="nl-BE" dirty="0"/>
              <a:t>/25</a:t>
            </a:r>
          </a:p>
        </p:txBody>
      </p:sp>
    </p:spTree>
    <p:extLst>
      <p:ext uri="{BB962C8B-B14F-4D97-AF65-F5344CB8AC3E}">
        <p14:creationId xmlns:p14="http://schemas.microsoft.com/office/powerpoint/2010/main" val="3079838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230A3C-1348-416E-8C13-68DFC442A164}"/>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AF94E2C5-1F8D-468A-9A79-78EF8044538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FE56D2B9-AAF1-40AB-B63D-21E7323BB39D}"/>
              </a:ext>
            </a:extLst>
          </p:cNvPr>
          <p:cNvSpPr>
            <a:spLocks noGrp="1"/>
          </p:cNvSpPr>
          <p:nvPr>
            <p:ph type="dt" sz="half" idx="10"/>
          </p:nvPr>
        </p:nvSpPr>
        <p:spPr/>
        <p:txBody>
          <a:bodyPr/>
          <a:lstStyle/>
          <a:p>
            <a:r>
              <a:rPr lang="nl-BE"/>
              <a:t>6/07/2021</a:t>
            </a:r>
          </a:p>
        </p:txBody>
      </p:sp>
      <p:sp>
        <p:nvSpPr>
          <p:cNvPr id="5" name="Tijdelijke aanduiding voor voettekst 4">
            <a:extLst>
              <a:ext uri="{FF2B5EF4-FFF2-40B4-BE49-F238E27FC236}">
                <a16:creationId xmlns:a16="http://schemas.microsoft.com/office/drawing/2014/main" id="{270FD406-B701-4BC0-A9A1-E2C816A2698C}"/>
              </a:ext>
            </a:extLst>
          </p:cNvPr>
          <p:cNvSpPr>
            <a:spLocks noGrp="1"/>
          </p:cNvSpPr>
          <p:nvPr>
            <p:ph type="ftr" sz="quarter" idx="11"/>
          </p:nvPr>
        </p:nvSpPr>
        <p:spPr/>
        <p:txBody>
          <a:bodyPr/>
          <a:lstStyle/>
          <a:p>
            <a:r>
              <a:rPr lang="en-US"/>
              <a:t>Accountability and Institutional Development</a:t>
            </a:r>
            <a:endParaRPr lang="nl-BE"/>
          </a:p>
        </p:txBody>
      </p:sp>
      <p:sp>
        <p:nvSpPr>
          <p:cNvPr id="6" name="Tijdelijke aanduiding voor dianummer 5">
            <a:extLst>
              <a:ext uri="{FF2B5EF4-FFF2-40B4-BE49-F238E27FC236}">
                <a16:creationId xmlns:a16="http://schemas.microsoft.com/office/drawing/2014/main" id="{FC0CA208-E471-4196-B36D-1F31B3BAACDD}"/>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39638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F1AFFD5-E745-490B-87F3-610BD30131A0}"/>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FECF0A3B-4B4C-44DA-9180-142C4361480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EB44B3DA-2116-41C0-9ED7-5C0461A7359E}"/>
              </a:ext>
            </a:extLst>
          </p:cNvPr>
          <p:cNvSpPr>
            <a:spLocks noGrp="1"/>
          </p:cNvSpPr>
          <p:nvPr>
            <p:ph type="dt" sz="half" idx="10"/>
          </p:nvPr>
        </p:nvSpPr>
        <p:spPr/>
        <p:txBody>
          <a:bodyPr/>
          <a:lstStyle/>
          <a:p>
            <a:r>
              <a:rPr lang="nl-BE"/>
              <a:t>6/07/2021</a:t>
            </a:r>
          </a:p>
        </p:txBody>
      </p:sp>
      <p:sp>
        <p:nvSpPr>
          <p:cNvPr id="5" name="Tijdelijke aanduiding voor voettekst 4">
            <a:extLst>
              <a:ext uri="{FF2B5EF4-FFF2-40B4-BE49-F238E27FC236}">
                <a16:creationId xmlns:a16="http://schemas.microsoft.com/office/drawing/2014/main" id="{D3457830-8E88-49D9-9BD8-C1EE220E534D}"/>
              </a:ext>
            </a:extLst>
          </p:cNvPr>
          <p:cNvSpPr>
            <a:spLocks noGrp="1"/>
          </p:cNvSpPr>
          <p:nvPr>
            <p:ph type="ftr" sz="quarter" idx="11"/>
          </p:nvPr>
        </p:nvSpPr>
        <p:spPr/>
        <p:txBody>
          <a:bodyPr/>
          <a:lstStyle/>
          <a:p>
            <a:r>
              <a:rPr lang="en-US"/>
              <a:t>Accountability and Institutional Development</a:t>
            </a:r>
            <a:endParaRPr lang="nl-BE"/>
          </a:p>
        </p:txBody>
      </p:sp>
      <p:sp>
        <p:nvSpPr>
          <p:cNvPr id="6" name="Tijdelijke aanduiding voor dianummer 5">
            <a:extLst>
              <a:ext uri="{FF2B5EF4-FFF2-40B4-BE49-F238E27FC236}">
                <a16:creationId xmlns:a16="http://schemas.microsoft.com/office/drawing/2014/main" id="{CD2C58B0-FCAE-48C4-AAD6-6B99D4C2BEED}"/>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3340214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19218-2CA0-4F52-9930-0D218E1A8D0E}"/>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C664CF85-AAAE-4D6E-89E8-CA76336B2BF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CA7529FE-072D-42A2-8EDC-0EE63698062D}"/>
              </a:ext>
            </a:extLst>
          </p:cNvPr>
          <p:cNvSpPr>
            <a:spLocks noGrp="1"/>
          </p:cNvSpPr>
          <p:nvPr>
            <p:ph type="dt" sz="half" idx="10"/>
          </p:nvPr>
        </p:nvSpPr>
        <p:spPr/>
        <p:txBody>
          <a:bodyPr/>
          <a:lstStyle/>
          <a:p>
            <a:r>
              <a:rPr lang="nl-BE"/>
              <a:t>6/07/2021</a:t>
            </a:r>
          </a:p>
        </p:txBody>
      </p:sp>
      <p:sp>
        <p:nvSpPr>
          <p:cNvPr id="5" name="Tijdelijke aanduiding voor voettekst 4">
            <a:extLst>
              <a:ext uri="{FF2B5EF4-FFF2-40B4-BE49-F238E27FC236}">
                <a16:creationId xmlns:a16="http://schemas.microsoft.com/office/drawing/2014/main" id="{A2926FE5-CAE0-47EA-AB84-1FA19E9CB189}"/>
              </a:ext>
            </a:extLst>
          </p:cNvPr>
          <p:cNvSpPr>
            <a:spLocks noGrp="1"/>
          </p:cNvSpPr>
          <p:nvPr>
            <p:ph type="ftr" sz="quarter" idx="11"/>
          </p:nvPr>
        </p:nvSpPr>
        <p:spPr/>
        <p:txBody>
          <a:bodyPr/>
          <a:lstStyle/>
          <a:p>
            <a:r>
              <a:rPr lang="en-US"/>
              <a:t>Accountability and Institutional Development</a:t>
            </a:r>
            <a:endParaRPr lang="nl-BE"/>
          </a:p>
        </p:txBody>
      </p:sp>
      <p:sp>
        <p:nvSpPr>
          <p:cNvPr id="6" name="Tijdelijke aanduiding voor dianummer 5">
            <a:extLst>
              <a:ext uri="{FF2B5EF4-FFF2-40B4-BE49-F238E27FC236}">
                <a16:creationId xmlns:a16="http://schemas.microsoft.com/office/drawing/2014/main" id="{9D5B782C-0144-4519-9A05-924A985677E2}"/>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012701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2E98CC-8D5B-4AFE-88DD-63863B3792A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0A5DCA16-48D3-4B7C-ABC3-AF902904AA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F4EC588-2738-411E-97F7-39A088A5DB30}"/>
              </a:ext>
            </a:extLst>
          </p:cNvPr>
          <p:cNvSpPr>
            <a:spLocks noGrp="1"/>
          </p:cNvSpPr>
          <p:nvPr>
            <p:ph type="dt" sz="half" idx="10"/>
          </p:nvPr>
        </p:nvSpPr>
        <p:spPr/>
        <p:txBody>
          <a:bodyPr/>
          <a:lstStyle/>
          <a:p>
            <a:r>
              <a:rPr lang="nl-BE"/>
              <a:t>6/07/2021</a:t>
            </a:r>
          </a:p>
        </p:txBody>
      </p:sp>
      <p:sp>
        <p:nvSpPr>
          <p:cNvPr id="5" name="Tijdelijke aanduiding voor voettekst 4">
            <a:extLst>
              <a:ext uri="{FF2B5EF4-FFF2-40B4-BE49-F238E27FC236}">
                <a16:creationId xmlns:a16="http://schemas.microsoft.com/office/drawing/2014/main" id="{0792B7B4-919A-4ACD-B958-0E66658A9FCD}"/>
              </a:ext>
            </a:extLst>
          </p:cNvPr>
          <p:cNvSpPr>
            <a:spLocks noGrp="1"/>
          </p:cNvSpPr>
          <p:nvPr>
            <p:ph type="ftr" sz="quarter" idx="11"/>
          </p:nvPr>
        </p:nvSpPr>
        <p:spPr/>
        <p:txBody>
          <a:bodyPr/>
          <a:lstStyle/>
          <a:p>
            <a:r>
              <a:rPr lang="en-US"/>
              <a:t>Accountability and Institutional Development</a:t>
            </a:r>
            <a:endParaRPr lang="nl-BE"/>
          </a:p>
        </p:txBody>
      </p:sp>
      <p:sp>
        <p:nvSpPr>
          <p:cNvPr id="6" name="Tijdelijke aanduiding voor dianummer 5">
            <a:extLst>
              <a:ext uri="{FF2B5EF4-FFF2-40B4-BE49-F238E27FC236}">
                <a16:creationId xmlns:a16="http://schemas.microsoft.com/office/drawing/2014/main" id="{45E1B343-E512-4D5A-98C4-2DF6E0EF29EC}"/>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66386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30A9F8-2FBB-4564-8DFD-1E813CA50DA4}"/>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4D288C52-1B61-43E3-8F87-BED946D02A6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2F3B8C15-5A11-400E-95EC-64F75D89815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FA801C97-8337-497D-9F70-23AF6253BA21}"/>
              </a:ext>
            </a:extLst>
          </p:cNvPr>
          <p:cNvSpPr>
            <a:spLocks noGrp="1"/>
          </p:cNvSpPr>
          <p:nvPr>
            <p:ph type="dt" sz="half" idx="10"/>
          </p:nvPr>
        </p:nvSpPr>
        <p:spPr/>
        <p:txBody>
          <a:bodyPr/>
          <a:lstStyle/>
          <a:p>
            <a:r>
              <a:rPr lang="nl-BE"/>
              <a:t>6/07/2021</a:t>
            </a:r>
          </a:p>
        </p:txBody>
      </p:sp>
      <p:sp>
        <p:nvSpPr>
          <p:cNvPr id="6" name="Tijdelijke aanduiding voor voettekst 5">
            <a:extLst>
              <a:ext uri="{FF2B5EF4-FFF2-40B4-BE49-F238E27FC236}">
                <a16:creationId xmlns:a16="http://schemas.microsoft.com/office/drawing/2014/main" id="{450A4938-100E-44A1-A161-D0BC6EAA12B8}"/>
              </a:ext>
            </a:extLst>
          </p:cNvPr>
          <p:cNvSpPr>
            <a:spLocks noGrp="1"/>
          </p:cNvSpPr>
          <p:nvPr>
            <p:ph type="ftr" sz="quarter" idx="11"/>
          </p:nvPr>
        </p:nvSpPr>
        <p:spPr/>
        <p:txBody>
          <a:bodyPr/>
          <a:lstStyle/>
          <a:p>
            <a:r>
              <a:rPr lang="en-US"/>
              <a:t>Accountability and Institutional Development</a:t>
            </a:r>
            <a:endParaRPr lang="nl-BE"/>
          </a:p>
        </p:txBody>
      </p:sp>
      <p:sp>
        <p:nvSpPr>
          <p:cNvPr id="7" name="Tijdelijke aanduiding voor dianummer 6">
            <a:extLst>
              <a:ext uri="{FF2B5EF4-FFF2-40B4-BE49-F238E27FC236}">
                <a16:creationId xmlns:a16="http://schemas.microsoft.com/office/drawing/2014/main" id="{E2A5C4AA-11EC-4E48-BF18-5312B591137D}"/>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84705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2065DB-747B-4245-9EB7-F86A6297719D}"/>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62932459-EA40-47FE-9748-CC9F4F755F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D5EC9F4-55F6-49F3-B53B-4A8AFA7C7DE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92907F61-5E73-470B-A738-D60059D1BA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4FFED4E-3E1F-41E9-8AC7-8E05D0C7B67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2A081B9F-F469-41AA-B0B4-2869057A625E}"/>
              </a:ext>
            </a:extLst>
          </p:cNvPr>
          <p:cNvSpPr>
            <a:spLocks noGrp="1"/>
          </p:cNvSpPr>
          <p:nvPr>
            <p:ph type="dt" sz="half" idx="10"/>
          </p:nvPr>
        </p:nvSpPr>
        <p:spPr/>
        <p:txBody>
          <a:bodyPr/>
          <a:lstStyle/>
          <a:p>
            <a:r>
              <a:rPr lang="nl-BE"/>
              <a:t>6/07/2021</a:t>
            </a:r>
          </a:p>
        </p:txBody>
      </p:sp>
      <p:sp>
        <p:nvSpPr>
          <p:cNvPr id="8" name="Tijdelijke aanduiding voor voettekst 7">
            <a:extLst>
              <a:ext uri="{FF2B5EF4-FFF2-40B4-BE49-F238E27FC236}">
                <a16:creationId xmlns:a16="http://schemas.microsoft.com/office/drawing/2014/main" id="{07879E23-ED30-4E9D-89DE-E0828035C527}"/>
              </a:ext>
            </a:extLst>
          </p:cNvPr>
          <p:cNvSpPr>
            <a:spLocks noGrp="1"/>
          </p:cNvSpPr>
          <p:nvPr>
            <p:ph type="ftr" sz="quarter" idx="11"/>
          </p:nvPr>
        </p:nvSpPr>
        <p:spPr/>
        <p:txBody>
          <a:bodyPr/>
          <a:lstStyle/>
          <a:p>
            <a:r>
              <a:rPr lang="en-US"/>
              <a:t>Accountability and Institutional Development</a:t>
            </a:r>
            <a:endParaRPr lang="nl-BE"/>
          </a:p>
        </p:txBody>
      </p:sp>
      <p:sp>
        <p:nvSpPr>
          <p:cNvPr id="9" name="Tijdelijke aanduiding voor dianummer 8">
            <a:extLst>
              <a:ext uri="{FF2B5EF4-FFF2-40B4-BE49-F238E27FC236}">
                <a16:creationId xmlns:a16="http://schemas.microsoft.com/office/drawing/2014/main" id="{7FDD5105-DDA8-4091-9E27-4A423C15FEF5}"/>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3469483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40DA1-08AF-477A-A793-63BF1AC5710E}"/>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E3B766FC-6228-42B9-979F-5DA9DEC75BC2}"/>
              </a:ext>
            </a:extLst>
          </p:cNvPr>
          <p:cNvSpPr>
            <a:spLocks noGrp="1"/>
          </p:cNvSpPr>
          <p:nvPr>
            <p:ph type="dt" sz="half" idx="10"/>
          </p:nvPr>
        </p:nvSpPr>
        <p:spPr/>
        <p:txBody>
          <a:bodyPr/>
          <a:lstStyle/>
          <a:p>
            <a:r>
              <a:rPr lang="nl-BE"/>
              <a:t>6/07/2021</a:t>
            </a:r>
          </a:p>
        </p:txBody>
      </p:sp>
      <p:sp>
        <p:nvSpPr>
          <p:cNvPr id="4" name="Tijdelijke aanduiding voor voettekst 3">
            <a:extLst>
              <a:ext uri="{FF2B5EF4-FFF2-40B4-BE49-F238E27FC236}">
                <a16:creationId xmlns:a16="http://schemas.microsoft.com/office/drawing/2014/main" id="{548D1C41-F80E-4082-92F2-8E3E0D1D9CB5}"/>
              </a:ext>
            </a:extLst>
          </p:cNvPr>
          <p:cNvSpPr>
            <a:spLocks noGrp="1"/>
          </p:cNvSpPr>
          <p:nvPr>
            <p:ph type="ftr" sz="quarter" idx="11"/>
          </p:nvPr>
        </p:nvSpPr>
        <p:spPr/>
        <p:txBody>
          <a:bodyPr/>
          <a:lstStyle/>
          <a:p>
            <a:r>
              <a:rPr lang="en-US"/>
              <a:t>Accountability and Institutional Development</a:t>
            </a:r>
            <a:endParaRPr lang="nl-BE"/>
          </a:p>
        </p:txBody>
      </p:sp>
      <p:sp>
        <p:nvSpPr>
          <p:cNvPr id="5" name="Tijdelijke aanduiding voor dianummer 4">
            <a:extLst>
              <a:ext uri="{FF2B5EF4-FFF2-40B4-BE49-F238E27FC236}">
                <a16:creationId xmlns:a16="http://schemas.microsoft.com/office/drawing/2014/main" id="{2AE0303C-2255-43F5-968D-E21613B010A7}"/>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4127544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872C998-9008-4AE3-9902-14E634F6C4C1}"/>
              </a:ext>
            </a:extLst>
          </p:cNvPr>
          <p:cNvSpPr>
            <a:spLocks noGrp="1"/>
          </p:cNvSpPr>
          <p:nvPr>
            <p:ph type="dt" sz="half" idx="10"/>
          </p:nvPr>
        </p:nvSpPr>
        <p:spPr/>
        <p:txBody>
          <a:bodyPr/>
          <a:lstStyle/>
          <a:p>
            <a:r>
              <a:rPr lang="nl-BE"/>
              <a:t>6/07/2021</a:t>
            </a:r>
          </a:p>
        </p:txBody>
      </p:sp>
      <p:sp>
        <p:nvSpPr>
          <p:cNvPr id="3" name="Tijdelijke aanduiding voor voettekst 2">
            <a:extLst>
              <a:ext uri="{FF2B5EF4-FFF2-40B4-BE49-F238E27FC236}">
                <a16:creationId xmlns:a16="http://schemas.microsoft.com/office/drawing/2014/main" id="{765DCA99-FDE2-42FF-BAD2-BC7E84152347}"/>
              </a:ext>
            </a:extLst>
          </p:cNvPr>
          <p:cNvSpPr>
            <a:spLocks noGrp="1"/>
          </p:cNvSpPr>
          <p:nvPr>
            <p:ph type="ftr" sz="quarter" idx="11"/>
          </p:nvPr>
        </p:nvSpPr>
        <p:spPr/>
        <p:txBody>
          <a:bodyPr/>
          <a:lstStyle/>
          <a:p>
            <a:r>
              <a:rPr lang="en-US"/>
              <a:t>Accountability and Institutional Development</a:t>
            </a:r>
            <a:endParaRPr lang="nl-BE"/>
          </a:p>
        </p:txBody>
      </p:sp>
      <p:sp>
        <p:nvSpPr>
          <p:cNvPr id="4" name="Tijdelijke aanduiding voor dianummer 3">
            <a:extLst>
              <a:ext uri="{FF2B5EF4-FFF2-40B4-BE49-F238E27FC236}">
                <a16:creationId xmlns:a16="http://schemas.microsoft.com/office/drawing/2014/main" id="{B7875E96-919E-4E47-B333-4288194DEC22}"/>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861392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78DCB-CB21-431D-80A3-48911EEC124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7C6A56FC-19E7-49F6-873C-EAF551B85A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5CBE7DF9-DB6B-4459-BD75-B5464EE80A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CB40669-A135-4D89-8079-C9451FDCBBCB}"/>
              </a:ext>
            </a:extLst>
          </p:cNvPr>
          <p:cNvSpPr>
            <a:spLocks noGrp="1"/>
          </p:cNvSpPr>
          <p:nvPr>
            <p:ph type="dt" sz="half" idx="10"/>
          </p:nvPr>
        </p:nvSpPr>
        <p:spPr/>
        <p:txBody>
          <a:bodyPr/>
          <a:lstStyle/>
          <a:p>
            <a:r>
              <a:rPr lang="nl-BE"/>
              <a:t>6/07/2021</a:t>
            </a:r>
          </a:p>
        </p:txBody>
      </p:sp>
      <p:sp>
        <p:nvSpPr>
          <p:cNvPr id="6" name="Tijdelijke aanduiding voor voettekst 5">
            <a:extLst>
              <a:ext uri="{FF2B5EF4-FFF2-40B4-BE49-F238E27FC236}">
                <a16:creationId xmlns:a16="http://schemas.microsoft.com/office/drawing/2014/main" id="{443DC348-C843-4B3F-801F-0A7AAF31F312}"/>
              </a:ext>
            </a:extLst>
          </p:cNvPr>
          <p:cNvSpPr>
            <a:spLocks noGrp="1"/>
          </p:cNvSpPr>
          <p:nvPr>
            <p:ph type="ftr" sz="quarter" idx="11"/>
          </p:nvPr>
        </p:nvSpPr>
        <p:spPr/>
        <p:txBody>
          <a:bodyPr/>
          <a:lstStyle/>
          <a:p>
            <a:r>
              <a:rPr lang="en-US"/>
              <a:t>Accountability and Institutional Development</a:t>
            </a:r>
            <a:endParaRPr lang="nl-BE"/>
          </a:p>
        </p:txBody>
      </p:sp>
      <p:sp>
        <p:nvSpPr>
          <p:cNvPr id="7" name="Tijdelijke aanduiding voor dianummer 6">
            <a:extLst>
              <a:ext uri="{FF2B5EF4-FFF2-40B4-BE49-F238E27FC236}">
                <a16:creationId xmlns:a16="http://schemas.microsoft.com/office/drawing/2014/main" id="{159BD50D-A103-465C-93B6-9354A0F4E03A}"/>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2166189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85A268-1C7A-4A9B-B132-F4F29F3A93A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338B90E3-52D3-42AB-B206-AA9C9F56B5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8B15E89F-FCC9-48E0-80BC-1A0087E61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59EC17B-F09E-4839-A851-A5A1FBB3335C}"/>
              </a:ext>
            </a:extLst>
          </p:cNvPr>
          <p:cNvSpPr>
            <a:spLocks noGrp="1"/>
          </p:cNvSpPr>
          <p:nvPr>
            <p:ph type="dt" sz="half" idx="10"/>
          </p:nvPr>
        </p:nvSpPr>
        <p:spPr/>
        <p:txBody>
          <a:bodyPr/>
          <a:lstStyle/>
          <a:p>
            <a:r>
              <a:rPr lang="nl-BE"/>
              <a:t>6/07/2021</a:t>
            </a:r>
          </a:p>
        </p:txBody>
      </p:sp>
      <p:sp>
        <p:nvSpPr>
          <p:cNvPr id="6" name="Tijdelijke aanduiding voor voettekst 5">
            <a:extLst>
              <a:ext uri="{FF2B5EF4-FFF2-40B4-BE49-F238E27FC236}">
                <a16:creationId xmlns:a16="http://schemas.microsoft.com/office/drawing/2014/main" id="{2AA69172-78C5-497B-A9DF-B1679003AED4}"/>
              </a:ext>
            </a:extLst>
          </p:cNvPr>
          <p:cNvSpPr>
            <a:spLocks noGrp="1"/>
          </p:cNvSpPr>
          <p:nvPr>
            <p:ph type="ftr" sz="quarter" idx="11"/>
          </p:nvPr>
        </p:nvSpPr>
        <p:spPr/>
        <p:txBody>
          <a:bodyPr/>
          <a:lstStyle/>
          <a:p>
            <a:r>
              <a:rPr lang="en-US"/>
              <a:t>Accountability and Institutional Development</a:t>
            </a:r>
            <a:endParaRPr lang="nl-BE"/>
          </a:p>
        </p:txBody>
      </p:sp>
      <p:sp>
        <p:nvSpPr>
          <p:cNvPr id="7" name="Tijdelijke aanduiding voor dianummer 6">
            <a:extLst>
              <a:ext uri="{FF2B5EF4-FFF2-40B4-BE49-F238E27FC236}">
                <a16:creationId xmlns:a16="http://schemas.microsoft.com/office/drawing/2014/main" id="{A844E7C1-E734-4BAA-B6E8-0B1827AECD91}"/>
              </a:ext>
            </a:extLst>
          </p:cNvPr>
          <p:cNvSpPr>
            <a:spLocks noGrp="1"/>
          </p:cNvSpPr>
          <p:nvPr>
            <p:ph type="sldNum" sz="quarter" idx="12"/>
          </p:nvPr>
        </p:nvSpPr>
        <p:spPr/>
        <p:txBody>
          <a:bodyPr/>
          <a:lstStyle/>
          <a:p>
            <a:fld id="{2FAFFF96-F51B-4906-8CB1-0D04D0B08BB1}" type="slidenum">
              <a:rPr lang="nl-BE" smtClean="0"/>
              <a:t>‹nr.›</a:t>
            </a:fld>
            <a:endParaRPr lang="nl-BE"/>
          </a:p>
        </p:txBody>
      </p:sp>
    </p:spTree>
    <p:extLst>
      <p:ext uri="{BB962C8B-B14F-4D97-AF65-F5344CB8AC3E}">
        <p14:creationId xmlns:p14="http://schemas.microsoft.com/office/powerpoint/2010/main" val="35627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59E6C0D1-2792-4D99-BA74-81FC89287B48}"/>
              </a:ext>
            </a:extLst>
          </p:cNvPr>
          <p:cNvPicPr>
            <a:picLocks noChangeAspect="1"/>
          </p:cNvPicPr>
          <p:nvPr userDrawn="1"/>
        </p:nvPicPr>
        <p:blipFill rotWithShape="1">
          <a:blip r:embed="rId13"/>
          <a:srcRect l="25780" t="27671" r="10157" b="5437"/>
          <a:stretch/>
        </p:blipFill>
        <p:spPr>
          <a:xfrm>
            <a:off x="0" y="0"/>
            <a:ext cx="12192000" cy="6859241"/>
          </a:xfrm>
          <a:prstGeom prst="rect">
            <a:avLst/>
          </a:prstGeom>
        </p:spPr>
      </p:pic>
      <p:sp>
        <p:nvSpPr>
          <p:cNvPr id="2" name="Tijdelijke aanduiding voor titel 1">
            <a:extLst>
              <a:ext uri="{FF2B5EF4-FFF2-40B4-BE49-F238E27FC236}">
                <a16:creationId xmlns:a16="http://schemas.microsoft.com/office/drawing/2014/main" id="{17F4B6AA-3275-4975-B37A-6D4F1B83D6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C27A94EB-83AD-458A-8512-4A86B8BAEB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11C978B3-31E1-489B-9A90-2270399B90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BE"/>
              <a:t>6/07/2021</a:t>
            </a:r>
          </a:p>
        </p:txBody>
      </p:sp>
      <p:sp>
        <p:nvSpPr>
          <p:cNvPr id="5" name="Tijdelijke aanduiding voor voettekst 4">
            <a:extLst>
              <a:ext uri="{FF2B5EF4-FFF2-40B4-BE49-F238E27FC236}">
                <a16:creationId xmlns:a16="http://schemas.microsoft.com/office/drawing/2014/main" id="{5C5ACDB2-CD22-451D-9B59-67772AA6B6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Accountability and Institutional Development</a:t>
            </a:r>
            <a:endParaRPr lang="nl-BE"/>
          </a:p>
        </p:txBody>
      </p:sp>
      <p:sp>
        <p:nvSpPr>
          <p:cNvPr id="6" name="Tijdelijke aanduiding voor dianummer 5">
            <a:extLst>
              <a:ext uri="{FF2B5EF4-FFF2-40B4-BE49-F238E27FC236}">
                <a16:creationId xmlns:a16="http://schemas.microsoft.com/office/drawing/2014/main" id="{F277BE4D-A8F0-4594-872C-2E155412C7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AFFF96-F51B-4906-8CB1-0D04D0B08BB1}" type="slidenum">
              <a:rPr lang="nl-BE" smtClean="0"/>
              <a:pPr/>
              <a:t>‹nr.›</a:t>
            </a:fld>
            <a:r>
              <a:rPr lang="nl-BE" dirty="0"/>
              <a:t>/25</a:t>
            </a:r>
          </a:p>
        </p:txBody>
      </p:sp>
    </p:spTree>
    <p:extLst>
      <p:ext uri="{BB962C8B-B14F-4D97-AF65-F5344CB8AC3E}">
        <p14:creationId xmlns:p14="http://schemas.microsoft.com/office/powerpoint/2010/main" val="2276944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A8390F-921D-4B0A-AACC-755BDC5B7AFD}"/>
              </a:ext>
            </a:extLst>
          </p:cNvPr>
          <p:cNvSpPr>
            <a:spLocks noGrp="1"/>
          </p:cNvSpPr>
          <p:nvPr>
            <p:ph type="ctrTitle"/>
          </p:nvPr>
        </p:nvSpPr>
        <p:spPr>
          <a:xfrm>
            <a:off x="229772" y="1713914"/>
            <a:ext cx="11732456" cy="2387600"/>
          </a:xfrm>
        </p:spPr>
        <p:txBody>
          <a:bodyPr>
            <a:normAutofit/>
          </a:bodyPr>
          <a:lstStyle/>
          <a:p>
            <a:r>
              <a:rPr lang="nl-NL" sz="4000" b="1" dirty="0"/>
              <a:t>Accountability </a:t>
            </a:r>
            <a:r>
              <a:rPr lang="nl-NL" sz="4000" b="1" dirty="0" err="1"/>
              <a:t>and</a:t>
            </a:r>
            <a:r>
              <a:rPr lang="nl-NL" sz="4000" b="1" dirty="0"/>
              <a:t> </a:t>
            </a:r>
            <a:r>
              <a:rPr lang="nl-NL" sz="4000" b="1" dirty="0" err="1"/>
              <a:t>Institutional</a:t>
            </a:r>
            <a:r>
              <a:rPr lang="nl-NL" sz="4000" b="1" dirty="0"/>
              <a:t> Development </a:t>
            </a:r>
            <a:br>
              <a:rPr lang="nl-NL" sz="4000" b="1" dirty="0"/>
            </a:br>
            <a:r>
              <a:rPr lang="nl-NL" sz="4000" b="1" dirty="0"/>
              <a:t>Managing </a:t>
            </a:r>
            <a:r>
              <a:rPr lang="nl-NL" sz="4000" b="1" dirty="0" err="1"/>
              <a:t>Police</a:t>
            </a:r>
            <a:r>
              <a:rPr lang="nl-NL" sz="4000" b="1" dirty="0"/>
              <a:t> </a:t>
            </a:r>
            <a:r>
              <a:rPr lang="nl-NL" sz="4000" b="1" dirty="0" err="1"/>
              <a:t>Conduct</a:t>
            </a:r>
            <a:endParaRPr lang="nl-BE" sz="4000" b="1" dirty="0"/>
          </a:p>
        </p:txBody>
      </p:sp>
      <p:sp>
        <p:nvSpPr>
          <p:cNvPr id="3" name="Ondertitel 2">
            <a:extLst>
              <a:ext uri="{FF2B5EF4-FFF2-40B4-BE49-F238E27FC236}">
                <a16:creationId xmlns:a16="http://schemas.microsoft.com/office/drawing/2014/main" id="{1544D74F-AD0F-419A-A494-12445C129D1B}"/>
              </a:ext>
            </a:extLst>
          </p:cNvPr>
          <p:cNvSpPr>
            <a:spLocks noGrp="1"/>
          </p:cNvSpPr>
          <p:nvPr>
            <p:ph type="subTitle" idx="1"/>
          </p:nvPr>
        </p:nvSpPr>
        <p:spPr>
          <a:xfrm>
            <a:off x="1524000" y="4572708"/>
            <a:ext cx="9144000" cy="1655762"/>
          </a:xfrm>
        </p:spPr>
        <p:txBody>
          <a:bodyPr/>
          <a:lstStyle/>
          <a:p>
            <a:r>
              <a:rPr lang="nl-NL" dirty="0"/>
              <a:t>Prof. dr. em. Paul Ponsaers (</a:t>
            </a:r>
            <a:r>
              <a:rPr lang="nl-NL" dirty="0" err="1"/>
              <a:t>Ghent</a:t>
            </a:r>
            <a:r>
              <a:rPr lang="nl-NL" dirty="0"/>
              <a:t> University, Belgium)</a:t>
            </a:r>
            <a:endParaRPr lang="nl-BE" dirty="0"/>
          </a:p>
        </p:txBody>
      </p:sp>
      <p:sp>
        <p:nvSpPr>
          <p:cNvPr id="5" name="Tijdelijke aanduiding voor dianummer 4">
            <a:extLst>
              <a:ext uri="{FF2B5EF4-FFF2-40B4-BE49-F238E27FC236}">
                <a16:creationId xmlns:a16="http://schemas.microsoft.com/office/drawing/2014/main" id="{5206E070-0B86-450E-A371-0C49180DCF3E}"/>
              </a:ext>
            </a:extLst>
          </p:cNvPr>
          <p:cNvSpPr>
            <a:spLocks noGrp="1"/>
          </p:cNvSpPr>
          <p:nvPr>
            <p:ph type="sldNum" sz="quarter" idx="12"/>
          </p:nvPr>
        </p:nvSpPr>
        <p:spPr/>
        <p:txBody>
          <a:bodyPr/>
          <a:lstStyle/>
          <a:p>
            <a:fld id="{2FAFFF96-F51B-4906-8CB1-0D04D0B08BB1}" type="slidenum">
              <a:rPr lang="nl-BE" smtClean="0"/>
              <a:t>1</a:t>
            </a:fld>
            <a:endParaRPr lang="nl-BE"/>
          </a:p>
        </p:txBody>
      </p:sp>
      <p:sp>
        <p:nvSpPr>
          <p:cNvPr id="6" name="Tijdelijke aanduiding voor datum 5">
            <a:extLst>
              <a:ext uri="{FF2B5EF4-FFF2-40B4-BE49-F238E27FC236}">
                <a16:creationId xmlns:a16="http://schemas.microsoft.com/office/drawing/2014/main" id="{13A358B5-6A77-40B1-A0EF-AEF12774F0B6}"/>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2349956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3C2022D-848A-459E-BB2F-6371A46236D7}"/>
              </a:ext>
            </a:extLst>
          </p:cNvPr>
          <p:cNvSpPr>
            <a:spLocks noGrp="1"/>
          </p:cNvSpPr>
          <p:nvPr>
            <p:ph idx="1"/>
          </p:nvPr>
        </p:nvSpPr>
        <p:spPr>
          <a:xfrm>
            <a:off x="839788" y="1896853"/>
            <a:ext cx="10515600" cy="4802187"/>
          </a:xfrm>
        </p:spPr>
        <p:txBody>
          <a:bodyPr>
            <a:noAutofit/>
          </a:bodyPr>
          <a:lstStyle/>
          <a:p>
            <a:pPr>
              <a:lnSpc>
                <a:spcPct val="100000"/>
              </a:lnSpc>
              <a:spcBef>
                <a:spcPts val="0"/>
              </a:spcBef>
            </a:pPr>
            <a:r>
              <a:rPr lang="en-GB" sz="1800" dirty="0">
                <a:effectLst/>
                <a:ea typeface="Calibri" panose="020F0502020204030204" pitchFamily="34" charset="0"/>
              </a:rPr>
              <a:t>N.O. = Parliamentary initiative, since 1982 in the </a:t>
            </a:r>
            <a:r>
              <a:rPr lang="en-GB" sz="1800" b="1" dirty="0">
                <a:solidFill>
                  <a:srgbClr val="FF0000"/>
                </a:solidFill>
                <a:effectLst/>
                <a:ea typeface="Calibri" panose="020F0502020204030204" pitchFamily="34" charset="0"/>
              </a:rPr>
              <a:t>Constitution</a:t>
            </a:r>
            <a:r>
              <a:rPr lang="en-GB" sz="1800" dirty="0">
                <a:effectLst/>
                <a:ea typeface="Calibri" panose="020F0502020204030204" pitchFamily="34" charset="0"/>
              </a:rPr>
              <a:t>.</a:t>
            </a:r>
          </a:p>
          <a:p>
            <a:pPr>
              <a:lnSpc>
                <a:spcPct val="100000"/>
              </a:lnSpc>
              <a:spcBef>
                <a:spcPts val="0"/>
              </a:spcBef>
            </a:pPr>
            <a:r>
              <a:rPr lang="en-GB" sz="1800" dirty="0">
                <a:effectLst/>
                <a:ea typeface="Calibri" panose="020F0502020204030204" pitchFamily="34" charset="0"/>
              </a:rPr>
              <a:t>Function = To</a:t>
            </a:r>
            <a:r>
              <a:rPr lang="en-US" sz="1800" dirty="0">
                <a:effectLst/>
                <a:ea typeface="Times New Roman" panose="02020603050405020304" pitchFamily="18" charset="0"/>
              </a:rPr>
              <a:t> safeguard the </a:t>
            </a:r>
            <a:r>
              <a:rPr lang="en-US" sz="1800" b="1" dirty="0">
                <a:solidFill>
                  <a:srgbClr val="FF0000"/>
                </a:solidFill>
                <a:effectLst/>
                <a:ea typeface="Times New Roman" panose="02020603050405020304" pitchFamily="18" charset="0"/>
              </a:rPr>
              <a:t>rights of all citizens </a:t>
            </a:r>
            <a:r>
              <a:rPr lang="en-US" sz="1800" dirty="0">
                <a:effectLst/>
                <a:ea typeface="Times New Roman" panose="02020603050405020304" pitchFamily="18" charset="0"/>
              </a:rPr>
              <a:t>in dealing with administrative authorities, helping them by investigating their complaints. No final decision!</a:t>
            </a:r>
          </a:p>
          <a:p>
            <a:pPr>
              <a:lnSpc>
                <a:spcPct val="100000"/>
              </a:lnSpc>
              <a:spcBef>
                <a:spcPts val="0"/>
              </a:spcBef>
            </a:pPr>
            <a:r>
              <a:rPr lang="en-US" sz="1800" dirty="0">
                <a:solidFill>
                  <a:srgbClr val="000000"/>
                </a:solidFill>
                <a:effectLst/>
                <a:ea typeface="Calibri" panose="020F0502020204030204" pitchFamily="34" charset="0"/>
                <a:cs typeface="Times New Roman" panose="02020603050405020304" pitchFamily="18" charset="0"/>
              </a:rPr>
              <a:t>He assesses complaints about </a:t>
            </a:r>
            <a:r>
              <a:rPr lang="en-US" sz="1800" b="1" u="sng" dirty="0">
                <a:solidFill>
                  <a:srgbClr val="FF0000"/>
                </a:solidFill>
                <a:effectLst/>
                <a:ea typeface="Calibri" panose="020F0502020204030204" pitchFamily="34" charset="0"/>
                <a:cs typeface="Times New Roman" panose="02020603050405020304" pitchFamily="18" charset="0"/>
              </a:rPr>
              <a:t>all</a:t>
            </a:r>
            <a:r>
              <a:rPr lang="en-US" sz="1800" b="1" dirty="0">
                <a:solidFill>
                  <a:srgbClr val="FF0000"/>
                </a:solidFill>
                <a:effectLst/>
                <a:ea typeface="Calibri" panose="020F0502020204030204" pitchFamily="34" charset="0"/>
                <a:cs typeface="Times New Roman" panose="02020603050405020304" pitchFamily="18" charset="0"/>
              </a:rPr>
              <a:t> aspects of public administration</a:t>
            </a:r>
            <a:r>
              <a:rPr lang="en-US" sz="1800" dirty="0">
                <a:solidFill>
                  <a:srgbClr val="000000"/>
                </a:solidFill>
                <a:effectLst/>
                <a:ea typeface="Calibri" panose="020F0502020204030204" pitchFamily="34" charset="0"/>
                <a:cs typeface="Times New Roman" panose="02020603050405020304" pitchFamily="18" charset="0"/>
              </a:rPr>
              <a:t>, defends the interests of the citizen and monitors the quality of public services.</a:t>
            </a:r>
          </a:p>
          <a:p>
            <a:pPr>
              <a:lnSpc>
                <a:spcPct val="100000"/>
              </a:lnSpc>
              <a:spcBef>
                <a:spcPts val="0"/>
              </a:spcBef>
            </a:pPr>
            <a:r>
              <a:rPr lang="en-US" sz="1800" dirty="0">
                <a:solidFill>
                  <a:srgbClr val="000000"/>
                </a:solidFill>
                <a:ea typeface="Calibri" panose="020F0502020204030204" pitchFamily="34" charset="0"/>
                <a:cs typeface="Times New Roman" panose="02020603050405020304" pitchFamily="18" charset="0"/>
              </a:rPr>
              <a:t>Tasks:</a:t>
            </a:r>
            <a:endParaRPr lang="en-US" sz="1800" dirty="0">
              <a:solidFill>
                <a:srgbClr val="000000"/>
              </a:solidFill>
              <a:effectLst/>
              <a:ea typeface="Calibri" panose="020F0502020204030204" pitchFamily="34" charset="0"/>
              <a:cs typeface="Times New Roman" panose="02020603050405020304" pitchFamily="18" charset="0"/>
            </a:endParaRPr>
          </a:p>
          <a:p>
            <a:pPr marL="800100" lvl="1" indent="-342900" algn="just">
              <a:lnSpc>
                <a:spcPct val="100000"/>
              </a:lnSpc>
              <a:spcBef>
                <a:spcPts val="0"/>
              </a:spcBef>
              <a:buFont typeface="+mj-lt"/>
              <a:buAutoNum type="arabicPeriod"/>
            </a:pPr>
            <a:r>
              <a:rPr lang="en-US" sz="1400" b="1" i="1" dirty="0">
                <a:solidFill>
                  <a:srgbClr val="FF0000"/>
                </a:solidFill>
                <a:effectLst/>
                <a:ea typeface="Calibri" panose="020F0502020204030204" pitchFamily="34" charset="0"/>
                <a:cs typeface="Times New Roman" panose="02020603050405020304" pitchFamily="18" charset="0"/>
              </a:rPr>
              <a:t>Provide information</a:t>
            </a:r>
            <a:r>
              <a:rPr lang="en-US" sz="1400" b="1" dirty="0">
                <a:solidFill>
                  <a:srgbClr val="FF0000"/>
                </a:solidFill>
                <a:effectLst/>
                <a:ea typeface="Calibri" panose="020F0502020204030204" pitchFamily="34" charset="0"/>
                <a:cs typeface="Times New Roman" panose="02020603050405020304" pitchFamily="18" charset="0"/>
              </a:rPr>
              <a:t> </a:t>
            </a:r>
            <a:r>
              <a:rPr lang="en-US" sz="1400" dirty="0">
                <a:effectLst/>
                <a:ea typeface="Calibri" panose="020F0502020204030204" pitchFamily="34" charset="0"/>
                <a:cs typeface="Times New Roman" panose="02020603050405020304" pitchFamily="18" charset="0"/>
              </a:rPr>
              <a:t>on official complaints or appeal and refer to the relevant bodies. The National Ombudsman is the last resort institution. If an appeal is still running, he cannot intervene, and has to inform the citizen about that</a:t>
            </a:r>
            <a:r>
              <a:rPr lang="en-US" sz="1400" dirty="0">
                <a:solidFill>
                  <a:srgbClr val="000000"/>
                </a:solidFill>
                <a:effectLst/>
                <a:ea typeface="Calibri" panose="020F0502020204030204" pitchFamily="34" charset="0"/>
                <a:cs typeface="Times New Roman" panose="02020603050405020304" pitchFamily="18" charset="0"/>
              </a:rPr>
              <a:t>;</a:t>
            </a:r>
          </a:p>
          <a:p>
            <a:pPr marL="800100" lvl="1" indent="-342900" algn="just">
              <a:lnSpc>
                <a:spcPct val="100000"/>
              </a:lnSpc>
              <a:spcBef>
                <a:spcPts val="0"/>
              </a:spcBef>
              <a:buFont typeface="+mj-lt"/>
              <a:buAutoNum type="arabicPeriod"/>
            </a:pPr>
            <a:r>
              <a:rPr lang="en-US" sz="1400" b="1" i="1" dirty="0">
                <a:solidFill>
                  <a:srgbClr val="FF0000"/>
                </a:solidFill>
                <a:effectLst/>
                <a:ea typeface="Calibri" panose="020F0502020204030204" pitchFamily="34" charset="0"/>
                <a:cs typeface="Times New Roman" panose="02020603050405020304" pitchFamily="18" charset="0"/>
              </a:rPr>
              <a:t>Analyzing</a:t>
            </a:r>
            <a:r>
              <a:rPr lang="en-US" sz="1400" i="1" dirty="0">
                <a:effectLst/>
                <a:ea typeface="Calibri" panose="020F0502020204030204" pitchFamily="34" charset="0"/>
                <a:cs typeface="Times New Roman" panose="02020603050405020304" pitchFamily="18" charset="0"/>
              </a:rPr>
              <a:t> </a:t>
            </a:r>
            <a:r>
              <a:rPr lang="en-US" sz="1400" dirty="0">
                <a:effectLst/>
                <a:ea typeface="Calibri" panose="020F0502020204030204" pitchFamily="34" charset="0"/>
                <a:cs typeface="Times New Roman" panose="02020603050405020304" pitchFamily="18" charset="0"/>
              </a:rPr>
              <a:t>the complaint concretely considering whether the complaint is justified or not, resulting in a recommendation to the relevant administrative body</a:t>
            </a:r>
            <a:r>
              <a:rPr lang="en-US" sz="1400" dirty="0">
                <a:effectLst/>
                <a:ea typeface="Times New Roman" panose="02020603050405020304" pitchFamily="18" charset="0"/>
                <a:cs typeface="Times New Roman" panose="02020603050405020304" pitchFamily="18" charset="0"/>
              </a:rPr>
              <a:t>;</a:t>
            </a:r>
          </a:p>
          <a:p>
            <a:pPr marL="800100" lvl="1" indent="-342900" algn="just">
              <a:lnSpc>
                <a:spcPct val="100000"/>
              </a:lnSpc>
              <a:spcBef>
                <a:spcPts val="0"/>
              </a:spcBef>
              <a:buFont typeface="+mj-lt"/>
              <a:buAutoNum type="arabicPeriod"/>
            </a:pPr>
            <a:r>
              <a:rPr lang="en-US" sz="1400" b="1" i="1" dirty="0">
                <a:solidFill>
                  <a:srgbClr val="FF0000"/>
                </a:solidFill>
                <a:effectLst/>
                <a:ea typeface="Times New Roman" panose="02020603050405020304" pitchFamily="18" charset="0"/>
                <a:cs typeface="Times New Roman" panose="02020603050405020304" pitchFamily="18" charset="0"/>
              </a:rPr>
              <a:t>Intervention</a:t>
            </a:r>
            <a:r>
              <a:rPr lang="en-US" sz="1400" i="1" dirty="0">
                <a:effectLst/>
                <a:ea typeface="Times New Roman" panose="02020603050405020304" pitchFamily="18" charset="0"/>
                <a:cs typeface="Times New Roman" panose="02020603050405020304" pitchFamily="18" charset="0"/>
              </a:rPr>
              <a:t>.</a:t>
            </a:r>
            <a:r>
              <a:rPr lang="en-US" sz="1400" dirty="0">
                <a:effectLst/>
                <a:ea typeface="Times New Roman" panose="02020603050405020304" pitchFamily="18" charset="0"/>
                <a:cs typeface="Times New Roman" panose="02020603050405020304" pitchFamily="18" charset="0"/>
              </a:rPr>
              <a:t> The N.O. will contact the public administration concerned to discuss the possibility of a rapid resolution;</a:t>
            </a:r>
          </a:p>
          <a:p>
            <a:pPr marL="800100" lvl="1" indent="-342900" algn="just">
              <a:lnSpc>
                <a:spcPct val="100000"/>
              </a:lnSpc>
              <a:spcBef>
                <a:spcPts val="0"/>
              </a:spcBef>
              <a:buFont typeface="+mj-lt"/>
              <a:buAutoNum type="arabicPeriod"/>
            </a:pPr>
            <a:r>
              <a:rPr lang="en-US" sz="1400" b="1" i="1" dirty="0">
                <a:solidFill>
                  <a:srgbClr val="FF0000"/>
                </a:solidFill>
                <a:effectLst/>
                <a:ea typeface="Times New Roman" panose="02020603050405020304" pitchFamily="18" charset="0"/>
                <a:cs typeface="Times New Roman" panose="02020603050405020304" pitchFamily="18" charset="0"/>
              </a:rPr>
              <a:t>Mediation</a:t>
            </a:r>
            <a:r>
              <a:rPr lang="en-US" sz="1400" i="1" dirty="0">
                <a:effectLst/>
                <a:ea typeface="Times New Roman" panose="02020603050405020304" pitchFamily="18" charset="0"/>
                <a:cs typeface="Times New Roman" panose="02020603050405020304" pitchFamily="18" charset="0"/>
              </a:rPr>
              <a:t>.</a:t>
            </a:r>
            <a:r>
              <a:rPr lang="en-US" sz="1400" dirty="0">
                <a:effectLst/>
                <a:ea typeface="Times New Roman" panose="02020603050405020304" pitchFamily="18" charset="0"/>
                <a:cs typeface="Times New Roman" panose="02020603050405020304" pitchFamily="18" charset="0"/>
              </a:rPr>
              <a:t> He is independent mediator between the complainant and the public administration. He may invite the parties to meet face to face;</a:t>
            </a:r>
          </a:p>
          <a:p>
            <a:pPr marL="800100" lvl="1" indent="-342900" algn="just">
              <a:lnSpc>
                <a:spcPct val="100000"/>
              </a:lnSpc>
              <a:spcBef>
                <a:spcPts val="0"/>
              </a:spcBef>
              <a:buFont typeface="+mj-lt"/>
              <a:buAutoNum type="arabicPeriod"/>
            </a:pPr>
            <a:r>
              <a:rPr lang="en-US" sz="1400" b="1" i="1" dirty="0">
                <a:solidFill>
                  <a:srgbClr val="FF0000"/>
                </a:solidFill>
                <a:ea typeface="Calibri" panose="020F0502020204030204" pitchFamily="34" charset="0"/>
                <a:cs typeface="Times New Roman" panose="02020603050405020304" pitchFamily="18" charset="0"/>
              </a:rPr>
              <a:t>Investigation and written reports</a:t>
            </a:r>
            <a:r>
              <a:rPr lang="en-US" sz="1400" dirty="0">
                <a:ea typeface="Calibri" panose="020F0502020204030204" pitchFamily="34" charset="0"/>
                <a:cs typeface="Times New Roman" panose="02020603050405020304" pitchFamily="18" charset="0"/>
              </a:rPr>
              <a:t>. He can investigate. He will give an order to research to his staff or to the competent force;</a:t>
            </a:r>
          </a:p>
          <a:p>
            <a:pPr marL="800100" lvl="1" indent="-342900" algn="just">
              <a:lnSpc>
                <a:spcPct val="100000"/>
              </a:lnSpc>
              <a:spcBef>
                <a:spcPts val="0"/>
              </a:spcBef>
              <a:buFont typeface="+mj-lt"/>
              <a:buAutoNum type="arabicPeriod"/>
            </a:pPr>
            <a:r>
              <a:rPr lang="en-US" sz="1400" b="1" i="1" dirty="0">
                <a:solidFill>
                  <a:srgbClr val="FF0000"/>
                </a:solidFill>
                <a:effectLst/>
                <a:ea typeface="Calibri" panose="020F0502020204030204" pitchFamily="34" charset="0"/>
                <a:cs typeface="Times New Roman" panose="02020603050405020304" pitchFamily="18" charset="0"/>
              </a:rPr>
              <a:t>A letter</a:t>
            </a:r>
            <a:r>
              <a:rPr lang="en-US" sz="1400" dirty="0">
                <a:effectLst/>
                <a:ea typeface="Calibri" panose="020F0502020204030204" pitchFamily="34" charset="0"/>
                <a:cs typeface="Times New Roman" panose="02020603050405020304" pitchFamily="18" charset="0"/>
              </a:rPr>
              <a:t>. </a:t>
            </a:r>
            <a:r>
              <a:rPr lang="en-US" sz="1400" dirty="0">
                <a:ea typeface="Times New Roman" panose="02020603050405020304" pitchFamily="18" charset="0"/>
                <a:cs typeface="Times New Roman" panose="02020603050405020304" pitchFamily="18" charset="0"/>
              </a:rPr>
              <a:t>Where the </a:t>
            </a:r>
            <a:r>
              <a:rPr lang="en-US" sz="1400" b="1" dirty="0">
                <a:solidFill>
                  <a:srgbClr val="FF0000"/>
                </a:solidFill>
                <a:ea typeface="Times New Roman" panose="02020603050405020304" pitchFamily="18" charset="0"/>
                <a:cs typeface="Times New Roman" panose="02020603050405020304" pitchFamily="18" charset="0"/>
              </a:rPr>
              <a:t>outcome</a:t>
            </a:r>
            <a:r>
              <a:rPr lang="en-US" sz="1400" dirty="0">
                <a:ea typeface="Times New Roman" panose="02020603050405020304" pitchFamily="18" charset="0"/>
                <a:cs typeface="Times New Roman" panose="02020603050405020304" pitchFamily="18" charset="0"/>
              </a:rPr>
              <a:t> of an investigation is of interest only to the complainant;</a:t>
            </a:r>
          </a:p>
          <a:p>
            <a:pPr marL="800100" lvl="1" indent="-342900" algn="just">
              <a:lnSpc>
                <a:spcPct val="100000"/>
              </a:lnSpc>
              <a:spcBef>
                <a:spcPts val="0"/>
              </a:spcBef>
              <a:buFont typeface="+mj-lt"/>
              <a:buAutoNum type="arabicPeriod"/>
            </a:pPr>
            <a:r>
              <a:rPr lang="en-US" sz="1400" b="1" i="1" dirty="0">
                <a:solidFill>
                  <a:srgbClr val="FF0000"/>
                </a:solidFill>
                <a:ea typeface="Calibri" panose="020F0502020204030204" pitchFamily="34" charset="0"/>
                <a:cs typeface="Times New Roman" panose="02020603050405020304" pitchFamily="18" charset="0"/>
              </a:rPr>
              <a:t>Bundling</a:t>
            </a:r>
            <a:r>
              <a:rPr lang="en-US" sz="1400" b="1" dirty="0">
                <a:solidFill>
                  <a:srgbClr val="FF0000"/>
                </a:solidFill>
                <a:ea typeface="Calibri" panose="020F0502020204030204" pitchFamily="34" charset="0"/>
                <a:cs typeface="Times New Roman" panose="02020603050405020304" pitchFamily="18" charset="0"/>
              </a:rPr>
              <a:t> </a:t>
            </a:r>
            <a:r>
              <a:rPr lang="en-US" sz="1400" b="1" i="1" dirty="0">
                <a:solidFill>
                  <a:srgbClr val="FF0000"/>
                </a:solidFill>
                <a:ea typeface="Calibri" panose="020F0502020204030204" pitchFamily="34" charset="0"/>
                <a:cs typeface="Times New Roman" panose="02020603050405020304" pitchFamily="18" charset="0"/>
              </a:rPr>
              <a:t>complaints</a:t>
            </a:r>
            <a:r>
              <a:rPr lang="en-US" sz="1400" b="1" dirty="0">
                <a:solidFill>
                  <a:srgbClr val="FF0000"/>
                </a:solidFill>
                <a:ea typeface="Calibri" panose="020F0502020204030204" pitchFamily="34" charset="0"/>
                <a:cs typeface="Times New Roman" panose="02020603050405020304" pitchFamily="18" charset="0"/>
              </a:rPr>
              <a:t> </a:t>
            </a:r>
            <a:r>
              <a:rPr lang="en-US" sz="1400" dirty="0">
                <a:solidFill>
                  <a:srgbClr val="000000"/>
                </a:solidFill>
                <a:ea typeface="Calibri" panose="020F0502020204030204" pitchFamily="34" charset="0"/>
                <a:cs typeface="Times New Roman" panose="02020603050405020304" pitchFamily="18" charset="0"/>
              </a:rPr>
              <a:t>and establish </a:t>
            </a:r>
            <a:r>
              <a:rPr lang="en-US" sz="1400" i="1" dirty="0">
                <a:solidFill>
                  <a:srgbClr val="000000"/>
                </a:solidFill>
                <a:ea typeface="Calibri" panose="020F0502020204030204" pitchFamily="34" charset="0"/>
                <a:cs typeface="Times New Roman" panose="02020603050405020304" pitchFamily="18" charset="0"/>
              </a:rPr>
              <a:t>thematic research</a:t>
            </a:r>
            <a:r>
              <a:rPr lang="en-US" sz="1400" dirty="0">
                <a:solidFill>
                  <a:srgbClr val="000000"/>
                </a:solidFill>
                <a:ea typeface="Calibri" panose="020F0502020204030204" pitchFamily="34" charset="0"/>
                <a:cs typeface="Times New Roman" panose="02020603050405020304" pitchFamily="18" charset="0"/>
              </a:rPr>
              <a:t> not involving individual cases but rather certain policies or practices on a more general level.</a:t>
            </a:r>
            <a:endParaRPr lang="nl-BE" sz="1400" dirty="0">
              <a:effectLst/>
              <a:ea typeface="Calibri" panose="020F0502020204030204" pitchFamily="34" charset="0"/>
              <a:cs typeface="Times New Roman" panose="02020603050405020304" pitchFamily="18" charset="0"/>
            </a:endParaRPr>
          </a:p>
        </p:txBody>
      </p:sp>
      <p:sp>
        <p:nvSpPr>
          <p:cNvPr id="6" name="Başlık 1">
            <a:extLst>
              <a:ext uri="{FF2B5EF4-FFF2-40B4-BE49-F238E27FC236}">
                <a16:creationId xmlns:a16="http://schemas.microsoft.com/office/drawing/2014/main" id="{1B9F4FCD-285C-43D7-BD54-62629CC823A8}"/>
              </a:ext>
            </a:extLst>
          </p:cNvPr>
          <p:cNvSpPr>
            <a:spLocks noGrp="1"/>
          </p:cNvSpPr>
          <p:nvPr>
            <p:ph type="title"/>
          </p:nvPr>
        </p:nvSpPr>
        <p:spPr>
          <a:xfrm>
            <a:off x="3046827" y="787622"/>
            <a:ext cx="6098345" cy="1325563"/>
          </a:xfrm>
        </p:spPr>
        <p:txBody>
          <a:bodyPr>
            <a:noAutofit/>
          </a:bodyPr>
          <a:lstStyle/>
          <a:p>
            <a:pPr algn="ctr"/>
            <a:r>
              <a:rPr lang="nl-NL" sz="2000" b="1" dirty="0"/>
              <a:t>National Ombudsman</a:t>
            </a:r>
            <a:endParaRPr lang="tr-TR" sz="2000" b="1" dirty="0"/>
          </a:p>
        </p:txBody>
      </p:sp>
      <p:sp>
        <p:nvSpPr>
          <p:cNvPr id="4" name="Ovaal 3">
            <a:hlinkClick r:id="rId2" action="ppaction://hlinksldjump"/>
            <a:extLst>
              <a:ext uri="{FF2B5EF4-FFF2-40B4-BE49-F238E27FC236}">
                <a16:creationId xmlns:a16="http://schemas.microsoft.com/office/drawing/2014/main" id="{39ECF246-9C54-42C9-9B7B-BC1BCD4738C4}"/>
              </a:ext>
            </a:extLst>
          </p:cNvPr>
          <p:cNvSpPr>
            <a:spLocks noChangeAspect="1"/>
          </p:cNvSpPr>
          <p:nvPr/>
        </p:nvSpPr>
        <p:spPr>
          <a:xfrm>
            <a:off x="11461179" y="1450404"/>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a:t>
            </a:r>
            <a:endParaRPr lang="nl-BE" dirty="0"/>
          </a:p>
        </p:txBody>
      </p:sp>
      <p:sp>
        <p:nvSpPr>
          <p:cNvPr id="5" name="Tekstvak 4">
            <a:extLst>
              <a:ext uri="{FF2B5EF4-FFF2-40B4-BE49-F238E27FC236}">
                <a16:creationId xmlns:a16="http://schemas.microsoft.com/office/drawing/2014/main" id="{73267365-91A0-4DA7-82E7-1512D9D52841}"/>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7" name="Tijdelijke aanduiding voor dianummer 6">
            <a:extLst>
              <a:ext uri="{FF2B5EF4-FFF2-40B4-BE49-F238E27FC236}">
                <a16:creationId xmlns:a16="http://schemas.microsoft.com/office/drawing/2014/main" id="{68EC3C06-0583-4EFA-A866-72122D33E137}"/>
              </a:ext>
            </a:extLst>
          </p:cNvPr>
          <p:cNvSpPr>
            <a:spLocks noGrp="1"/>
          </p:cNvSpPr>
          <p:nvPr>
            <p:ph type="sldNum" sz="quarter" idx="12"/>
          </p:nvPr>
        </p:nvSpPr>
        <p:spPr/>
        <p:txBody>
          <a:bodyPr/>
          <a:lstStyle/>
          <a:p>
            <a:fld id="{2FAFFF96-F51B-4906-8CB1-0D04D0B08BB1}" type="slidenum">
              <a:rPr lang="nl-BE" smtClean="0"/>
              <a:t>10</a:t>
            </a:fld>
            <a:endParaRPr lang="nl-BE"/>
          </a:p>
        </p:txBody>
      </p:sp>
      <p:sp>
        <p:nvSpPr>
          <p:cNvPr id="8" name="Tijdelijke aanduiding voor datum 7">
            <a:extLst>
              <a:ext uri="{FF2B5EF4-FFF2-40B4-BE49-F238E27FC236}">
                <a16:creationId xmlns:a16="http://schemas.microsoft.com/office/drawing/2014/main" id="{C2CF2035-E556-46FC-B182-6B8C3D738C6D}"/>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89565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7" presetClass="emph" presetSubtype="0" fill="remove" grpId="0" nodeType="clickEffect">
                                  <p:stCondLst>
                                    <p:cond delay="0"/>
                                  </p:stCondLst>
                                  <p:childTnLst>
                                    <p:animClr clrSpc="rgb" dir="cw">
                                      <p:cBhvr override="childStyle">
                                        <p:cTn id="61" dur="250" autoRev="1" fill="remove"/>
                                        <p:tgtEl>
                                          <p:spTgt spid="4"/>
                                        </p:tgtEl>
                                        <p:attrNameLst>
                                          <p:attrName>style.color</p:attrName>
                                        </p:attrNameLst>
                                      </p:cBhvr>
                                      <p:to>
                                        <a:schemeClr val="bg1"/>
                                      </p:to>
                                    </p:animClr>
                                    <p:animClr clrSpc="rgb" dir="cw">
                                      <p:cBhvr>
                                        <p:cTn id="62" dur="250" autoRev="1" fill="remove"/>
                                        <p:tgtEl>
                                          <p:spTgt spid="4"/>
                                        </p:tgtEl>
                                        <p:attrNameLst>
                                          <p:attrName>fillcolor</p:attrName>
                                        </p:attrNameLst>
                                      </p:cBhvr>
                                      <p:to>
                                        <a:schemeClr val="bg1"/>
                                      </p:to>
                                    </p:animClr>
                                    <p:set>
                                      <p:cBhvr>
                                        <p:cTn id="63" dur="250" autoRev="1" fill="remove"/>
                                        <p:tgtEl>
                                          <p:spTgt spid="4"/>
                                        </p:tgtEl>
                                        <p:attrNameLst>
                                          <p:attrName>fill.type</p:attrName>
                                        </p:attrNameLst>
                                      </p:cBhvr>
                                      <p:to>
                                        <p:strVal val="solid"/>
                                      </p:to>
                                    </p:set>
                                    <p:set>
                                      <p:cBhvr>
                                        <p:cTn id="64" dur="250" autoRev="1" fill="remove"/>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3C2022D-848A-459E-BB2F-6371A46236D7}"/>
              </a:ext>
            </a:extLst>
          </p:cNvPr>
          <p:cNvSpPr>
            <a:spLocks noGrp="1"/>
          </p:cNvSpPr>
          <p:nvPr>
            <p:ph idx="1"/>
          </p:nvPr>
        </p:nvSpPr>
        <p:spPr>
          <a:xfrm>
            <a:off x="801688" y="1856581"/>
            <a:ext cx="10515600" cy="4802187"/>
          </a:xfrm>
        </p:spPr>
        <p:txBody>
          <a:bodyPr>
            <a:noAutofit/>
          </a:bodyPr>
          <a:lstStyle/>
          <a:p>
            <a:pPr>
              <a:lnSpc>
                <a:spcPct val="100000"/>
              </a:lnSpc>
              <a:spcBef>
                <a:spcPts val="0"/>
              </a:spcBef>
            </a:pPr>
            <a:r>
              <a:rPr lang="en-GB" sz="1800" dirty="0">
                <a:solidFill>
                  <a:srgbClr val="000000"/>
                </a:solidFill>
                <a:ea typeface="Calibri" panose="020F0502020204030204" pitchFamily="34" charset="0"/>
              </a:rPr>
              <a:t>The missions of the Inspectorate S&amp;J are </a:t>
            </a:r>
            <a:r>
              <a:rPr lang="en-GB" sz="1800" b="1" dirty="0">
                <a:solidFill>
                  <a:srgbClr val="FF0000"/>
                </a:solidFill>
                <a:ea typeface="Calibri" panose="020F0502020204030204" pitchFamily="34" charset="0"/>
              </a:rPr>
              <a:t>multi-fold </a:t>
            </a:r>
            <a:r>
              <a:rPr lang="en-GB" sz="1800" dirty="0">
                <a:solidFill>
                  <a:srgbClr val="000000"/>
                </a:solidFill>
                <a:ea typeface="Calibri" panose="020F0502020204030204" pitchFamily="34" charset="0"/>
              </a:rPr>
              <a:t>and cover the broad domain of security and justice, more precisely the sector national security, national police, execution of sanctions, youth, asylum and migration-policy. </a:t>
            </a:r>
          </a:p>
          <a:p>
            <a:pPr>
              <a:lnSpc>
                <a:spcPct val="100000"/>
              </a:lnSpc>
              <a:spcBef>
                <a:spcPts val="0"/>
              </a:spcBef>
            </a:pPr>
            <a:r>
              <a:rPr lang="en-GB" sz="1800" dirty="0">
                <a:ea typeface="Calibri" panose="020F0502020204030204" pitchFamily="34" charset="0"/>
              </a:rPr>
              <a:t>The investigations of the Inspectorate are </a:t>
            </a:r>
            <a:r>
              <a:rPr lang="en-GB" sz="1800" b="1" dirty="0">
                <a:solidFill>
                  <a:srgbClr val="FF0000"/>
                </a:solidFill>
                <a:ea typeface="Calibri" panose="020F0502020204030204" pitchFamily="34" charset="0"/>
              </a:rPr>
              <a:t>not initiated </a:t>
            </a:r>
            <a:r>
              <a:rPr lang="en-GB" sz="1800" dirty="0">
                <a:ea typeface="Calibri" panose="020F0502020204030204" pitchFamily="34" charset="0"/>
              </a:rPr>
              <a:t>by demands or complaints of citizens. For these matters it is up to the National Ombudsman to act. </a:t>
            </a:r>
          </a:p>
          <a:p>
            <a:pPr>
              <a:lnSpc>
                <a:spcPct val="100000"/>
              </a:lnSpc>
              <a:spcBef>
                <a:spcPts val="0"/>
              </a:spcBef>
            </a:pPr>
            <a:r>
              <a:rPr lang="en-GB" sz="1800" dirty="0">
                <a:ea typeface="Calibri" panose="020F0502020204030204" pitchFamily="34" charset="0"/>
                <a:cs typeface="Times New Roman" panose="02020603050405020304" pitchFamily="18" charset="0"/>
              </a:rPr>
              <a:t>When a complaint reaches the Inspectorate, and this seems to be justified, this </a:t>
            </a:r>
            <a:r>
              <a:rPr lang="en-GB" sz="1800" i="1" dirty="0">
                <a:ea typeface="Calibri" panose="020F0502020204030204" pitchFamily="34" charset="0"/>
                <a:cs typeface="Times New Roman" panose="02020603050405020304" pitchFamily="18" charset="0"/>
              </a:rPr>
              <a:t>could</a:t>
            </a:r>
            <a:r>
              <a:rPr lang="en-GB" sz="1800" dirty="0">
                <a:ea typeface="Calibri" panose="020F0502020204030204" pitchFamily="34" charset="0"/>
                <a:cs typeface="Times New Roman" panose="02020603050405020304" pitchFamily="18" charset="0"/>
              </a:rPr>
              <a:t> be the motive for investigation, but it appears that this is </a:t>
            </a:r>
            <a:r>
              <a:rPr lang="en-GB" sz="1800" b="1" dirty="0">
                <a:solidFill>
                  <a:srgbClr val="FF0000"/>
                </a:solidFill>
                <a:ea typeface="Calibri" panose="020F0502020204030204" pitchFamily="34" charset="0"/>
                <a:cs typeface="Times New Roman" panose="02020603050405020304" pitchFamily="18" charset="0"/>
              </a:rPr>
              <a:t>seldom</a:t>
            </a:r>
            <a:r>
              <a:rPr lang="en-GB" sz="1800" dirty="0">
                <a:ea typeface="Calibri" panose="020F0502020204030204" pitchFamily="34" charset="0"/>
                <a:cs typeface="Times New Roman" panose="02020603050405020304" pitchFamily="18" charset="0"/>
              </a:rPr>
              <a:t> the case. </a:t>
            </a:r>
            <a:endParaRPr lang="nl-BE" sz="1800" dirty="0">
              <a:ea typeface="Calibri" panose="020F0502020204030204" pitchFamily="34" charset="0"/>
              <a:cs typeface="Times New Roman" panose="02020603050405020304" pitchFamily="18" charset="0"/>
            </a:endParaRPr>
          </a:p>
          <a:p>
            <a:pPr>
              <a:lnSpc>
                <a:spcPct val="100000"/>
              </a:lnSpc>
              <a:spcBef>
                <a:spcPts val="0"/>
              </a:spcBef>
            </a:pPr>
            <a:r>
              <a:rPr lang="en-GB" sz="1800" dirty="0">
                <a:ea typeface="Calibri" panose="020F0502020204030204" pitchFamily="34" charset="0"/>
              </a:rPr>
              <a:t>The Inspectorate is </a:t>
            </a:r>
            <a:r>
              <a:rPr lang="en-GB" sz="1800" i="1" dirty="0">
                <a:ea typeface="Calibri" panose="020F0502020204030204" pitchFamily="34" charset="0"/>
              </a:rPr>
              <a:t>not</a:t>
            </a:r>
            <a:r>
              <a:rPr lang="en-GB" sz="1800" dirty="0">
                <a:ea typeface="Calibri" panose="020F0502020204030204" pitchFamily="34" charset="0"/>
              </a:rPr>
              <a:t> engaged in the promotion of the conformity to the </a:t>
            </a:r>
            <a:r>
              <a:rPr lang="en-GB" sz="1800" b="1" dirty="0">
                <a:solidFill>
                  <a:srgbClr val="FF0000"/>
                </a:solidFill>
                <a:ea typeface="Calibri" panose="020F0502020204030204" pitchFamily="34" charset="0"/>
              </a:rPr>
              <a:t>norms of individual investigating </a:t>
            </a:r>
            <a:r>
              <a:rPr lang="en-GB" sz="1800" dirty="0">
                <a:ea typeface="Calibri" panose="020F0502020204030204" pitchFamily="34" charset="0"/>
              </a:rPr>
              <a:t>officials. Individual behaviour of police-officers is </a:t>
            </a:r>
            <a:r>
              <a:rPr lang="en-GB" sz="1800" b="1" dirty="0">
                <a:solidFill>
                  <a:srgbClr val="FF0000"/>
                </a:solidFill>
                <a:ea typeface="Calibri" panose="020F0502020204030204" pitchFamily="34" charset="0"/>
              </a:rPr>
              <a:t>evaluated within the force itself</a:t>
            </a:r>
            <a:r>
              <a:rPr lang="en-GB" sz="1800" dirty="0">
                <a:ea typeface="Calibri" panose="020F0502020204030204" pitchFamily="34" charset="0"/>
              </a:rPr>
              <a:t>. </a:t>
            </a:r>
            <a:endParaRPr lang="en-GB" sz="1800" dirty="0">
              <a:solidFill>
                <a:srgbClr val="000000"/>
              </a:solidFill>
              <a:ea typeface="Calibri" panose="020F0502020204030204" pitchFamily="34" charset="0"/>
            </a:endParaRPr>
          </a:p>
          <a:p>
            <a:pPr>
              <a:lnSpc>
                <a:spcPct val="100000"/>
              </a:lnSpc>
              <a:spcBef>
                <a:spcPts val="0"/>
              </a:spcBef>
            </a:pPr>
            <a:r>
              <a:rPr lang="en-GB" sz="1800" dirty="0">
                <a:ea typeface="Calibri" panose="020F0502020204030204" pitchFamily="34" charset="0"/>
              </a:rPr>
              <a:t>it is </a:t>
            </a:r>
            <a:r>
              <a:rPr lang="en-GB" sz="1800" b="1" dirty="0">
                <a:solidFill>
                  <a:srgbClr val="FF0000"/>
                </a:solidFill>
                <a:ea typeface="Calibri" panose="020F0502020204030204" pitchFamily="34" charset="0"/>
              </a:rPr>
              <a:t>not up to the Inspectorate to sanction</a:t>
            </a:r>
            <a:r>
              <a:rPr lang="en-GB" sz="1800" dirty="0">
                <a:ea typeface="Calibri" panose="020F0502020204030204" pitchFamily="34" charset="0"/>
              </a:rPr>
              <a:t>, that is a task of the “Chief of the Force” himself.</a:t>
            </a:r>
          </a:p>
          <a:p>
            <a:pPr>
              <a:lnSpc>
                <a:spcPct val="100000"/>
              </a:lnSpc>
              <a:spcBef>
                <a:spcPts val="0"/>
              </a:spcBef>
            </a:pPr>
            <a:r>
              <a:rPr lang="en-GB" sz="1800" dirty="0">
                <a:ea typeface="Calibri" panose="020F0502020204030204" pitchFamily="34" charset="0"/>
              </a:rPr>
              <a:t>The Inspectorate can make </a:t>
            </a:r>
            <a:r>
              <a:rPr lang="en-GB" sz="1800" b="1" dirty="0">
                <a:solidFill>
                  <a:srgbClr val="FF0000"/>
                </a:solidFill>
                <a:ea typeface="Calibri" panose="020F0502020204030204" pitchFamily="34" charset="0"/>
              </a:rPr>
              <a:t>audits</a:t>
            </a:r>
            <a:r>
              <a:rPr lang="en-GB" sz="1800" dirty="0">
                <a:ea typeface="Calibri" panose="020F0502020204030204" pitchFamily="34" charset="0"/>
              </a:rPr>
              <a:t> (concerning the quality of one of the police tasks), thematical investigations (a specific aspect in different unities), incidental investigations (at the occasion of a high-impact incident)</a:t>
            </a:r>
          </a:p>
          <a:p>
            <a:pPr>
              <a:lnSpc>
                <a:spcPct val="100000"/>
              </a:lnSpc>
              <a:spcBef>
                <a:spcPts val="0"/>
              </a:spcBef>
            </a:pPr>
            <a:r>
              <a:rPr lang="en-GB" sz="1800" dirty="0">
                <a:ea typeface="Calibri" panose="020F0502020204030204" pitchFamily="34" charset="0"/>
              </a:rPr>
              <a:t>When a mistake is detected by the Inspectorate, this will be communicated to the “</a:t>
            </a:r>
            <a:r>
              <a:rPr lang="en-GB" sz="1800" b="1" dirty="0">
                <a:solidFill>
                  <a:srgbClr val="FF0000"/>
                </a:solidFill>
                <a:ea typeface="Calibri" panose="020F0502020204030204" pitchFamily="34" charset="0"/>
              </a:rPr>
              <a:t>leader of the force</a:t>
            </a:r>
            <a:r>
              <a:rPr lang="en-GB" sz="1800" dirty="0">
                <a:ea typeface="Calibri" panose="020F0502020204030204" pitchFamily="34" charset="0"/>
              </a:rPr>
              <a:t>” and  it is considered as part of his professionalism to make use of this information.</a:t>
            </a:r>
            <a:endParaRPr lang="nl-BE" sz="1800" dirty="0"/>
          </a:p>
        </p:txBody>
      </p:sp>
      <p:sp>
        <p:nvSpPr>
          <p:cNvPr id="4" name="Ovaal 3">
            <a:hlinkClick r:id="rId2" action="ppaction://hlinksldjump"/>
            <a:extLst>
              <a:ext uri="{FF2B5EF4-FFF2-40B4-BE49-F238E27FC236}">
                <a16:creationId xmlns:a16="http://schemas.microsoft.com/office/drawing/2014/main" id="{5CC80AC9-ED5F-4162-A3D8-23CD35728747}"/>
              </a:ext>
            </a:extLst>
          </p:cNvPr>
          <p:cNvSpPr>
            <a:spLocks noChangeAspect="1"/>
          </p:cNvSpPr>
          <p:nvPr/>
        </p:nvSpPr>
        <p:spPr>
          <a:xfrm>
            <a:off x="11461179" y="1426813"/>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a:t>
            </a:r>
            <a:endParaRPr lang="nl-BE" dirty="0"/>
          </a:p>
        </p:txBody>
      </p:sp>
      <p:sp>
        <p:nvSpPr>
          <p:cNvPr id="5" name="Tekstvak 4">
            <a:extLst>
              <a:ext uri="{FF2B5EF4-FFF2-40B4-BE49-F238E27FC236}">
                <a16:creationId xmlns:a16="http://schemas.microsoft.com/office/drawing/2014/main" id="{933D6107-B064-4750-B883-4284459F2B25}"/>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7" name="Başlık 1">
            <a:extLst>
              <a:ext uri="{FF2B5EF4-FFF2-40B4-BE49-F238E27FC236}">
                <a16:creationId xmlns:a16="http://schemas.microsoft.com/office/drawing/2014/main" id="{0EF3351F-14FB-42CD-8493-885E91214C5C}"/>
              </a:ext>
            </a:extLst>
          </p:cNvPr>
          <p:cNvSpPr txBox="1">
            <a:spLocks/>
          </p:cNvSpPr>
          <p:nvPr/>
        </p:nvSpPr>
        <p:spPr>
          <a:xfrm>
            <a:off x="3046827" y="787622"/>
            <a:ext cx="6098345"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sz="2000" b="1" dirty="0" err="1"/>
              <a:t>Inspectorate</a:t>
            </a:r>
            <a:r>
              <a:rPr lang="nl-NL" sz="2000" b="1" dirty="0"/>
              <a:t> S&amp;J</a:t>
            </a:r>
            <a:endParaRPr lang="tr-TR" sz="2000" b="1" dirty="0"/>
          </a:p>
        </p:txBody>
      </p:sp>
      <p:sp>
        <p:nvSpPr>
          <p:cNvPr id="6" name="Tijdelijke aanduiding voor dianummer 5">
            <a:extLst>
              <a:ext uri="{FF2B5EF4-FFF2-40B4-BE49-F238E27FC236}">
                <a16:creationId xmlns:a16="http://schemas.microsoft.com/office/drawing/2014/main" id="{7DC6D70B-B183-48E0-BB3C-4EE602654C50}"/>
              </a:ext>
            </a:extLst>
          </p:cNvPr>
          <p:cNvSpPr>
            <a:spLocks noGrp="1"/>
          </p:cNvSpPr>
          <p:nvPr>
            <p:ph type="sldNum" sz="quarter" idx="12"/>
          </p:nvPr>
        </p:nvSpPr>
        <p:spPr/>
        <p:txBody>
          <a:bodyPr/>
          <a:lstStyle/>
          <a:p>
            <a:fld id="{2FAFFF96-F51B-4906-8CB1-0D04D0B08BB1}" type="slidenum">
              <a:rPr lang="nl-BE" smtClean="0"/>
              <a:t>11</a:t>
            </a:fld>
            <a:endParaRPr lang="nl-BE"/>
          </a:p>
        </p:txBody>
      </p:sp>
      <p:sp>
        <p:nvSpPr>
          <p:cNvPr id="8" name="Tijdelijke aanduiding voor datum 7">
            <a:extLst>
              <a:ext uri="{FF2B5EF4-FFF2-40B4-BE49-F238E27FC236}">
                <a16:creationId xmlns:a16="http://schemas.microsoft.com/office/drawing/2014/main" id="{F3A23ADB-87DD-48BC-A076-C0A65410E4CD}"/>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2632918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7" presetClass="emph" presetSubtype="0" fill="remove" grpId="0" nodeType="clickEffect">
                                  <p:stCondLst>
                                    <p:cond delay="0"/>
                                  </p:stCondLst>
                                  <p:childTnLst>
                                    <p:animClr clrSpc="rgb" dir="cw">
                                      <p:cBhvr override="childStyle">
                                        <p:cTn id="41" dur="250" autoRev="1" fill="remove"/>
                                        <p:tgtEl>
                                          <p:spTgt spid="4"/>
                                        </p:tgtEl>
                                        <p:attrNameLst>
                                          <p:attrName>style.color</p:attrName>
                                        </p:attrNameLst>
                                      </p:cBhvr>
                                      <p:to>
                                        <a:schemeClr val="bg1"/>
                                      </p:to>
                                    </p:animClr>
                                    <p:animClr clrSpc="rgb" dir="cw">
                                      <p:cBhvr>
                                        <p:cTn id="42" dur="250" autoRev="1" fill="remove"/>
                                        <p:tgtEl>
                                          <p:spTgt spid="4"/>
                                        </p:tgtEl>
                                        <p:attrNameLst>
                                          <p:attrName>fillcolor</p:attrName>
                                        </p:attrNameLst>
                                      </p:cBhvr>
                                      <p:to>
                                        <a:schemeClr val="bg1"/>
                                      </p:to>
                                    </p:animClr>
                                    <p:set>
                                      <p:cBhvr>
                                        <p:cTn id="43" dur="250" autoRev="1" fill="remove"/>
                                        <p:tgtEl>
                                          <p:spTgt spid="4"/>
                                        </p:tgtEl>
                                        <p:attrNameLst>
                                          <p:attrName>fill.type</p:attrName>
                                        </p:attrNameLst>
                                      </p:cBhvr>
                                      <p:to>
                                        <p:strVal val="solid"/>
                                      </p:to>
                                    </p:set>
                                    <p:set>
                                      <p:cBhvr>
                                        <p:cTn id="44" dur="250" autoRev="1" fill="remove"/>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20A7EF81-316C-4F8E-88AB-C17BD5ACBDEE}"/>
              </a:ext>
            </a:extLst>
          </p:cNvPr>
          <p:cNvSpPr>
            <a:spLocks noGrp="1"/>
          </p:cNvSpPr>
          <p:nvPr>
            <p:ph idx="1"/>
          </p:nvPr>
        </p:nvSpPr>
        <p:spPr>
          <a:xfrm>
            <a:off x="801688" y="2082006"/>
            <a:ext cx="10515600" cy="4351338"/>
          </a:xfrm>
        </p:spPr>
        <p:txBody>
          <a:bodyPr>
            <a:noAutofit/>
          </a:bodyPr>
          <a:lstStyle/>
          <a:p>
            <a:pPr algn="just">
              <a:lnSpc>
                <a:spcPct val="100000"/>
              </a:lnSpc>
              <a:spcBef>
                <a:spcPts val="0"/>
              </a:spcBef>
            </a:pPr>
            <a:r>
              <a:rPr lang="en-GB" sz="1800" dirty="0">
                <a:solidFill>
                  <a:srgbClr val="000000"/>
                </a:solidFill>
                <a:ea typeface="Calibri" panose="020F0502020204030204" pitchFamily="34" charset="0"/>
                <a:cs typeface="Times New Roman" panose="02020603050405020304" pitchFamily="18" charset="0"/>
              </a:rPr>
              <a:t>VIK’s realize the </a:t>
            </a:r>
            <a:r>
              <a:rPr lang="en-GB" sz="1800" b="1" dirty="0">
                <a:solidFill>
                  <a:srgbClr val="FF0000"/>
                </a:solidFill>
                <a:ea typeface="Calibri" panose="020F0502020204030204" pitchFamily="34" charset="0"/>
                <a:cs typeface="Times New Roman" panose="02020603050405020304" pitchFamily="18" charset="0"/>
              </a:rPr>
              <a:t>internal investigations </a:t>
            </a:r>
            <a:r>
              <a:rPr lang="en-GB" sz="1800" dirty="0">
                <a:solidFill>
                  <a:srgbClr val="000000"/>
                </a:solidFill>
                <a:ea typeface="Calibri" panose="020F0502020204030204" pitchFamily="34" charset="0"/>
                <a:cs typeface="Times New Roman" panose="02020603050405020304" pitchFamily="18" charset="0"/>
              </a:rPr>
              <a:t>within the NPN</a:t>
            </a:r>
          </a:p>
          <a:p>
            <a:pPr algn="just">
              <a:lnSpc>
                <a:spcPct val="100000"/>
              </a:lnSpc>
              <a:spcBef>
                <a:spcPts val="0"/>
              </a:spcBef>
            </a:pPr>
            <a:r>
              <a:rPr lang="en-US" sz="1800" dirty="0">
                <a:solidFill>
                  <a:srgbClr val="000000"/>
                </a:solidFill>
                <a:effectLst/>
                <a:ea typeface="Calibri" panose="020F0502020204030204" pitchFamily="34" charset="0"/>
                <a:cs typeface="Times New Roman" panose="02020603050405020304" pitchFamily="18" charset="0"/>
              </a:rPr>
              <a:t>Tasks:</a:t>
            </a:r>
          </a:p>
          <a:p>
            <a:pPr marL="800100" lvl="1" indent="-342900" algn="just">
              <a:lnSpc>
                <a:spcPct val="100000"/>
              </a:lnSpc>
              <a:spcBef>
                <a:spcPts val="0"/>
              </a:spcBef>
              <a:buFont typeface="Symbol" panose="05050102010706020507" pitchFamily="18" charset="2"/>
              <a:buChar char=""/>
            </a:pPr>
            <a:r>
              <a:rPr lang="en-GB" sz="1800" dirty="0">
                <a:solidFill>
                  <a:srgbClr val="000000"/>
                </a:solidFill>
                <a:effectLst/>
                <a:ea typeface="Calibri" panose="020F0502020204030204" pitchFamily="34" charset="0"/>
                <a:cs typeface="Times New Roman" panose="02020603050405020304" pitchFamily="18" charset="0"/>
              </a:rPr>
              <a:t>“V” stand for</a:t>
            </a:r>
            <a:r>
              <a:rPr lang="en-GB" sz="1800" i="1" dirty="0">
                <a:solidFill>
                  <a:srgbClr val="000000"/>
                </a:solidFill>
                <a:effectLst/>
                <a:ea typeface="Calibri" panose="020F0502020204030204" pitchFamily="34" charset="0"/>
                <a:cs typeface="Times New Roman" panose="02020603050405020304" pitchFamily="18" charset="0"/>
              </a:rPr>
              <a:t> </a:t>
            </a:r>
            <a:r>
              <a:rPr lang="en-GB" sz="1800" b="1" i="1" dirty="0">
                <a:solidFill>
                  <a:srgbClr val="FF0000"/>
                </a:solidFill>
                <a:effectLst/>
                <a:ea typeface="Calibri" panose="020F0502020204030204" pitchFamily="34" charset="0"/>
                <a:cs typeface="Times New Roman" panose="02020603050405020304" pitchFamily="18" charset="0"/>
              </a:rPr>
              <a:t>security</a:t>
            </a:r>
            <a:r>
              <a:rPr lang="en-GB" sz="1800" dirty="0">
                <a:solidFill>
                  <a:srgbClr val="000000"/>
                </a:solidFill>
                <a:effectLst/>
                <a:ea typeface="Calibri" panose="020F0502020204030204" pitchFamily="34" charset="0"/>
                <a:cs typeface="Times New Roman" panose="02020603050405020304" pitchFamily="18" charset="0"/>
              </a:rPr>
              <a:t>, meaning “screening of the personnel”;</a:t>
            </a:r>
          </a:p>
          <a:p>
            <a:pPr marL="800100" lvl="1" indent="-342900" algn="just">
              <a:lnSpc>
                <a:spcPct val="100000"/>
              </a:lnSpc>
              <a:spcBef>
                <a:spcPts val="0"/>
              </a:spcBef>
              <a:buFont typeface="Symbol" panose="05050102010706020507" pitchFamily="18" charset="2"/>
              <a:buChar char=""/>
            </a:pPr>
            <a:r>
              <a:rPr lang="en-GB" sz="1800" dirty="0">
                <a:solidFill>
                  <a:srgbClr val="000000"/>
                </a:solidFill>
                <a:effectLst/>
                <a:ea typeface="Calibri" panose="020F0502020204030204" pitchFamily="34" charset="0"/>
                <a:cs typeface="Times New Roman" panose="02020603050405020304" pitchFamily="18" charset="0"/>
              </a:rPr>
              <a:t>“I” stands for </a:t>
            </a:r>
            <a:r>
              <a:rPr lang="en-GB" sz="1800" b="1" i="1" dirty="0">
                <a:solidFill>
                  <a:srgbClr val="FF0000"/>
                </a:solidFill>
                <a:effectLst/>
                <a:ea typeface="Calibri" panose="020F0502020204030204" pitchFamily="34" charset="0"/>
                <a:cs typeface="Times New Roman" panose="02020603050405020304" pitchFamily="18" charset="0"/>
              </a:rPr>
              <a:t>integrity</a:t>
            </a:r>
            <a:r>
              <a:rPr lang="en-GB" sz="1800" dirty="0">
                <a:solidFill>
                  <a:srgbClr val="000000"/>
                </a:solidFill>
                <a:effectLst/>
                <a:ea typeface="Calibri" panose="020F0502020204030204" pitchFamily="34" charset="0"/>
                <a:cs typeface="Times New Roman" panose="02020603050405020304" pitchFamily="18" charset="0"/>
              </a:rPr>
              <a:t>, meaning “internal (penal and disciplinary) investigations”;</a:t>
            </a:r>
            <a:endParaRPr lang="nl-BE" sz="1800" dirty="0">
              <a:effectLst/>
              <a:ea typeface="Calibri" panose="020F0502020204030204" pitchFamily="34" charset="0"/>
              <a:cs typeface="Times New Roman" panose="02020603050405020304" pitchFamily="18" charset="0"/>
            </a:endParaRPr>
          </a:p>
          <a:p>
            <a:pPr marL="800100" lvl="1" indent="-342900" algn="just">
              <a:lnSpc>
                <a:spcPct val="100000"/>
              </a:lnSpc>
              <a:spcBef>
                <a:spcPts val="0"/>
              </a:spcBef>
              <a:buFont typeface="Symbol" panose="05050102010706020507" pitchFamily="18" charset="2"/>
              <a:buChar char=""/>
            </a:pPr>
            <a:r>
              <a:rPr lang="en-GB" sz="1800" dirty="0">
                <a:solidFill>
                  <a:srgbClr val="000000"/>
                </a:solidFill>
                <a:effectLst/>
                <a:ea typeface="Calibri" panose="020F0502020204030204" pitchFamily="34" charset="0"/>
                <a:cs typeface="Times New Roman" panose="02020603050405020304" pitchFamily="18" charset="0"/>
              </a:rPr>
              <a:t>“K” stands for the treatment of </a:t>
            </a:r>
            <a:r>
              <a:rPr lang="en-GB" sz="1800" b="1" i="1" dirty="0">
                <a:solidFill>
                  <a:srgbClr val="FF0000"/>
                </a:solidFill>
                <a:effectLst/>
                <a:ea typeface="Calibri" panose="020F0502020204030204" pitchFamily="34" charset="0"/>
                <a:cs typeface="Times New Roman" panose="02020603050405020304" pitchFamily="18" charset="0"/>
              </a:rPr>
              <a:t>complaints</a:t>
            </a:r>
            <a:r>
              <a:rPr lang="en-GB" sz="1800" dirty="0">
                <a:solidFill>
                  <a:srgbClr val="000000"/>
                </a:solidFill>
                <a:effectLst/>
                <a:ea typeface="Calibri" panose="020F0502020204030204" pitchFamily="34" charset="0"/>
                <a:cs typeface="Times New Roman" panose="02020603050405020304" pitchFamily="18" charset="0"/>
              </a:rPr>
              <a:t>. On annual basis there are about 12.000 complaints to be treated.</a:t>
            </a:r>
            <a:endParaRPr lang="nl-BE" sz="1800" dirty="0">
              <a:effectLst/>
              <a:ea typeface="Calibri" panose="020F0502020204030204" pitchFamily="34" charset="0"/>
              <a:cs typeface="Times New Roman" panose="02020603050405020304" pitchFamily="18" charset="0"/>
            </a:endParaRPr>
          </a:p>
          <a:p>
            <a:pPr>
              <a:lnSpc>
                <a:spcPct val="100000"/>
              </a:lnSpc>
              <a:spcBef>
                <a:spcPts val="0"/>
              </a:spcBef>
            </a:pPr>
            <a:r>
              <a:rPr lang="en-GB" sz="1800" dirty="0">
                <a:effectLst/>
                <a:ea typeface="Calibri" panose="020F0502020204030204" pitchFamily="34" charset="0"/>
                <a:cs typeface="Times New Roman" panose="02020603050405020304" pitchFamily="18" charset="0"/>
              </a:rPr>
              <a:t>The </a:t>
            </a:r>
            <a:r>
              <a:rPr lang="en-GB" sz="1800" b="1" dirty="0">
                <a:solidFill>
                  <a:srgbClr val="FF0000"/>
                </a:solidFill>
                <a:effectLst/>
                <a:ea typeface="Calibri" panose="020F0502020204030204" pitchFamily="34" charset="0"/>
                <a:cs typeface="Times New Roman" panose="02020603050405020304" pitchFamily="18" charset="0"/>
              </a:rPr>
              <a:t>chief of the force </a:t>
            </a:r>
            <a:r>
              <a:rPr lang="en-GB" sz="1800" dirty="0">
                <a:effectLst/>
                <a:ea typeface="Calibri" panose="020F0502020204030204" pitchFamily="34" charset="0"/>
                <a:cs typeface="Times New Roman" panose="02020603050405020304" pitchFamily="18" charset="0"/>
              </a:rPr>
              <a:t>installed a national concertation concerning the seriousness of the disciplinary sanctions, to </a:t>
            </a:r>
            <a:r>
              <a:rPr lang="en-GB" sz="1800" b="1" dirty="0">
                <a:solidFill>
                  <a:srgbClr val="FF0000"/>
                </a:solidFill>
                <a:effectLst/>
                <a:ea typeface="Calibri" panose="020F0502020204030204" pitchFamily="34" charset="0"/>
                <a:cs typeface="Times New Roman" panose="02020603050405020304" pitchFamily="18" charset="0"/>
              </a:rPr>
              <a:t>avoid arbitrary sanctioning</a:t>
            </a:r>
            <a:r>
              <a:rPr lang="en-GB" sz="1800" dirty="0">
                <a:effectLst/>
                <a:ea typeface="Calibri" panose="020F0502020204030204" pitchFamily="34" charset="0"/>
                <a:cs typeface="Times New Roman" panose="02020603050405020304" pitchFamily="18" charset="0"/>
              </a:rPr>
              <a:t>, based on jurisprudence.</a:t>
            </a:r>
            <a:endParaRPr lang="nl-BE" sz="1800" dirty="0">
              <a:effectLst/>
              <a:ea typeface="Calibri" panose="020F0502020204030204" pitchFamily="34" charset="0"/>
              <a:cs typeface="Times New Roman" panose="02020603050405020304" pitchFamily="18" charset="0"/>
            </a:endParaRPr>
          </a:p>
          <a:p>
            <a:pPr>
              <a:lnSpc>
                <a:spcPct val="100000"/>
              </a:lnSpc>
              <a:spcBef>
                <a:spcPts val="0"/>
              </a:spcBef>
            </a:pPr>
            <a:r>
              <a:rPr lang="en-GB" sz="1800" dirty="0">
                <a:effectLst/>
                <a:ea typeface="Calibri" panose="020F0502020204030204" pitchFamily="34" charset="0"/>
                <a:cs typeface="Times New Roman" panose="02020603050405020304" pitchFamily="18" charset="0"/>
              </a:rPr>
              <a:t>The Free </a:t>
            </a:r>
            <a:r>
              <a:rPr lang="en-GB" sz="1800" b="1" dirty="0">
                <a:solidFill>
                  <a:srgbClr val="FF0000"/>
                </a:solidFill>
                <a:effectLst/>
                <a:ea typeface="Calibri" panose="020F0502020204030204" pitchFamily="34" charset="0"/>
                <a:cs typeface="Times New Roman" panose="02020603050405020304" pitchFamily="18" charset="0"/>
              </a:rPr>
              <a:t>University</a:t>
            </a:r>
            <a:r>
              <a:rPr lang="en-GB" sz="1800" dirty="0">
                <a:effectLst/>
                <a:ea typeface="Calibri" panose="020F0502020204030204" pitchFamily="34" charset="0"/>
                <a:cs typeface="Times New Roman" panose="02020603050405020304" pitchFamily="18" charset="0"/>
              </a:rPr>
              <a:t> of Amsterdam (VU) developed a yearly </a:t>
            </a:r>
            <a:r>
              <a:rPr lang="en-GB" sz="1800" b="1" dirty="0">
                <a:solidFill>
                  <a:srgbClr val="FF0000"/>
                </a:solidFill>
                <a:effectLst/>
                <a:ea typeface="Calibri" panose="020F0502020204030204" pitchFamily="34" charset="0"/>
                <a:cs typeface="Times New Roman" panose="02020603050405020304" pitchFamily="18" charset="0"/>
              </a:rPr>
              <a:t>monitoring system </a:t>
            </a:r>
            <a:r>
              <a:rPr lang="en-GB" sz="1800" dirty="0">
                <a:effectLst/>
                <a:ea typeface="Calibri" panose="020F0502020204030204" pitchFamily="34" charset="0"/>
                <a:cs typeface="Times New Roman" panose="02020603050405020304" pitchFamily="18" charset="0"/>
              </a:rPr>
              <a:t>for these internal investigations concerning c</a:t>
            </a:r>
            <a:r>
              <a:rPr lang="en-GB" sz="1800" dirty="0">
                <a:solidFill>
                  <a:srgbClr val="000000"/>
                </a:solidFill>
                <a:effectLst/>
                <a:ea typeface="Calibri" panose="020F0502020204030204" pitchFamily="34" charset="0"/>
                <a:cs typeface="Times New Roman" panose="02020603050405020304" pitchFamily="18" charset="0"/>
              </a:rPr>
              <a:t>omplaints. </a:t>
            </a:r>
          </a:p>
          <a:p>
            <a:pPr>
              <a:lnSpc>
                <a:spcPct val="100000"/>
              </a:lnSpc>
              <a:spcBef>
                <a:spcPts val="0"/>
              </a:spcBef>
            </a:pPr>
            <a:r>
              <a:rPr lang="en-GB" sz="1800" dirty="0">
                <a:solidFill>
                  <a:srgbClr val="000000"/>
                </a:solidFill>
                <a:effectLst/>
                <a:ea typeface="Calibri" panose="020F0502020204030204" pitchFamily="34" charset="0"/>
                <a:cs typeface="Times New Roman" panose="02020603050405020304" pitchFamily="18" charset="0"/>
              </a:rPr>
              <a:t>When a complainant wants to go into </a:t>
            </a:r>
            <a:r>
              <a:rPr lang="en-GB" sz="1800" b="1" i="1" dirty="0">
                <a:solidFill>
                  <a:srgbClr val="FF0000"/>
                </a:solidFill>
                <a:effectLst/>
                <a:ea typeface="Calibri" panose="020F0502020204030204" pitchFamily="34" charset="0"/>
                <a:cs typeface="Times New Roman" panose="02020603050405020304" pitchFamily="18" charset="0"/>
              </a:rPr>
              <a:t>appeal</a:t>
            </a:r>
            <a:r>
              <a:rPr lang="en-GB" sz="1800" dirty="0">
                <a:solidFill>
                  <a:srgbClr val="000000"/>
                </a:solidFill>
                <a:effectLst/>
                <a:ea typeface="Calibri" panose="020F0502020204030204" pitchFamily="34" charset="0"/>
                <a:cs typeface="Times New Roman" panose="02020603050405020304" pitchFamily="18" charset="0"/>
              </a:rPr>
              <a:t>, he can go to the </a:t>
            </a:r>
            <a:r>
              <a:rPr lang="en-GB" sz="1800" b="1" dirty="0">
                <a:solidFill>
                  <a:srgbClr val="FF0000"/>
                </a:solidFill>
                <a:effectLst/>
                <a:ea typeface="Calibri" panose="020F0502020204030204" pitchFamily="34" charset="0"/>
                <a:cs typeface="Times New Roman" panose="02020603050405020304" pitchFamily="18" charset="0"/>
              </a:rPr>
              <a:t>independent Committee for Complaints</a:t>
            </a:r>
            <a:r>
              <a:rPr lang="en-GB" sz="1800" dirty="0">
                <a:solidFill>
                  <a:srgbClr val="000000"/>
                </a:solidFill>
                <a:effectLst/>
                <a:ea typeface="Calibri" panose="020F0502020204030204" pitchFamily="34" charset="0"/>
                <a:cs typeface="Times New Roman" panose="02020603050405020304" pitchFamily="18" charset="0"/>
              </a:rPr>
              <a:t>, which decides then. When there is still no satisfaction, he can turn to the </a:t>
            </a:r>
            <a:r>
              <a:rPr lang="en-GB" sz="1800" b="1" dirty="0">
                <a:solidFill>
                  <a:srgbClr val="FF0000"/>
                </a:solidFill>
                <a:effectLst/>
                <a:ea typeface="Calibri" panose="020F0502020204030204" pitchFamily="34" charset="0"/>
                <a:cs typeface="Times New Roman" panose="02020603050405020304" pitchFamily="18" charset="0"/>
              </a:rPr>
              <a:t>National Ombudsman</a:t>
            </a:r>
            <a:r>
              <a:rPr lang="en-GB" sz="1800" dirty="0">
                <a:solidFill>
                  <a:srgbClr val="000000"/>
                </a:solidFill>
                <a:effectLst/>
                <a:ea typeface="Calibri" panose="020F0502020204030204" pitchFamily="34" charset="0"/>
                <a:cs typeface="Times New Roman" panose="02020603050405020304" pitchFamily="18" charset="0"/>
              </a:rPr>
              <a:t>, who functions then as an instance of appeal.</a:t>
            </a:r>
            <a:endParaRPr lang="nl-BE" sz="1800" dirty="0">
              <a:effectLst/>
              <a:ea typeface="Calibri" panose="020F0502020204030204" pitchFamily="34" charset="0"/>
              <a:cs typeface="Times New Roman" panose="02020603050405020304" pitchFamily="18" charset="0"/>
            </a:endParaRPr>
          </a:p>
          <a:p>
            <a:pPr>
              <a:lnSpc>
                <a:spcPct val="100000"/>
              </a:lnSpc>
              <a:spcBef>
                <a:spcPts val="0"/>
              </a:spcBef>
            </a:pPr>
            <a:r>
              <a:rPr lang="en-GB" sz="1800" dirty="0">
                <a:effectLst/>
                <a:ea typeface="Calibri" panose="020F0502020204030204" pitchFamily="34" charset="0"/>
              </a:rPr>
              <a:t>In case a </a:t>
            </a:r>
            <a:r>
              <a:rPr lang="en-GB" sz="1800" b="1" dirty="0">
                <a:solidFill>
                  <a:srgbClr val="FF0000"/>
                </a:solidFill>
                <a:effectLst/>
                <a:ea typeface="Calibri" panose="020F0502020204030204" pitchFamily="34" charset="0"/>
              </a:rPr>
              <a:t>criminal investigation </a:t>
            </a:r>
            <a:r>
              <a:rPr lang="en-GB" sz="1800" dirty="0">
                <a:effectLst/>
                <a:ea typeface="Calibri" panose="020F0502020204030204" pitchFamily="34" charset="0"/>
              </a:rPr>
              <a:t>runs at the same time as an internal disciplinary investigation, the Prosecutor’s Office has to be warned. A criminal investigation against a member of personnel can be conducted a priori, after, but </a:t>
            </a:r>
            <a:r>
              <a:rPr lang="en-GB" sz="1800" b="1" dirty="0">
                <a:solidFill>
                  <a:srgbClr val="FF0000"/>
                </a:solidFill>
                <a:effectLst/>
                <a:ea typeface="Calibri" panose="020F0502020204030204" pitchFamily="34" charset="0"/>
              </a:rPr>
              <a:t>also simultaneously </a:t>
            </a:r>
            <a:r>
              <a:rPr lang="en-GB" sz="1800" dirty="0">
                <a:effectLst/>
                <a:ea typeface="Calibri" panose="020F0502020204030204" pitchFamily="34" charset="0"/>
              </a:rPr>
              <a:t>to an internal investigation. </a:t>
            </a:r>
          </a:p>
        </p:txBody>
      </p:sp>
      <p:sp>
        <p:nvSpPr>
          <p:cNvPr id="7" name="Tekstvak 6">
            <a:extLst>
              <a:ext uri="{FF2B5EF4-FFF2-40B4-BE49-F238E27FC236}">
                <a16:creationId xmlns:a16="http://schemas.microsoft.com/office/drawing/2014/main" id="{B3DA2D32-566C-4852-AD31-C61869982F80}"/>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8" name="Başlık 1">
            <a:extLst>
              <a:ext uri="{FF2B5EF4-FFF2-40B4-BE49-F238E27FC236}">
                <a16:creationId xmlns:a16="http://schemas.microsoft.com/office/drawing/2014/main" id="{C8936C18-3C26-43E0-B7E1-7A4F65E3ED64}"/>
              </a:ext>
            </a:extLst>
          </p:cNvPr>
          <p:cNvSpPr txBox="1">
            <a:spLocks/>
          </p:cNvSpPr>
          <p:nvPr/>
        </p:nvSpPr>
        <p:spPr>
          <a:xfrm>
            <a:off x="3046827" y="787622"/>
            <a:ext cx="6098345"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sz="2000" b="1" dirty="0"/>
              <a:t>Bureau </a:t>
            </a:r>
            <a:r>
              <a:rPr lang="nl-NL" sz="2000" b="1" dirty="0" err="1"/>
              <a:t>for</a:t>
            </a:r>
            <a:r>
              <a:rPr lang="nl-NL" sz="2000" b="1" dirty="0"/>
              <a:t> Security, </a:t>
            </a:r>
            <a:r>
              <a:rPr lang="nl-NL" sz="2000" b="1" dirty="0" err="1"/>
              <a:t>Integrity</a:t>
            </a:r>
            <a:r>
              <a:rPr lang="nl-NL" sz="2000" b="1" dirty="0"/>
              <a:t> </a:t>
            </a:r>
            <a:r>
              <a:rPr lang="nl-NL" sz="2000" b="1" dirty="0" err="1"/>
              <a:t>and</a:t>
            </a:r>
            <a:r>
              <a:rPr lang="nl-NL" sz="2000" b="1" dirty="0"/>
              <a:t> </a:t>
            </a:r>
            <a:r>
              <a:rPr lang="nl-NL" sz="2000" b="1" dirty="0" err="1"/>
              <a:t>Complaints</a:t>
            </a:r>
            <a:endParaRPr lang="tr-TR" sz="2000" b="1" dirty="0"/>
          </a:p>
        </p:txBody>
      </p:sp>
      <p:sp>
        <p:nvSpPr>
          <p:cNvPr id="4" name="Tijdelijke aanduiding voor dianummer 3">
            <a:extLst>
              <a:ext uri="{FF2B5EF4-FFF2-40B4-BE49-F238E27FC236}">
                <a16:creationId xmlns:a16="http://schemas.microsoft.com/office/drawing/2014/main" id="{89B59123-8743-4E8B-ABCA-F440364262A2}"/>
              </a:ext>
            </a:extLst>
          </p:cNvPr>
          <p:cNvSpPr>
            <a:spLocks noGrp="1"/>
          </p:cNvSpPr>
          <p:nvPr>
            <p:ph type="sldNum" sz="quarter" idx="12"/>
          </p:nvPr>
        </p:nvSpPr>
        <p:spPr/>
        <p:txBody>
          <a:bodyPr/>
          <a:lstStyle/>
          <a:p>
            <a:fld id="{2FAFFF96-F51B-4906-8CB1-0D04D0B08BB1}" type="slidenum">
              <a:rPr lang="nl-BE" smtClean="0"/>
              <a:t>12</a:t>
            </a:fld>
            <a:endParaRPr lang="nl-BE"/>
          </a:p>
        </p:txBody>
      </p:sp>
      <p:sp>
        <p:nvSpPr>
          <p:cNvPr id="5" name="Tijdelijke aanduiding voor datum 4">
            <a:extLst>
              <a:ext uri="{FF2B5EF4-FFF2-40B4-BE49-F238E27FC236}">
                <a16:creationId xmlns:a16="http://schemas.microsoft.com/office/drawing/2014/main" id="{53CD6BD6-5EDE-40E0-B3BB-773F0D867D49}"/>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382579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383A20EB-E508-44AA-AC5C-A9B38E059348}"/>
              </a:ext>
            </a:extLst>
          </p:cNvPr>
          <p:cNvSpPr>
            <a:spLocks noChangeArrowheads="1"/>
          </p:cNvSpPr>
          <p:nvPr/>
        </p:nvSpPr>
        <p:spPr bwMode="auto">
          <a:xfrm>
            <a:off x="1065695" y="1729431"/>
            <a:ext cx="102881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spcBef>
                <a:spcPct val="0"/>
              </a:spcBef>
              <a:spcAft>
                <a:spcPts val="600"/>
              </a:spcAft>
              <a:buClrTx/>
              <a:buSzTx/>
              <a:buFontTx/>
              <a:buNone/>
              <a:tabLst/>
            </a:pPr>
            <a:r>
              <a:rPr kumimoji="0" lang="en-GB" altLang="nl-BE" b="0" u="none" strike="noStrike" cap="none" normalizeH="0" baseline="0" dirty="0">
                <a:ln>
                  <a:noFill/>
                </a:ln>
                <a:solidFill>
                  <a:srgbClr val="000000"/>
                </a:solidFill>
                <a:effectLst/>
                <a:ea typeface="Calibri" panose="020F0502020204030204" pitchFamily="34" charset="0"/>
                <a:cs typeface="Times New Roman" panose="02020603050405020304" pitchFamily="18" charset="0"/>
              </a:rPr>
              <a:t>Number of investigations run during the period 2012-2014</a:t>
            </a:r>
            <a:endParaRPr kumimoji="0" lang="nl-BE" altLang="nl-BE" sz="2800" b="0" u="none" strike="noStrike" cap="none" normalizeH="0" baseline="0" dirty="0">
              <a:ln>
                <a:noFill/>
              </a:ln>
              <a:solidFill>
                <a:schemeClr val="tx1"/>
              </a:solidFill>
              <a:effectLst/>
            </a:endParaRPr>
          </a:p>
        </p:txBody>
      </p:sp>
      <p:graphicFrame>
        <p:nvGraphicFramePr>
          <p:cNvPr id="4" name="Tabel 3">
            <a:extLst>
              <a:ext uri="{FF2B5EF4-FFF2-40B4-BE49-F238E27FC236}">
                <a16:creationId xmlns:a16="http://schemas.microsoft.com/office/drawing/2014/main" id="{8CABD06A-7ABF-472D-9997-96D20BFBFEF6}"/>
              </a:ext>
            </a:extLst>
          </p:cNvPr>
          <p:cNvGraphicFramePr>
            <a:graphicFrameLocks noGrp="1"/>
          </p:cNvGraphicFramePr>
          <p:nvPr>
            <p:extLst>
              <p:ext uri="{D42A27DB-BD31-4B8C-83A1-F6EECF244321}">
                <p14:modId xmlns:p14="http://schemas.microsoft.com/office/powerpoint/2010/main" val="2206543914"/>
              </p:ext>
            </p:extLst>
          </p:nvPr>
        </p:nvGraphicFramePr>
        <p:xfrm>
          <a:off x="1065694" y="2098763"/>
          <a:ext cx="10288106" cy="4330502"/>
        </p:xfrm>
        <a:graphic>
          <a:graphicData uri="http://schemas.openxmlformats.org/drawingml/2006/table">
            <a:tbl>
              <a:tblPr firstRow="1" firstCol="1" bandRow="1">
                <a:tableStyleId>{5C22544A-7EE6-4342-B048-85BDC9FD1C3A}</a:tableStyleId>
              </a:tblPr>
              <a:tblGrid>
                <a:gridCol w="5679434">
                  <a:extLst>
                    <a:ext uri="{9D8B030D-6E8A-4147-A177-3AD203B41FA5}">
                      <a16:colId xmlns:a16="http://schemas.microsoft.com/office/drawing/2014/main" val="951213417"/>
                    </a:ext>
                  </a:extLst>
                </a:gridCol>
                <a:gridCol w="1536224">
                  <a:extLst>
                    <a:ext uri="{9D8B030D-6E8A-4147-A177-3AD203B41FA5}">
                      <a16:colId xmlns:a16="http://schemas.microsoft.com/office/drawing/2014/main" val="388081303"/>
                    </a:ext>
                  </a:extLst>
                </a:gridCol>
                <a:gridCol w="1536224">
                  <a:extLst>
                    <a:ext uri="{9D8B030D-6E8A-4147-A177-3AD203B41FA5}">
                      <a16:colId xmlns:a16="http://schemas.microsoft.com/office/drawing/2014/main" val="3945331108"/>
                    </a:ext>
                  </a:extLst>
                </a:gridCol>
                <a:gridCol w="1536224">
                  <a:extLst>
                    <a:ext uri="{9D8B030D-6E8A-4147-A177-3AD203B41FA5}">
                      <a16:colId xmlns:a16="http://schemas.microsoft.com/office/drawing/2014/main" val="3807751265"/>
                    </a:ext>
                  </a:extLst>
                </a:gridCol>
              </a:tblGrid>
              <a:tr h="393682">
                <a:tc>
                  <a:txBody>
                    <a:bodyPr/>
                    <a:lstStyle/>
                    <a:p>
                      <a:pPr algn="ctr"/>
                      <a:r>
                        <a:rPr lang="en-GB" sz="1800" dirty="0">
                          <a:solidFill>
                            <a:schemeClr val="bg1"/>
                          </a:solidFill>
                          <a:effectLst/>
                        </a:rPr>
                        <a:t>Sum of the number of investigations</a:t>
                      </a:r>
                      <a:endParaRPr lang="nl-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gridSpan="3">
                  <a:txBody>
                    <a:bodyPr/>
                    <a:lstStyle/>
                    <a:p>
                      <a:pPr algn="ctr"/>
                      <a:r>
                        <a:rPr lang="en-GB" sz="1800" dirty="0">
                          <a:solidFill>
                            <a:schemeClr val="bg1"/>
                          </a:solidFill>
                          <a:effectLst/>
                        </a:rPr>
                        <a:t>Year</a:t>
                      </a:r>
                    </a:p>
                  </a:txBody>
                  <a:tcPr marL="66581" marR="66581" marT="0" marB="0" anchor="b">
                    <a:solidFill>
                      <a:srgbClr val="002060"/>
                    </a:solidFill>
                  </a:tcPr>
                </a:tc>
                <a:tc hMerge="1">
                  <a:txBody>
                    <a:bodyPr/>
                    <a:lstStyle/>
                    <a:p>
                      <a:r>
                        <a:rPr lang="en-GB" sz="2000" dirty="0">
                          <a:effectLst/>
                        </a:rPr>
                        <a:t> </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tc>
                <a:tc hMerge="1">
                  <a:txBody>
                    <a:bodyPr/>
                    <a:lstStyle/>
                    <a:p>
                      <a:r>
                        <a:rPr lang="en-GB" sz="2000" dirty="0">
                          <a:effectLst/>
                        </a:rPr>
                        <a:t> </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tc>
                <a:extLst>
                  <a:ext uri="{0D108BD9-81ED-4DB2-BD59-A6C34878D82A}">
                    <a16:rowId xmlns:a16="http://schemas.microsoft.com/office/drawing/2014/main" val="3204612122"/>
                  </a:ext>
                </a:extLst>
              </a:tr>
              <a:tr h="393682">
                <a:tc>
                  <a:txBody>
                    <a:bodyPr/>
                    <a:lstStyle/>
                    <a:p>
                      <a:pPr algn="ctr"/>
                      <a:r>
                        <a:rPr lang="en-GB" sz="1800" dirty="0">
                          <a:solidFill>
                            <a:schemeClr val="bg1"/>
                          </a:solidFill>
                          <a:effectLst/>
                        </a:rPr>
                        <a:t>Kind of Investigation</a:t>
                      </a:r>
                      <a:endParaRPr lang="nl-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ctr"/>
                      <a:r>
                        <a:rPr lang="en-GB" sz="1800">
                          <a:solidFill>
                            <a:schemeClr val="bg1"/>
                          </a:solidFill>
                          <a:effectLst/>
                        </a:rPr>
                        <a:t>2012</a:t>
                      </a:r>
                      <a:endParaRPr lang="nl-BE"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ctr"/>
                      <a:r>
                        <a:rPr lang="en-GB" sz="1800">
                          <a:solidFill>
                            <a:schemeClr val="bg1"/>
                          </a:solidFill>
                          <a:effectLst/>
                        </a:rPr>
                        <a:t>2013</a:t>
                      </a:r>
                      <a:endParaRPr lang="nl-BE"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ctr"/>
                      <a:r>
                        <a:rPr lang="en-GB" sz="1800" dirty="0">
                          <a:solidFill>
                            <a:schemeClr val="bg1"/>
                          </a:solidFill>
                          <a:effectLst/>
                        </a:rPr>
                        <a:t>2014</a:t>
                      </a:r>
                      <a:endParaRPr lang="nl-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extLst>
                  <a:ext uri="{0D108BD9-81ED-4DB2-BD59-A6C34878D82A}">
                    <a16:rowId xmlns:a16="http://schemas.microsoft.com/office/drawing/2014/main" val="1554637256"/>
                  </a:ext>
                </a:extLst>
              </a:tr>
              <a:tr h="393682">
                <a:tc>
                  <a:txBody>
                    <a:bodyPr/>
                    <a:lstStyle/>
                    <a:p>
                      <a:pPr algn="r"/>
                      <a:r>
                        <a:rPr lang="en-GB" sz="1800" dirty="0">
                          <a:effectLst/>
                        </a:rPr>
                        <a:t>Disciplinary</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r"/>
                      <a:r>
                        <a:rPr lang="en-GB" sz="1800" dirty="0">
                          <a:effectLst/>
                        </a:rPr>
                        <a:t>311</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315</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272</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extLst>
                  <a:ext uri="{0D108BD9-81ED-4DB2-BD59-A6C34878D82A}">
                    <a16:rowId xmlns:a16="http://schemas.microsoft.com/office/drawing/2014/main" val="2344568039"/>
                  </a:ext>
                </a:extLst>
              </a:tr>
              <a:tr h="393682">
                <a:tc>
                  <a:txBody>
                    <a:bodyPr/>
                    <a:lstStyle/>
                    <a:p>
                      <a:pPr algn="r"/>
                      <a:r>
                        <a:rPr lang="en-GB" sz="1800" dirty="0">
                          <a:effectLst/>
                        </a:rPr>
                        <a:t>Disciplinary &amp; Criminal</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r"/>
                      <a:r>
                        <a:rPr lang="en-GB" sz="1800">
                          <a:effectLst/>
                        </a:rPr>
                        <a:t>139</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85</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65</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extLst>
                  <a:ext uri="{0D108BD9-81ED-4DB2-BD59-A6C34878D82A}">
                    <a16:rowId xmlns:a16="http://schemas.microsoft.com/office/drawing/2014/main" val="2616123333"/>
                  </a:ext>
                </a:extLst>
              </a:tr>
              <a:tr h="393682">
                <a:tc>
                  <a:txBody>
                    <a:bodyPr/>
                    <a:lstStyle/>
                    <a:p>
                      <a:pPr algn="r"/>
                      <a:r>
                        <a:rPr lang="en-GB" sz="1800" dirty="0">
                          <a:effectLst/>
                        </a:rPr>
                        <a:t>Explorative</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r"/>
                      <a:r>
                        <a:rPr lang="en-GB" sz="1800">
                          <a:effectLst/>
                        </a:rPr>
                        <a:t>373</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335</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286</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extLst>
                  <a:ext uri="{0D108BD9-81ED-4DB2-BD59-A6C34878D82A}">
                    <a16:rowId xmlns:a16="http://schemas.microsoft.com/office/drawing/2014/main" val="223154119"/>
                  </a:ext>
                </a:extLst>
              </a:tr>
              <a:tr h="393682">
                <a:tc>
                  <a:txBody>
                    <a:bodyPr/>
                    <a:lstStyle/>
                    <a:p>
                      <a:pPr algn="r"/>
                      <a:r>
                        <a:rPr lang="en-GB" sz="1800" dirty="0">
                          <a:effectLst/>
                        </a:rPr>
                        <a:t>Explorative &amp; Disciplinary</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r"/>
                      <a:r>
                        <a:rPr lang="en-GB" sz="1800">
                          <a:effectLst/>
                        </a:rPr>
                        <a:t>27</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22</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13</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extLst>
                  <a:ext uri="{0D108BD9-81ED-4DB2-BD59-A6C34878D82A}">
                    <a16:rowId xmlns:a16="http://schemas.microsoft.com/office/drawing/2014/main" val="1880208832"/>
                  </a:ext>
                </a:extLst>
              </a:tr>
              <a:tr h="393682">
                <a:tc>
                  <a:txBody>
                    <a:bodyPr/>
                    <a:lstStyle/>
                    <a:p>
                      <a:pPr algn="r"/>
                      <a:r>
                        <a:rPr lang="en-GB" sz="1800" dirty="0">
                          <a:effectLst/>
                        </a:rPr>
                        <a:t>Explorative &amp; Disciplinary &amp; Criminal</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r"/>
                      <a:r>
                        <a:rPr lang="en-GB" sz="1800">
                          <a:effectLst/>
                        </a:rPr>
                        <a:t>4</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0</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2</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extLst>
                  <a:ext uri="{0D108BD9-81ED-4DB2-BD59-A6C34878D82A}">
                    <a16:rowId xmlns:a16="http://schemas.microsoft.com/office/drawing/2014/main" val="1166022054"/>
                  </a:ext>
                </a:extLst>
              </a:tr>
              <a:tr h="393682">
                <a:tc>
                  <a:txBody>
                    <a:bodyPr/>
                    <a:lstStyle/>
                    <a:p>
                      <a:pPr algn="r"/>
                      <a:r>
                        <a:rPr lang="en-GB" sz="1800" dirty="0">
                          <a:effectLst/>
                        </a:rPr>
                        <a:t>Explorative &amp; Criminal</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r"/>
                      <a:r>
                        <a:rPr lang="en-GB" sz="1800">
                          <a:effectLst/>
                        </a:rPr>
                        <a:t>42</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23</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23</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extLst>
                  <a:ext uri="{0D108BD9-81ED-4DB2-BD59-A6C34878D82A}">
                    <a16:rowId xmlns:a16="http://schemas.microsoft.com/office/drawing/2014/main" val="842466450"/>
                  </a:ext>
                </a:extLst>
              </a:tr>
              <a:tr h="393682">
                <a:tc>
                  <a:txBody>
                    <a:bodyPr/>
                    <a:lstStyle/>
                    <a:p>
                      <a:pPr algn="r"/>
                      <a:r>
                        <a:rPr lang="en-GB" sz="1800" dirty="0">
                          <a:effectLst/>
                        </a:rPr>
                        <a:t>Criminal</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r"/>
                      <a:r>
                        <a:rPr lang="en-GB" sz="1800">
                          <a:effectLst/>
                        </a:rPr>
                        <a:t>451</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499</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533</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extLst>
                  <a:ext uri="{0D108BD9-81ED-4DB2-BD59-A6C34878D82A}">
                    <a16:rowId xmlns:a16="http://schemas.microsoft.com/office/drawing/2014/main" val="879610687"/>
                  </a:ext>
                </a:extLst>
              </a:tr>
              <a:tr h="393682">
                <a:tc>
                  <a:txBody>
                    <a:bodyPr/>
                    <a:lstStyle/>
                    <a:p>
                      <a:pPr algn="r"/>
                      <a:r>
                        <a:rPr lang="en-GB" sz="1800" dirty="0">
                          <a:effectLst/>
                        </a:rPr>
                        <a:t>Total</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r"/>
                      <a:r>
                        <a:rPr lang="en-GB" sz="1800">
                          <a:effectLst/>
                        </a:rPr>
                        <a:t>1,347</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1,279</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a:effectLst/>
                        </a:rPr>
                        <a:t>1,194</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extLst>
                  <a:ext uri="{0D108BD9-81ED-4DB2-BD59-A6C34878D82A}">
                    <a16:rowId xmlns:a16="http://schemas.microsoft.com/office/drawing/2014/main" val="368114044"/>
                  </a:ext>
                </a:extLst>
              </a:tr>
              <a:tr h="393682">
                <a:tc>
                  <a:txBody>
                    <a:bodyPr/>
                    <a:lstStyle/>
                    <a:p>
                      <a:pPr algn="r"/>
                      <a:r>
                        <a:rPr lang="en-GB" sz="1800" dirty="0">
                          <a:effectLst/>
                        </a:rPr>
                        <a:t>Number of dismissals </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rgbClr val="002060"/>
                    </a:solidFill>
                  </a:tcPr>
                </a:tc>
                <a:tc>
                  <a:txBody>
                    <a:bodyPr/>
                    <a:lstStyle/>
                    <a:p>
                      <a:pPr algn="r"/>
                      <a:r>
                        <a:rPr lang="en-GB" sz="1800">
                          <a:effectLst/>
                        </a:rPr>
                        <a:t>214</a:t>
                      </a:r>
                      <a:endParaRPr lang="nl-BE" sz="180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dirty="0">
                          <a:effectLst/>
                        </a:rPr>
                        <a:t>218</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tc>
                  <a:txBody>
                    <a:bodyPr/>
                    <a:lstStyle/>
                    <a:p>
                      <a:pPr algn="r"/>
                      <a:r>
                        <a:rPr lang="en-GB" sz="1800" dirty="0">
                          <a:effectLst/>
                        </a:rPr>
                        <a:t>156</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581" marR="66581" marT="0" marB="0" anchor="b">
                    <a:solidFill>
                      <a:schemeClr val="tx2">
                        <a:lumMod val="40000"/>
                        <a:lumOff val="60000"/>
                      </a:schemeClr>
                    </a:solidFill>
                  </a:tcPr>
                </a:tc>
                <a:extLst>
                  <a:ext uri="{0D108BD9-81ED-4DB2-BD59-A6C34878D82A}">
                    <a16:rowId xmlns:a16="http://schemas.microsoft.com/office/drawing/2014/main" val="3240967393"/>
                  </a:ext>
                </a:extLst>
              </a:tr>
            </a:tbl>
          </a:graphicData>
        </a:graphic>
      </p:graphicFrame>
      <p:sp>
        <p:nvSpPr>
          <p:cNvPr id="14" name="Ovaal 13">
            <a:hlinkClick r:id="rId2" action="ppaction://hlinksldjump"/>
            <a:extLst>
              <a:ext uri="{FF2B5EF4-FFF2-40B4-BE49-F238E27FC236}">
                <a16:creationId xmlns:a16="http://schemas.microsoft.com/office/drawing/2014/main" id="{EFF386E6-942D-4A86-9976-AA26FA097C4C}"/>
              </a:ext>
            </a:extLst>
          </p:cNvPr>
          <p:cNvSpPr>
            <a:spLocks noChangeAspect="1"/>
          </p:cNvSpPr>
          <p:nvPr/>
        </p:nvSpPr>
        <p:spPr>
          <a:xfrm>
            <a:off x="11461179" y="1426813"/>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3</a:t>
            </a:r>
            <a:endParaRPr lang="nl-BE" dirty="0"/>
          </a:p>
        </p:txBody>
      </p:sp>
      <p:sp>
        <p:nvSpPr>
          <p:cNvPr id="11" name="Tekstvak 10">
            <a:extLst>
              <a:ext uri="{FF2B5EF4-FFF2-40B4-BE49-F238E27FC236}">
                <a16:creationId xmlns:a16="http://schemas.microsoft.com/office/drawing/2014/main" id="{29770509-D4B1-461D-8766-2EB507963D69}"/>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15" name="Başlık 1">
            <a:extLst>
              <a:ext uri="{FF2B5EF4-FFF2-40B4-BE49-F238E27FC236}">
                <a16:creationId xmlns:a16="http://schemas.microsoft.com/office/drawing/2014/main" id="{45A77F36-12F7-4C7B-8559-CEBC914BF47B}"/>
              </a:ext>
            </a:extLst>
          </p:cNvPr>
          <p:cNvSpPr txBox="1">
            <a:spLocks/>
          </p:cNvSpPr>
          <p:nvPr/>
        </p:nvSpPr>
        <p:spPr>
          <a:xfrm>
            <a:off x="3046827" y="787622"/>
            <a:ext cx="6098345"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sz="2000" b="1" dirty="0"/>
              <a:t>Bureau </a:t>
            </a:r>
            <a:r>
              <a:rPr lang="nl-NL" sz="2000" b="1" dirty="0" err="1"/>
              <a:t>for</a:t>
            </a:r>
            <a:r>
              <a:rPr lang="nl-NL" sz="2000" b="1" dirty="0"/>
              <a:t> Security, </a:t>
            </a:r>
            <a:r>
              <a:rPr lang="nl-NL" sz="2000" b="1" dirty="0" err="1"/>
              <a:t>Integrity</a:t>
            </a:r>
            <a:r>
              <a:rPr lang="nl-NL" sz="2000" b="1" dirty="0"/>
              <a:t> </a:t>
            </a:r>
            <a:r>
              <a:rPr lang="nl-NL" sz="2000" b="1" dirty="0" err="1"/>
              <a:t>and</a:t>
            </a:r>
            <a:r>
              <a:rPr lang="nl-NL" sz="2000" b="1" dirty="0"/>
              <a:t> </a:t>
            </a:r>
            <a:r>
              <a:rPr lang="nl-NL" sz="2000" b="1" dirty="0" err="1"/>
              <a:t>Complaints</a:t>
            </a:r>
            <a:endParaRPr lang="tr-TR" sz="2000" b="1" dirty="0"/>
          </a:p>
        </p:txBody>
      </p:sp>
      <p:sp>
        <p:nvSpPr>
          <p:cNvPr id="3" name="Tijdelijke aanduiding voor dianummer 2">
            <a:extLst>
              <a:ext uri="{FF2B5EF4-FFF2-40B4-BE49-F238E27FC236}">
                <a16:creationId xmlns:a16="http://schemas.microsoft.com/office/drawing/2014/main" id="{A07727F0-DBC6-4A90-A60D-E84794BF5330}"/>
              </a:ext>
            </a:extLst>
          </p:cNvPr>
          <p:cNvSpPr>
            <a:spLocks noGrp="1"/>
          </p:cNvSpPr>
          <p:nvPr>
            <p:ph type="sldNum" sz="quarter" idx="12"/>
          </p:nvPr>
        </p:nvSpPr>
        <p:spPr/>
        <p:txBody>
          <a:bodyPr/>
          <a:lstStyle/>
          <a:p>
            <a:fld id="{2FAFFF96-F51B-4906-8CB1-0D04D0B08BB1}" type="slidenum">
              <a:rPr lang="nl-BE" smtClean="0"/>
              <a:t>13</a:t>
            </a:fld>
            <a:endParaRPr lang="nl-BE"/>
          </a:p>
        </p:txBody>
      </p:sp>
      <p:sp>
        <p:nvSpPr>
          <p:cNvPr id="6" name="Tijdelijke aanduiding voor datum 5">
            <a:extLst>
              <a:ext uri="{FF2B5EF4-FFF2-40B4-BE49-F238E27FC236}">
                <a16:creationId xmlns:a16="http://schemas.microsoft.com/office/drawing/2014/main" id="{BE936FE6-9C60-4229-8592-A8204C450E29}"/>
              </a:ext>
            </a:extLst>
          </p:cNvPr>
          <p:cNvSpPr>
            <a:spLocks noGrp="1"/>
          </p:cNvSpPr>
          <p:nvPr>
            <p:ph type="dt" sz="half" idx="10"/>
          </p:nvPr>
        </p:nvSpPr>
        <p:spPr/>
        <p:txBody>
          <a:bodyPr/>
          <a:lstStyle/>
          <a:p>
            <a:r>
              <a:rPr lang="nl-BE"/>
              <a:t>6/07/2021</a:t>
            </a:r>
          </a:p>
        </p:txBody>
      </p:sp>
      <p:sp>
        <p:nvSpPr>
          <p:cNvPr id="2" name="Ovaal 1">
            <a:extLst>
              <a:ext uri="{FF2B5EF4-FFF2-40B4-BE49-F238E27FC236}">
                <a16:creationId xmlns:a16="http://schemas.microsoft.com/office/drawing/2014/main" id="{4CCD3064-CAE6-4755-9A0E-02A8B5EDC4E2}"/>
              </a:ext>
            </a:extLst>
          </p:cNvPr>
          <p:cNvSpPr/>
          <p:nvPr/>
        </p:nvSpPr>
        <p:spPr>
          <a:xfrm>
            <a:off x="7129220" y="5255462"/>
            <a:ext cx="4761727" cy="42976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ln>
                <a:solidFill>
                  <a:srgbClr val="FF0000"/>
                </a:solidFill>
              </a:ln>
              <a:noFill/>
            </a:endParaRPr>
          </a:p>
        </p:txBody>
      </p:sp>
    </p:spTree>
    <p:extLst>
      <p:ext uri="{BB962C8B-B14F-4D97-AF65-F5344CB8AC3E}">
        <p14:creationId xmlns:p14="http://schemas.microsoft.com/office/powerpoint/2010/main" val="234883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7" presetClass="emph" presetSubtype="0" fill="remove" grpId="0" nodeType="clickEffect">
                                  <p:stCondLst>
                                    <p:cond delay="0"/>
                                  </p:stCondLst>
                                  <p:childTnLst>
                                    <p:animClr clrSpc="rgb" dir="cw">
                                      <p:cBhvr override="childStyle">
                                        <p:cTn id="19" dur="250" autoRev="1" fill="remove"/>
                                        <p:tgtEl>
                                          <p:spTgt spid="14"/>
                                        </p:tgtEl>
                                        <p:attrNameLst>
                                          <p:attrName>style.color</p:attrName>
                                        </p:attrNameLst>
                                      </p:cBhvr>
                                      <p:to>
                                        <a:schemeClr val="bg1"/>
                                      </p:to>
                                    </p:animClr>
                                    <p:animClr clrSpc="rgb" dir="cw">
                                      <p:cBhvr>
                                        <p:cTn id="20" dur="250" autoRev="1" fill="remove"/>
                                        <p:tgtEl>
                                          <p:spTgt spid="14"/>
                                        </p:tgtEl>
                                        <p:attrNameLst>
                                          <p:attrName>fillcolor</p:attrName>
                                        </p:attrNameLst>
                                      </p:cBhvr>
                                      <p:to>
                                        <a:schemeClr val="bg1"/>
                                      </p:to>
                                    </p:animClr>
                                    <p:set>
                                      <p:cBhvr>
                                        <p:cTn id="21" dur="250" autoRev="1" fill="remove"/>
                                        <p:tgtEl>
                                          <p:spTgt spid="14"/>
                                        </p:tgtEl>
                                        <p:attrNameLst>
                                          <p:attrName>fill.type</p:attrName>
                                        </p:attrNameLst>
                                      </p:cBhvr>
                                      <p:to>
                                        <p:strVal val="solid"/>
                                      </p:to>
                                    </p:set>
                                    <p:set>
                                      <p:cBhvr>
                                        <p:cTn id="22" dur="250" autoRev="1" fill="remove"/>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animBg="1"/>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A0895C0-D22E-43BE-B813-D7778C3CA0FA}"/>
              </a:ext>
            </a:extLst>
          </p:cNvPr>
          <p:cNvSpPr>
            <a:spLocks noGrp="1"/>
          </p:cNvSpPr>
          <p:nvPr>
            <p:ph idx="1"/>
          </p:nvPr>
        </p:nvSpPr>
        <p:spPr>
          <a:xfrm>
            <a:off x="838199" y="2249167"/>
            <a:ext cx="10837863" cy="3748677"/>
          </a:xfrm>
        </p:spPr>
        <p:txBody>
          <a:bodyPr>
            <a:noAutofit/>
          </a:bodyPr>
          <a:lstStyle/>
          <a:p>
            <a:pPr>
              <a:lnSpc>
                <a:spcPct val="100000"/>
              </a:lnSpc>
              <a:spcBef>
                <a:spcPts val="0"/>
              </a:spcBef>
            </a:pPr>
            <a:r>
              <a:rPr lang="en-GB" sz="1800" dirty="0">
                <a:effectLst/>
                <a:ea typeface="Calibri" panose="020F0502020204030204" pitchFamily="34" charset="0"/>
                <a:cs typeface="Times New Roman" panose="02020603050405020304" pitchFamily="18" charset="0"/>
              </a:rPr>
              <a:t>The Public Prosecution Service is considered to be part of the </a:t>
            </a:r>
            <a:r>
              <a:rPr lang="en-GB" sz="1800" b="1" dirty="0">
                <a:solidFill>
                  <a:srgbClr val="FF0000"/>
                </a:solidFill>
                <a:effectLst/>
                <a:ea typeface="Calibri" panose="020F0502020204030204" pitchFamily="34" charset="0"/>
                <a:cs typeface="Times New Roman" panose="02020603050405020304" pitchFamily="18" charset="0"/>
              </a:rPr>
              <a:t>judicial power</a:t>
            </a:r>
            <a:r>
              <a:rPr lang="en-GB" sz="1800" dirty="0">
                <a:effectLst/>
                <a:ea typeface="Calibri" panose="020F0502020204030204" pitchFamily="34" charset="0"/>
                <a:cs typeface="Times New Roman" panose="02020603050405020304" pitchFamily="18" charset="0"/>
              </a:rPr>
              <a:t>. The Public Prosecution Service determines </a:t>
            </a:r>
            <a:r>
              <a:rPr lang="en-GB" sz="1800" dirty="0" err="1">
                <a:effectLst/>
                <a:ea typeface="Calibri" panose="020F0502020204030204" pitchFamily="34" charset="0"/>
                <a:cs typeface="Times New Roman" panose="02020603050405020304" pitchFamily="18" charset="0"/>
              </a:rPr>
              <a:t>wether</a:t>
            </a:r>
            <a:r>
              <a:rPr lang="en-GB" sz="1800" dirty="0">
                <a:effectLst/>
                <a:ea typeface="Calibri" panose="020F0502020204030204" pitchFamily="34" charset="0"/>
                <a:cs typeface="Times New Roman" panose="02020603050405020304" pitchFamily="18" charset="0"/>
              </a:rPr>
              <a:t> or not someone has to be brought before penal court. </a:t>
            </a:r>
          </a:p>
          <a:p>
            <a:pPr marL="0" indent="0">
              <a:lnSpc>
                <a:spcPct val="100000"/>
              </a:lnSpc>
              <a:spcBef>
                <a:spcPts val="0"/>
              </a:spcBef>
              <a:buNone/>
            </a:pPr>
            <a:endParaRPr lang="en-GB" sz="1800" dirty="0">
              <a:effectLst/>
              <a:ea typeface="Calibri" panose="020F0502020204030204" pitchFamily="34" charset="0"/>
              <a:cs typeface="Times New Roman" panose="02020603050405020304" pitchFamily="18" charset="0"/>
            </a:endParaRPr>
          </a:p>
          <a:p>
            <a:pPr>
              <a:lnSpc>
                <a:spcPct val="100000"/>
              </a:lnSpc>
              <a:spcBef>
                <a:spcPts val="0"/>
              </a:spcBef>
            </a:pPr>
            <a:r>
              <a:rPr lang="en-US" sz="1800" dirty="0">
                <a:effectLst/>
                <a:ea typeface="Times New Roman" panose="02020603050405020304" pitchFamily="18" charset="0"/>
              </a:rPr>
              <a:t>The Public Prosecution Service is the authority for the police regarding criminal law enforcement</a:t>
            </a:r>
            <a:r>
              <a:rPr lang="en-US" sz="1800" dirty="0">
                <a:effectLst/>
                <a:ea typeface="Calibri" panose="020F0502020204030204" pitchFamily="34" charset="0"/>
              </a:rPr>
              <a:t>. P</a:t>
            </a:r>
            <a:r>
              <a:rPr lang="en-US" sz="1800" dirty="0">
                <a:effectLst/>
                <a:ea typeface="Times New Roman" panose="02020603050405020304" pitchFamily="18" charset="0"/>
              </a:rPr>
              <a:t>olice officers charged of having committed a violation of the law do not have </a:t>
            </a:r>
            <a:r>
              <a:rPr lang="en-US" sz="1800" b="1" dirty="0">
                <a:solidFill>
                  <a:srgbClr val="FF0000"/>
                </a:solidFill>
                <a:effectLst/>
                <a:ea typeface="Times New Roman" panose="02020603050405020304" pitchFamily="18" charset="0"/>
              </a:rPr>
              <a:t>any special protection or treatment in the lawsuits</a:t>
            </a:r>
            <a:r>
              <a:rPr lang="en-US" sz="1800" dirty="0">
                <a:effectLst/>
                <a:ea typeface="Times New Roman" panose="02020603050405020304" pitchFamily="18" charset="0"/>
              </a:rPr>
              <a:t>. They are treated like any other offender. </a:t>
            </a:r>
          </a:p>
          <a:p>
            <a:pPr marL="0" indent="0">
              <a:lnSpc>
                <a:spcPct val="100000"/>
              </a:lnSpc>
              <a:spcBef>
                <a:spcPts val="0"/>
              </a:spcBef>
              <a:buNone/>
            </a:pPr>
            <a:endParaRPr lang="en-US" sz="1800" dirty="0">
              <a:effectLst/>
              <a:ea typeface="Times New Roman" panose="02020603050405020304" pitchFamily="18" charset="0"/>
            </a:endParaRPr>
          </a:p>
          <a:p>
            <a:pPr>
              <a:lnSpc>
                <a:spcPct val="100000"/>
              </a:lnSpc>
              <a:spcBef>
                <a:spcPts val="0"/>
              </a:spcBef>
            </a:pPr>
            <a:r>
              <a:rPr lang="en-US" sz="1800" dirty="0">
                <a:effectLst/>
                <a:ea typeface="Times New Roman" panose="02020603050405020304" pitchFamily="18" charset="0"/>
                <a:cs typeface="Times New Roman" panose="02020603050405020304" pitchFamily="18" charset="0"/>
              </a:rPr>
              <a:t>The Prosecutor’s Office supervises </a:t>
            </a:r>
            <a:r>
              <a:rPr lang="en-US" sz="1800" b="1" dirty="0">
                <a:solidFill>
                  <a:srgbClr val="FF0000"/>
                </a:solidFill>
                <a:effectLst/>
                <a:ea typeface="Times New Roman" panose="02020603050405020304" pitchFamily="18" charset="0"/>
                <a:cs typeface="Times New Roman" panose="02020603050405020304" pitchFamily="18" charset="0"/>
              </a:rPr>
              <a:t>also the “G</a:t>
            </a:r>
            <a:r>
              <a:rPr lang="en-GB" sz="1800" b="1" dirty="0" err="1">
                <a:solidFill>
                  <a:srgbClr val="FF0000"/>
                </a:solidFill>
                <a:effectLst/>
                <a:ea typeface="Calibri" panose="020F0502020204030204" pitchFamily="34" charset="0"/>
                <a:cs typeface="Times New Roman" panose="02020603050405020304" pitchFamily="18" charset="0"/>
              </a:rPr>
              <a:t>eneral</a:t>
            </a:r>
            <a:r>
              <a:rPr lang="en-GB" sz="1800" b="1" dirty="0">
                <a:solidFill>
                  <a:srgbClr val="FF0000"/>
                </a:solidFill>
                <a:effectLst/>
                <a:ea typeface="Calibri" panose="020F0502020204030204" pitchFamily="34" charset="0"/>
                <a:cs typeface="Times New Roman" panose="02020603050405020304" pitchFamily="18" charset="0"/>
              </a:rPr>
              <a:t> Investigating Officials”</a:t>
            </a:r>
            <a:r>
              <a:rPr lang="en-GB" sz="1800" dirty="0">
                <a:effectLst/>
                <a:ea typeface="Calibri" panose="020F0502020204030204" pitchFamily="34" charset="0"/>
                <a:cs typeface="Times New Roman" panose="02020603050405020304" pitchFamily="18" charset="0"/>
              </a:rPr>
              <a:t>, as the “</a:t>
            </a:r>
            <a:r>
              <a:rPr lang="en-GB" sz="1800" i="1" dirty="0">
                <a:effectLst/>
                <a:ea typeface="Calibri" panose="020F0502020204030204" pitchFamily="34" charset="0"/>
                <a:cs typeface="Times New Roman" panose="02020603050405020304" pitchFamily="18" charset="0"/>
              </a:rPr>
              <a:t>Intelligence and Investigating Tax Service</a:t>
            </a:r>
            <a:r>
              <a:rPr lang="en-GB" sz="1800" dirty="0">
                <a:effectLst/>
                <a:ea typeface="Calibri" panose="020F0502020204030204" pitchFamily="34" charset="0"/>
                <a:cs typeface="Times New Roman" panose="02020603050405020304" pitchFamily="18" charset="0"/>
              </a:rPr>
              <a:t>” (FIOD) of the Ministry of Finance, the “</a:t>
            </a:r>
            <a:r>
              <a:rPr lang="en-GB" sz="1800" i="1" dirty="0">
                <a:effectLst/>
                <a:ea typeface="Calibri" panose="020F0502020204030204" pitchFamily="34" charset="0"/>
                <a:cs typeface="Times New Roman" panose="02020603050405020304" pitchFamily="18" charset="0"/>
              </a:rPr>
              <a:t>Inspection of the Ministry of Social Affairs and Employment</a:t>
            </a:r>
            <a:r>
              <a:rPr lang="en-GB" sz="1800" dirty="0">
                <a:effectLst/>
                <a:ea typeface="Calibri" panose="020F0502020204030204" pitchFamily="34" charset="0"/>
                <a:cs typeface="Times New Roman" panose="02020603050405020304" pitchFamily="18" charset="0"/>
              </a:rPr>
              <a:t>” (ISZW) of the Ministry of Social Affairs and Employment, the “</a:t>
            </a:r>
            <a:r>
              <a:rPr lang="en-GB" sz="1800" i="1" dirty="0">
                <a:effectLst/>
                <a:ea typeface="Calibri" panose="020F0502020204030204" pitchFamily="34" charset="0"/>
                <a:cs typeface="Times New Roman" panose="02020603050405020304" pitchFamily="18" charset="0"/>
              </a:rPr>
              <a:t>Intelligence and Investigation Service of Environment and Transport</a:t>
            </a:r>
            <a:r>
              <a:rPr lang="en-GB" sz="1800" dirty="0">
                <a:effectLst/>
                <a:ea typeface="Calibri" panose="020F0502020204030204" pitchFamily="34" charset="0"/>
                <a:cs typeface="Times New Roman" panose="02020603050405020304" pitchFamily="18" charset="0"/>
              </a:rPr>
              <a:t>” (ILT-IOD) of the Ministry of Infrastructure and Water, and the “</a:t>
            </a:r>
            <a:r>
              <a:rPr lang="en-GB" sz="1800" i="1" dirty="0">
                <a:effectLst/>
                <a:ea typeface="Calibri" panose="020F0502020204030204" pitchFamily="34" charset="0"/>
                <a:cs typeface="Times New Roman" panose="02020603050405020304" pitchFamily="18" charset="0"/>
              </a:rPr>
              <a:t>Food and Goods Authority</a:t>
            </a:r>
            <a:r>
              <a:rPr lang="en-GB" sz="1800" dirty="0">
                <a:effectLst/>
                <a:ea typeface="Calibri" panose="020F0502020204030204" pitchFamily="34" charset="0"/>
                <a:cs typeface="Times New Roman" panose="02020603050405020304" pitchFamily="18" charset="0"/>
              </a:rPr>
              <a:t>” (NVWA) of the Ministry of Agriculture, Nature and Food Quality.</a:t>
            </a:r>
            <a:r>
              <a:rPr lang="en-GB" sz="1800" dirty="0">
                <a:solidFill>
                  <a:srgbClr val="000000"/>
                </a:solidFill>
                <a:effectLst/>
                <a:ea typeface="Calibri" panose="020F0502020204030204" pitchFamily="34" charset="0"/>
                <a:cs typeface="Times New Roman" panose="02020603050405020304" pitchFamily="18" charset="0"/>
              </a:rPr>
              <a:t> </a:t>
            </a:r>
            <a:endParaRPr lang="nl-BE" sz="1800" dirty="0">
              <a:effectLst/>
              <a:ea typeface="Calibri" panose="020F0502020204030204" pitchFamily="34" charset="0"/>
              <a:cs typeface="Times New Roman" panose="02020603050405020304" pitchFamily="18" charset="0"/>
            </a:endParaRPr>
          </a:p>
          <a:p>
            <a:pPr>
              <a:lnSpc>
                <a:spcPct val="100000"/>
              </a:lnSpc>
              <a:spcBef>
                <a:spcPts val="0"/>
              </a:spcBef>
            </a:pPr>
            <a:endParaRPr lang="nl-BE" sz="1800" dirty="0"/>
          </a:p>
        </p:txBody>
      </p:sp>
      <p:sp>
        <p:nvSpPr>
          <p:cNvPr id="5" name="Ovaal 4">
            <a:hlinkClick r:id="rId2" action="ppaction://hlinksldjump"/>
            <a:extLst>
              <a:ext uri="{FF2B5EF4-FFF2-40B4-BE49-F238E27FC236}">
                <a16:creationId xmlns:a16="http://schemas.microsoft.com/office/drawing/2014/main" id="{7D347725-D102-4D05-A4E2-79A276C8218B}"/>
              </a:ext>
            </a:extLst>
          </p:cNvPr>
          <p:cNvSpPr>
            <a:spLocks noChangeAspect="1"/>
          </p:cNvSpPr>
          <p:nvPr/>
        </p:nvSpPr>
        <p:spPr>
          <a:xfrm>
            <a:off x="11461179" y="1426813"/>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4</a:t>
            </a:r>
            <a:endParaRPr lang="nl-BE" dirty="0"/>
          </a:p>
        </p:txBody>
      </p:sp>
      <p:sp>
        <p:nvSpPr>
          <p:cNvPr id="7" name="Tekstvak 6">
            <a:extLst>
              <a:ext uri="{FF2B5EF4-FFF2-40B4-BE49-F238E27FC236}">
                <a16:creationId xmlns:a16="http://schemas.microsoft.com/office/drawing/2014/main" id="{B4755519-D3C7-46F0-9127-217D335500D1}"/>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8" name="Başlık 1">
            <a:extLst>
              <a:ext uri="{FF2B5EF4-FFF2-40B4-BE49-F238E27FC236}">
                <a16:creationId xmlns:a16="http://schemas.microsoft.com/office/drawing/2014/main" id="{7EE53E7F-E135-46C9-97A8-A7CA18A9202C}"/>
              </a:ext>
            </a:extLst>
          </p:cNvPr>
          <p:cNvSpPr txBox="1">
            <a:spLocks/>
          </p:cNvSpPr>
          <p:nvPr/>
        </p:nvSpPr>
        <p:spPr>
          <a:xfrm>
            <a:off x="3046827" y="787622"/>
            <a:ext cx="6098345"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sz="2000" b="1" dirty="0" err="1"/>
              <a:t>Prosecutor’s</a:t>
            </a:r>
            <a:r>
              <a:rPr lang="nl-NL" sz="2000" b="1" dirty="0"/>
              <a:t> Office</a:t>
            </a:r>
            <a:endParaRPr lang="tr-TR" sz="2000" b="1" dirty="0"/>
          </a:p>
        </p:txBody>
      </p:sp>
      <p:sp>
        <p:nvSpPr>
          <p:cNvPr id="4" name="Tijdelijke aanduiding voor dianummer 3">
            <a:extLst>
              <a:ext uri="{FF2B5EF4-FFF2-40B4-BE49-F238E27FC236}">
                <a16:creationId xmlns:a16="http://schemas.microsoft.com/office/drawing/2014/main" id="{A85E9679-B734-48EC-9D41-4E3FA3595BA2}"/>
              </a:ext>
            </a:extLst>
          </p:cNvPr>
          <p:cNvSpPr>
            <a:spLocks noGrp="1"/>
          </p:cNvSpPr>
          <p:nvPr>
            <p:ph type="sldNum" sz="quarter" idx="12"/>
          </p:nvPr>
        </p:nvSpPr>
        <p:spPr/>
        <p:txBody>
          <a:bodyPr/>
          <a:lstStyle/>
          <a:p>
            <a:fld id="{2FAFFF96-F51B-4906-8CB1-0D04D0B08BB1}" type="slidenum">
              <a:rPr lang="nl-BE" smtClean="0"/>
              <a:t>14</a:t>
            </a:fld>
            <a:endParaRPr lang="nl-BE"/>
          </a:p>
        </p:txBody>
      </p:sp>
      <p:sp>
        <p:nvSpPr>
          <p:cNvPr id="6" name="Tijdelijke aanduiding voor datum 5">
            <a:extLst>
              <a:ext uri="{FF2B5EF4-FFF2-40B4-BE49-F238E27FC236}">
                <a16:creationId xmlns:a16="http://schemas.microsoft.com/office/drawing/2014/main" id="{9A10A874-DD40-495D-A418-8FE6205DF896}"/>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339243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mph" presetSubtype="0" fill="remove" grpId="0" nodeType="clickEffect">
                                  <p:stCondLst>
                                    <p:cond delay="0"/>
                                  </p:stCondLst>
                                  <p:childTnLst>
                                    <p:animClr clrSpc="rgb" dir="cw">
                                      <p:cBhvr override="childStyle">
                                        <p:cTn id="21" dur="250" autoRev="1" fill="remove"/>
                                        <p:tgtEl>
                                          <p:spTgt spid="5"/>
                                        </p:tgtEl>
                                        <p:attrNameLst>
                                          <p:attrName>style.color</p:attrName>
                                        </p:attrNameLst>
                                      </p:cBhvr>
                                      <p:to>
                                        <a:schemeClr val="bg1"/>
                                      </p:to>
                                    </p:animClr>
                                    <p:animClr clrSpc="rgb" dir="cw">
                                      <p:cBhvr>
                                        <p:cTn id="22" dur="250" autoRev="1" fill="remove"/>
                                        <p:tgtEl>
                                          <p:spTgt spid="5"/>
                                        </p:tgtEl>
                                        <p:attrNameLst>
                                          <p:attrName>fillcolor</p:attrName>
                                        </p:attrNameLst>
                                      </p:cBhvr>
                                      <p:to>
                                        <a:schemeClr val="bg1"/>
                                      </p:to>
                                    </p:animClr>
                                    <p:set>
                                      <p:cBhvr>
                                        <p:cTn id="23" dur="250" autoRev="1" fill="remove"/>
                                        <p:tgtEl>
                                          <p:spTgt spid="5"/>
                                        </p:tgtEl>
                                        <p:attrNameLst>
                                          <p:attrName>fill.type</p:attrName>
                                        </p:attrNameLst>
                                      </p:cBhvr>
                                      <p:to>
                                        <p:strVal val="solid"/>
                                      </p:to>
                                    </p:set>
                                    <p:set>
                                      <p:cBhvr>
                                        <p:cTn id="24" dur="250" autoRev="1" fill="remove"/>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060846E9-A958-4CCA-AA0C-FA428970C072}"/>
              </a:ext>
            </a:extLst>
          </p:cNvPr>
          <p:cNvSpPr/>
          <p:nvPr/>
        </p:nvSpPr>
        <p:spPr>
          <a:xfrm>
            <a:off x="1336430" y="4540841"/>
            <a:ext cx="149117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Committee</a:t>
            </a:r>
            <a:r>
              <a:rPr lang="nl-NL" dirty="0"/>
              <a:t> P</a:t>
            </a:r>
          </a:p>
          <a:p>
            <a:pPr algn="ctr"/>
            <a:r>
              <a:rPr lang="nl-NL" dirty="0"/>
              <a:t>(5 members)</a:t>
            </a:r>
            <a:endParaRPr lang="nl-BE" dirty="0"/>
          </a:p>
        </p:txBody>
      </p:sp>
      <p:sp>
        <p:nvSpPr>
          <p:cNvPr id="5" name="Rechthoek 4">
            <a:extLst>
              <a:ext uri="{FF2B5EF4-FFF2-40B4-BE49-F238E27FC236}">
                <a16:creationId xmlns:a16="http://schemas.microsoft.com/office/drawing/2014/main" id="{3ABE6BFB-53F9-4F21-BDFA-2185DEF761BD}"/>
              </a:ext>
            </a:extLst>
          </p:cNvPr>
          <p:cNvSpPr/>
          <p:nvPr/>
        </p:nvSpPr>
        <p:spPr>
          <a:xfrm>
            <a:off x="1336430" y="5670812"/>
            <a:ext cx="149117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Investigating</a:t>
            </a:r>
            <a:endParaRPr lang="nl-NL" dirty="0"/>
          </a:p>
          <a:p>
            <a:pPr algn="ctr"/>
            <a:r>
              <a:rPr lang="nl-NL" dirty="0"/>
              <a:t>Service</a:t>
            </a:r>
            <a:endParaRPr lang="nl-BE" dirty="0"/>
          </a:p>
        </p:txBody>
      </p:sp>
      <p:sp>
        <p:nvSpPr>
          <p:cNvPr id="6" name="Rechthoek 5">
            <a:extLst>
              <a:ext uri="{FF2B5EF4-FFF2-40B4-BE49-F238E27FC236}">
                <a16:creationId xmlns:a16="http://schemas.microsoft.com/office/drawing/2014/main" id="{974AC449-321A-4B05-B9D3-96CB63CE61E5}"/>
              </a:ext>
            </a:extLst>
          </p:cNvPr>
          <p:cNvSpPr/>
          <p:nvPr/>
        </p:nvSpPr>
        <p:spPr>
          <a:xfrm>
            <a:off x="839788" y="2315935"/>
            <a:ext cx="2262553" cy="2009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Parliament</a:t>
            </a:r>
            <a:endParaRPr lang="nl-NL" dirty="0"/>
          </a:p>
          <a:p>
            <a:pPr algn="ctr"/>
            <a:endParaRPr lang="nl-NL" dirty="0"/>
          </a:p>
          <a:p>
            <a:pPr algn="ctr"/>
            <a:endParaRPr lang="nl-NL" dirty="0"/>
          </a:p>
          <a:p>
            <a:pPr algn="ctr"/>
            <a:endParaRPr lang="nl-NL" dirty="0"/>
          </a:p>
          <a:p>
            <a:pPr algn="ctr"/>
            <a:endParaRPr lang="nl-NL" dirty="0"/>
          </a:p>
          <a:p>
            <a:pPr algn="ctr"/>
            <a:endParaRPr lang="nl-NL" dirty="0"/>
          </a:p>
          <a:p>
            <a:pPr algn="ctr"/>
            <a:endParaRPr lang="nl-BE" dirty="0"/>
          </a:p>
        </p:txBody>
      </p:sp>
      <p:sp>
        <p:nvSpPr>
          <p:cNvPr id="7" name="Rechthoek 6">
            <a:extLst>
              <a:ext uri="{FF2B5EF4-FFF2-40B4-BE49-F238E27FC236}">
                <a16:creationId xmlns:a16="http://schemas.microsoft.com/office/drawing/2014/main" id="{A38421C3-76F7-4F43-AC59-9118CE1873E1}"/>
              </a:ext>
            </a:extLst>
          </p:cNvPr>
          <p:cNvSpPr/>
          <p:nvPr/>
        </p:nvSpPr>
        <p:spPr>
          <a:xfrm>
            <a:off x="1225476" y="3278400"/>
            <a:ext cx="1491176" cy="9144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solidFill>
                  <a:schemeClr val="tx1"/>
                </a:solidFill>
              </a:rPr>
              <a:t>Guidance</a:t>
            </a:r>
            <a:endParaRPr lang="nl-NL" dirty="0">
              <a:solidFill>
                <a:schemeClr val="tx1"/>
              </a:solidFill>
            </a:endParaRPr>
          </a:p>
          <a:p>
            <a:pPr algn="ctr"/>
            <a:r>
              <a:rPr lang="nl-NL" dirty="0" err="1">
                <a:solidFill>
                  <a:schemeClr val="tx1"/>
                </a:solidFill>
              </a:rPr>
              <a:t>Committee</a:t>
            </a:r>
            <a:endParaRPr lang="nl-NL" dirty="0">
              <a:solidFill>
                <a:schemeClr val="tx1"/>
              </a:solidFill>
            </a:endParaRPr>
          </a:p>
        </p:txBody>
      </p:sp>
      <p:sp>
        <p:nvSpPr>
          <p:cNvPr id="8" name="Tekstvak 7">
            <a:extLst>
              <a:ext uri="{FF2B5EF4-FFF2-40B4-BE49-F238E27FC236}">
                <a16:creationId xmlns:a16="http://schemas.microsoft.com/office/drawing/2014/main" id="{049A960A-5E1F-4925-A5FC-C38ACFD72A36}"/>
              </a:ext>
            </a:extLst>
          </p:cNvPr>
          <p:cNvSpPr txBox="1"/>
          <p:nvPr/>
        </p:nvSpPr>
        <p:spPr>
          <a:xfrm>
            <a:off x="3102341" y="5466292"/>
            <a:ext cx="8143191" cy="1323439"/>
          </a:xfrm>
          <a:prstGeom prst="rect">
            <a:avLst/>
          </a:prstGeom>
          <a:noFill/>
        </p:spPr>
        <p:txBody>
          <a:bodyPr wrap="square" rtlCol="0">
            <a:spAutoFit/>
          </a:bodyPr>
          <a:lstStyle/>
          <a:p>
            <a:pPr marL="285750" indent="-285750">
              <a:buFont typeface="Arial" panose="020B0604020202020204" pitchFamily="34" charset="0"/>
              <a:buChar char="•"/>
            </a:pPr>
            <a:r>
              <a:rPr lang="en-GB" sz="1600" dirty="0"/>
              <a:t>The investigating service researches possible </a:t>
            </a:r>
            <a:r>
              <a:rPr lang="en-GB" sz="1600" b="1" dirty="0">
                <a:solidFill>
                  <a:srgbClr val="FF0000"/>
                </a:solidFill>
              </a:rPr>
              <a:t>penal acts</a:t>
            </a:r>
            <a:r>
              <a:rPr lang="en-GB" sz="1600" dirty="0"/>
              <a:t>, committed by members of police services</a:t>
            </a:r>
          </a:p>
          <a:p>
            <a:pPr marL="285750" indent="-285750">
              <a:buFont typeface="Arial" panose="020B0604020202020204" pitchFamily="34" charset="0"/>
              <a:buChar char="•"/>
            </a:pPr>
            <a:r>
              <a:rPr lang="en-GB" sz="1600" dirty="0"/>
              <a:t>Under the </a:t>
            </a:r>
            <a:r>
              <a:rPr lang="en-GB" sz="1600" b="1" dirty="0">
                <a:solidFill>
                  <a:srgbClr val="FF0000"/>
                </a:solidFill>
              </a:rPr>
              <a:t>authority of the magistrate </a:t>
            </a:r>
            <a:r>
              <a:rPr lang="en-GB" sz="1600" dirty="0"/>
              <a:t>who is responsible for the investigation</a:t>
            </a:r>
          </a:p>
          <a:p>
            <a:pPr marL="285750" indent="-285750">
              <a:buFont typeface="Arial" panose="020B0604020202020204" pitchFamily="34" charset="0"/>
              <a:buChar char="•"/>
            </a:pPr>
            <a:r>
              <a:rPr lang="en-GB" sz="1600" dirty="0"/>
              <a:t>All the members have the </a:t>
            </a:r>
            <a:r>
              <a:rPr lang="en-GB" sz="1600" b="1" dirty="0">
                <a:solidFill>
                  <a:srgbClr val="FF0000"/>
                </a:solidFill>
              </a:rPr>
              <a:t>competence of an officer of judicial police </a:t>
            </a:r>
            <a:r>
              <a:rPr lang="en-GB" sz="1600" dirty="0"/>
              <a:t>and are assistant officer of the public prosecution</a:t>
            </a:r>
          </a:p>
        </p:txBody>
      </p:sp>
      <p:sp>
        <p:nvSpPr>
          <p:cNvPr id="9" name="Tekstvak 8">
            <a:extLst>
              <a:ext uri="{FF2B5EF4-FFF2-40B4-BE49-F238E27FC236}">
                <a16:creationId xmlns:a16="http://schemas.microsoft.com/office/drawing/2014/main" id="{DB9E1FBE-E60E-4709-A49E-20A93274B0AE}"/>
              </a:ext>
            </a:extLst>
          </p:cNvPr>
          <p:cNvSpPr txBox="1"/>
          <p:nvPr/>
        </p:nvSpPr>
        <p:spPr>
          <a:xfrm>
            <a:off x="3102340" y="2201662"/>
            <a:ext cx="8143192" cy="2308324"/>
          </a:xfrm>
          <a:prstGeom prst="rect">
            <a:avLst/>
          </a:prstGeom>
          <a:noFill/>
        </p:spPr>
        <p:txBody>
          <a:bodyPr wrap="square" rtlCol="0">
            <a:spAutoFit/>
          </a:bodyPr>
          <a:lstStyle/>
          <a:p>
            <a:pPr marL="285750" indent="-285750">
              <a:buFont typeface="Arial" panose="020B0604020202020204" pitchFamily="34" charset="0"/>
              <a:buChar char="•"/>
            </a:pPr>
            <a:r>
              <a:rPr lang="en-GB" sz="1600" dirty="0"/>
              <a:t>The Standing Police Monitoring Committee is accountable to a parliamentary </a:t>
            </a:r>
            <a:r>
              <a:rPr lang="en-GB" sz="1600" b="1" dirty="0">
                <a:solidFill>
                  <a:srgbClr val="FF0000"/>
                </a:solidFill>
              </a:rPr>
              <a:t>guidance committee</a:t>
            </a:r>
          </a:p>
          <a:p>
            <a:pPr marL="285750" indent="-285750">
              <a:buFont typeface="Arial" panose="020B0604020202020204" pitchFamily="34" charset="0"/>
              <a:buChar char="•"/>
            </a:pPr>
            <a:r>
              <a:rPr lang="en-GB" sz="1600" dirty="0"/>
              <a:t>Furthermore the members have the right to </a:t>
            </a:r>
            <a:r>
              <a:rPr lang="en-GB" sz="1600" b="1" dirty="0">
                <a:solidFill>
                  <a:srgbClr val="FF0000"/>
                </a:solidFill>
              </a:rPr>
              <a:t>consult the files </a:t>
            </a:r>
            <a:r>
              <a:rPr lang="en-GB" sz="1600" dirty="0"/>
              <a:t>that are under investigation, to discuss matters which are related to police</a:t>
            </a:r>
          </a:p>
          <a:p>
            <a:pPr marL="285750" indent="-285750">
              <a:buFont typeface="Arial" panose="020B0604020202020204" pitchFamily="34" charset="0"/>
              <a:buChar char="•"/>
            </a:pPr>
            <a:r>
              <a:rPr lang="en-GB" sz="1600" dirty="0"/>
              <a:t>In 2014 a new regulation is accepted concerning the composition of the guidance committee. From now on </a:t>
            </a:r>
            <a:r>
              <a:rPr lang="en-GB" sz="1600" b="1" dirty="0">
                <a:solidFill>
                  <a:srgbClr val="FF0000"/>
                </a:solidFill>
              </a:rPr>
              <a:t>every political fraction </a:t>
            </a:r>
            <a:r>
              <a:rPr lang="en-GB" sz="1600" dirty="0"/>
              <a:t>has at least one representative in the committee</a:t>
            </a:r>
          </a:p>
          <a:p>
            <a:pPr marL="285750" indent="-285750">
              <a:buFont typeface="Arial" panose="020B0604020202020204" pitchFamily="34" charset="0"/>
              <a:buChar char="•"/>
            </a:pPr>
            <a:r>
              <a:rPr lang="en-GB" sz="1600" dirty="0"/>
              <a:t>A real </a:t>
            </a:r>
            <a:r>
              <a:rPr lang="en-GB" sz="1600" b="1" dirty="0">
                <a:solidFill>
                  <a:srgbClr val="FF0000"/>
                </a:solidFill>
              </a:rPr>
              <a:t>monitoring</a:t>
            </a:r>
            <a:r>
              <a:rPr lang="en-GB" sz="1600" dirty="0"/>
              <a:t> of the consequences given to the recommendations formulated by the Standing Committee does not exist</a:t>
            </a:r>
          </a:p>
        </p:txBody>
      </p:sp>
      <p:sp>
        <p:nvSpPr>
          <p:cNvPr id="10" name="Tekstvak 9">
            <a:extLst>
              <a:ext uri="{FF2B5EF4-FFF2-40B4-BE49-F238E27FC236}">
                <a16:creationId xmlns:a16="http://schemas.microsoft.com/office/drawing/2014/main" id="{D9F477ED-A694-4551-9A73-9D279621C3D3}"/>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11" name="Tijdelijke aanduiding voor inhoud 2">
            <a:extLst>
              <a:ext uri="{FF2B5EF4-FFF2-40B4-BE49-F238E27FC236}">
                <a16:creationId xmlns:a16="http://schemas.microsoft.com/office/drawing/2014/main" id="{A53E745C-F2CA-4D0A-95C0-861728767B70}"/>
              </a:ext>
            </a:extLst>
          </p:cNvPr>
          <p:cNvSpPr>
            <a:spLocks noGrp="1"/>
          </p:cNvSpPr>
          <p:nvPr>
            <p:ph idx="1"/>
          </p:nvPr>
        </p:nvSpPr>
        <p:spPr>
          <a:xfrm>
            <a:off x="839788" y="1583554"/>
            <a:ext cx="10514013" cy="327968"/>
          </a:xfrm>
          <a:solidFill>
            <a:schemeClr val="accent6">
              <a:lumMod val="40000"/>
              <a:lumOff val="60000"/>
            </a:schemeClr>
          </a:solidFill>
          <a:ln>
            <a:solidFill>
              <a:schemeClr val="tx1"/>
            </a:solidFill>
          </a:ln>
        </p:spPr>
        <p:txBody>
          <a:bodyPr>
            <a:normAutofit fontScale="92500" lnSpcReduction="20000"/>
          </a:bodyPr>
          <a:lstStyle/>
          <a:p>
            <a:pPr marL="0" indent="0" algn="l">
              <a:buNone/>
            </a:pPr>
            <a:r>
              <a:rPr lang="en-US" sz="2000" b="0" i="0" dirty="0">
                <a:effectLst/>
              </a:rPr>
              <a:t>Public authorities shall ensure effective and impartial procedures for </a:t>
            </a:r>
            <a:r>
              <a:rPr lang="en-US" sz="2000" b="1" i="0" dirty="0">
                <a:solidFill>
                  <a:srgbClr val="FF0000"/>
                </a:solidFill>
                <a:effectLst/>
              </a:rPr>
              <a:t>complaints</a:t>
            </a:r>
            <a:r>
              <a:rPr lang="en-US" sz="2000" b="0" i="0" dirty="0">
                <a:effectLst/>
              </a:rPr>
              <a:t> against the police.</a:t>
            </a:r>
          </a:p>
        </p:txBody>
      </p:sp>
      <p:sp>
        <p:nvSpPr>
          <p:cNvPr id="12" name="Tekstvak 11">
            <a:extLst>
              <a:ext uri="{FF2B5EF4-FFF2-40B4-BE49-F238E27FC236}">
                <a16:creationId xmlns:a16="http://schemas.microsoft.com/office/drawing/2014/main" id="{86815A90-01FB-4B05-BAC0-1C345C430A34}"/>
              </a:ext>
            </a:extLst>
          </p:cNvPr>
          <p:cNvSpPr txBox="1"/>
          <p:nvPr/>
        </p:nvSpPr>
        <p:spPr>
          <a:xfrm>
            <a:off x="839788" y="1847821"/>
            <a:ext cx="1468222" cy="400110"/>
          </a:xfrm>
          <a:prstGeom prst="rect">
            <a:avLst/>
          </a:prstGeom>
          <a:noFill/>
        </p:spPr>
        <p:txBody>
          <a:bodyPr wrap="none" rtlCol="0">
            <a:spAutoFit/>
          </a:bodyPr>
          <a:lstStyle/>
          <a:p>
            <a:r>
              <a:rPr lang="nl-NL" sz="2000" dirty="0"/>
              <a:t>e.g. Belgium</a:t>
            </a:r>
            <a:endParaRPr lang="nl-BE" sz="2000" dirty="0"/>
          </a:p>
        </p:txBody>
      </p:sp>
      <p:cxnSp>
        <p:nvCxnSpPr>
          <p:cNvPr id="14" name="Verbindingslijn: gebogen 13">
            <a:extLst>
              <a:ext uri="{FF2B5EF4-FFF2-40B4-BE49-F238E27FC236}">
                <a16:creationId xmlns:a16="http://schemas.microsoft.com/office/drawing/2014/main" id="{88864DFB-C5DF-43D9-93F2-11D9CE623915}"/>
              </a:ext>
            </a:extLst>
          </p:cNvPr>
          <p:cNvCxnSpPr>
            <a:cxnSpLocks/>
            <a:stCxn id="7" idx="2"/>
            <a:endCxn id="4" idx="1"/>
          </p:cNvCxnSpPr>
          <p:nvPr/>
        </p:nvCxnSpPr>
        <p:spPr>
          <a:xfrm rot="5400000">
            <a:off x="1251127" y="4278103"/>
            <a:ext cx="805241" cy="634634"/>
          </a:xfrm>
          <a:prstGeom prst="bentConnector4">
            <a:avLst>
              <a:gd name="adj1" fmla="val 26852"/>
              <a:gd name="adj2" fmla="val 13602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Verbindingslijn: gebogen 19">
            <a:extLst>
              <a:ext uri="{FF2B5EF4-FFF2-40B4-BE49-F238E27FC236}">
                <a16:creationId xmlns:a16="http://schemas.microsoft.com/office/drawing/2014/main" id="{2477AB2C-CBCA-44BE-950A-1C42EDF24A3B}"/>
              </a:ext>
            </a:extLst>
          </p:cNvPr>
          <p:cNvCxnSpPr>
            <a:cxnSpLocks/>
            <a:stCxn id="4" idx="2"/>
            <a:endCxn id="5" idx="1"/>
          </p:cNvCxnSpPr>
          <p:nvPr/>
        </p:nvCxnSpPr>
        <p:spPr>
          <a:xfrm rot="5400000">
            <a:off x="1372839" y="5418832"/>
            <a:ext cx="672771" cy="745588"/>
          </a:xfrm>
          <a:prstGeom prst="bentConnector4">
            <a:avLst>
              <a:gd name="adj1" fmla="val 16021"/>
              <a:gd name="adj2" fmla="val 130660"/>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ijdelijke aanduiding voor dianummer 2">
            <a:extLst>
              <a:ext uri="{FF2B5EF4-FFF2-40B4-BE49-F238E27FC236}">
                <a16:creationId xmlns:a16="http://schemas.microsoft.com/office/drawing/2014/main" id="{428175AD-AD19-455D-95B2-2595393787FC}"/>
              </a:ext>
            </a:extLst>
          </p:cNvPr>
          <p:cNvSpPr>
            <a:spLocks noGrp="1"/>
          </p:cNvSpPr>
          <p:nvPr>
            <p:ph type="sldNum" sz="quarter" idx="12"/>
          </p:nvPr>
        </p:nvSpPr>
        <p:spPr/>
        <p:txBody>
          <a:bodyPr/>
          <a:lstStyle/>
          <a:p>
            <a:fld id="{2FAFFF96-F51B-4906-8CB1-0D04D0B08BB1}" type="slidenum">
              <a:rPr lang="nl-BE" smtClean="0"/>
              <a:t>15</a:t>
            </a:fld>
            <a:endParaRPr lang="nl-BE"/>
          </a:p>
        </p:txBody>
      </p:sp>
      <p:sp>
        <p:nvSpPr>
          <p:cNvPr id="13" name="Tijdelijke aanduiding voor datum 12">
            <a:extLst>
              <a:ext uri="{FF2B5EF4-FFF2-40B4-BE49-F238E27FC236}">
                <a16:creationId xmlns:a16="http://schemas.microsoft.com/office/drawing/2014/main" id="{C35EDDC3-4C5C-4B6F-A3B3-F4B5635011F1}"/>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65114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animEffect transition="in" filter="fade">
                                      <p:cBhvr>
                                        <p:cTn id="33" dur="500"/>
                                        <p:tgtEl>
                                          <p:spTgt spid="9">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
                                            <p:txEl>
                                              <p:pRg st="1" end="1"/>
                                            </p:txEl>
                                          </p:spTgt>
                                        </p:tgtEl>
                                        <p:attrNameLst>
                                          <p:attrName>style.visibility</p:attrName>
                                        </p:attrNameLst>
                                      </p:cBhvr>
                                      <p:to>
                                        <p:strVal val="visible"/>
                                      </p:to>
                                    </p:set>
                                    <p:animEffect transition="in" filter="fade">
                                      <p:cBhvr>
                                        <p:cTn id="38" dur="500"/>
                                        <p:tgtEl>
                                          <p:spTgt spid="9">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9">
                                            <p:txEl>
                                              <p:pRg st="2" end="2"/>
                                            </p:txEl>
                                          </p:spTgt>
                                        </p:tgtEl>
                                        <p:attrNameLst>
                                          <p:attrName>style.visibility</p:attrName>
                                        </p:attrNameLst>
                                      </p:cBhvr>
                                      <p:to>
                                        <p:strVal val="visible"/>
                                      </p:to>
                                    </p:set>
                                    <p:animEffect transition="in" filter="fade">
                                      <p:cBhvr>
                                        <p:cTn id="43" dur="500"/>
                                        <p:tgtEl>
                                          <p:spTgt spid="9">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9">
                                            <p:txEl>
                                              <p:pRg st="3" end="3"/>
                                            </p:txEl>
                                          </p:spTgt>
                                        </p:tgtEl>
                                        <p:attrNameLst>
                                          <p:attrName>style.visibility</p:attrName>
                                        </p:attrNameLst>
                                      </p:cBhvr>
                                      <p:to>
                                        <p:strVal val="visible"/>
                                      </p:to>
                                    </p:set>
                                    <p:animEffect transition="in" filter="fade">
                                      <p:cBhvr>
                                        <p:cTn id="48" dur="500"/>
                                        <p:tgtEl>
                                          <p:spTgt spid="9">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8">
                                            <p:txEl>
                                              <p:pRg st="0" end="0"/>
                                            </p:txEl>
                                          </p:spTgt>
                                        </p:tgtEl>
                                        <p:attrNameLst>
                                          <p:attrName>style.visibility</p:attrName>
                                        </p:attrNameLst>
                                      </p:cBhvr>
                                      <p:to>
                                        <p:strVal val="visible"/>
                                      </p:to>
                                    </p:set>
                                    <p:animEffect transition="in" filter="fade">
                                      <p:cBhvr>
                                        <p:cTn id="53" dur="500"/>
                                        <p:tgtEl>
                                          <p:spTgt spid="8">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8">
                                            <p:txEl>
                                              <p:pRg st="1" end="1"/>
                                            </p:txEl>
                                          </p:spTgt>
                                        </p:tgtEl>
                                        <p:attrNameLst>
                                          <p:attrName>style.visibility</p:attrName>
                                        </p:attrNameLst>
                                      </p:cBhvr>
                                      <p:to>
                                        <p:strVal val="visible"/>
                                      </p:to>
                                    </p:set>
                                    <p:animEffect transition="in" filter="fade">
                                      <p:cBhvr>
                                        <p:cTn id="58" dur="500"/>
                                        <p:tgtEl>
                                          <p:spTgt spid="8">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8">
                                            <p:txEl>
                                              <p:pRg st="2" end="2"/>
                                            </p:txEl>
                                          </p:spTgt>
                                        </p:tgtEl>
                                        <p:attrNameLst>
                                          <p:attrName>style.visibility</p:attrName>
                                        </p:attrNameLst>
                                      </p:cBhvr>
                                      <p:to>
                                        <p:strVal val="visible"/>
                                      </p:to>
                                    </p:set>
                                    <p:animEffect transition="in" filter="fade">
                                      <p:cBhvr>
                                        <p:cTn id="63"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build="p"/>
      <p:bldP spid="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3F00EB81-E3B6-4C28-93D2-8851191AD433}"/>
              </a:ext>
            </a:extLst>
          </p:cNvPr>
          <p:cNvSpPr>
            <a:spLocks noGrp="1"/>
          </p:cNvSpPr>
          <p:nvPr>
            <p:ph type="sldNum" sz="quarter" idx="12"/>
          </p:nvPr>
        </p:nvSpPr>
        <p:spPr/>
        <p:txBody>
          <a:bodyPr/>
          <a:lstStyle/>
          <a:p>
            <a:fld id="{7B391F39-9D59-4A1E-9E78-4D38A8CA6EF2}" type="slidenum">
              <a:rPr lang="nl-BE" smtClean="0"/>
              <a:t>16</a:t>
            </a:fld>
            <a:endParaRPr lang="nl-BE"/>
          </a:p>
        </p:txBody>
      </p:sp>
      <p:sp>
        <p:nvSpPr>
          <p:cNvPr id="7" name="Rechthoek 6">
            <a:extLst>
              <a:ext uri="{FF2B5EF4-FFF2-40B4-BE49-F238E27FC236}">
                <a16:creationId xmlns:a16="http://schemas.microsoft.com/office/drawing/2014/main" id="{FB4FD587-6B17-4DF8-BE3C-5B71BA7CD0E0}"/>
              </a:ext>
            </a:extLst>
          </p:cNvPr>
          <p:cNvSpPr/>
          <p:nvPr/>
        </p:nvSpPr>
        <p:spPr>
          <a:xfrm>
            <a:off x="1542391" y="1228854"/>
            <a:ext cx="1691680" cy="2831544"/>
          </a:xfrm>
          <a:prstGeom prst="rect">
            <a:avLst/>
          </a:prstGeom>
        </p:spPr>
        <p:txBody>
          <a:bodyPr wrap="square">
            <a:spAutoFit/>
          </a:bodyPr>
          <a:lstStyle/>
          <a:p>
            <a:pPr eaLnBrk="0" fontAlgn="base" hangingPunct="0">
              <a:spcBef>
                <a:spcPct val="0"/>
              </a:spcBef>
              <a:spcAft>
                <a:spcPct val="0"/>
              </a:spcAft>
              <a:tabLst>
                <a:tab pos="5754688" algn="r"/>
              </a:tabLst>
            </a:pPr>
            <a:r>
              <a:rPr lang="en-GB" altLang="nl-BE" sz="1600" b="1" dirty="0">
                <a:solidFill>
                  <a:schemeClr val="bg1"/>
                </a:solidFill>
                <a:ea typeface="Times New Roman" panose="02020603050405020304" pitchFamily="18" charset="0"/>
                <a:cs typeface="Times New Roman" panose="02020603050405020304" pitchFamily="18" charset="0"/>
              </a:rPr>
              <a:t>Chapter 4: Specific parliamentary instruments</a:t>
            </a:r>
          </a:p>
          <a:p>
            <a:pPr eaLnBrk="0" fontAlgn="base" hangingPunct="0">
              <a:spcBef>
                <a:spcPct val="0"/>
              </a:spcBef>
              <a:spcAft>
                <a:spcPct val="0"/>
              </a:spcAft>
              <a:tabLst>
                <a:tab pos="5754688" algn="r"/>
              </a:tabLst>
            </a:pPr>
            <a:endParaRPr lang="nl-BE" altLang="nl-BE" sz="1600" dirty="0">
              <a:solidFill>
                <a:schemeClr val="bg1"/>
              </a:solidFill>
            </a:endParaRPr>
          </a:p>
          <a:p>
            <a:pPr marL="0" lvl="1" eaLnBrk="0" fontAlgn="base" hangingPunct="0">
              <a:spcBef>
                <a:spcPct val="0"/>
              </a:spcBef>
              <a:spcAft>
                <a:spcPct val="0"/>
              </a:spcAft>
              <a:tabLst>
                <a:tab pos="5754688" algn="r"/>
              </a:tabLst>
            </a:pPr>
            <a:r>
              <a:rPr lang="en-GB" altLang="nl-BE" sz="1400" i="1" dirty="0">
                <a:solidFill>
                  <a:schemeClr val="bg1"/>
                </a:solidFill>
                <a:ea typeface="Calibri" panose="020F0502020204030204" pitchFamily="34" charset="0"/>
                <a:cs typeface="Times New Roman" panose="02020603050405020304" pitchFamily="18" charset="0"/>
              </a:rPr>
              <a:t>4.1. Standing Police Monitoring Committee</a:t>
            </a:r>
          </a:p>
          <a:p>
            <a:pPr marL="0" lvl="1" eaLnBrk="0" fontAlgn="base" hangingPunct="0">
              <a:spcBef>
                <a:spcPct val="0"/>
              </a:spcBef>
              <a:spcAft>
                <a:spcPct val="0"/>
              </a:spcAft>
              <a:tabLst>
                <a:tab pos="5754688" algn="r"/>
              </a:tabLst>
            </a:pPr>
            <a:endParaRPr lang="en-GB" altLang="nl-BE" sz="1400" i="1" dirty="0">
              <a:solidFill>
                <a:schemeClr val="bg1"/>
              </a:solidFill>
              <a:ea typeface="Calibri" panose="020F0502020204030204" pitchFamily="34" charset="0"/>
              <a:cs typeface="Times New Roman" panose="02020603050405020304" pitchFamily="18" charset="0"/>
            </a:endParaRPr>
          </a:p>
          <a:p>
            <a:pPr marL="179388" lvl="1" eaLnBrk="0" fontAlgn="base" hangingPunct="0">
              <a:spcBef>
                <a:spcPct val="0"/>
              </a:spcBef>
              <a:spcAft>
                <a:spcPct val="0"/>
              </a:spcAft>
              <a:tabLst>
                <a:tab pos="5754688" algn="r"/>
              </a:tabLst>
            </a:pPr>
            <a:r>
              <a:rPr lang="en-GB" altLang="nl-BE"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4.1.1. A unique instrument</a:t>
            </a:r>
          </a:p>
          <a:p>
            <a:pPr marL="0" lvl="1" eaLnBrk="0" fontAlgn="base" hangingPunct="0">
              <a:spcBef>
                <a:spcPct val="0"/>
              </a:spcBef>
              <a:spcAft>
                <a:spcPct val="0"/>
              </a:spcAft>
              <a:tabLst>
                <a:tab pos="5754688" algn="r"/>
              </a:tabLst>
            </a:pPr>
            <a:endParaRPr lang="en-GB" altLang="nl-BE" sz="1400" i="1" dirty="0">
              <a:solidFill>
                <a:schemeClr val="bg1"/>
              </a:solidFill>
              <a:ea typeface="Calibri" panose="020F0502020204030204" pitchFamily="34" charset="0"/>
              <a:cs typeface="Times New Roman" panose="02020603050405020304" pitchFamily="18" charset="0"/>
            </a:endParaRPr>
          </a:p>
        </p:txBody>
      </p:sp>
      <p:grpSp>
        <p:nvGrpSpPr>
          <p:cNvPr id="8" name="Groep 7">
            <a:extLst>
              <a:ext uri="{FF2B5EF4-FFF2-40B4-BE49-F238E27FC236}">
                <a16:creationId xmlns:a16="http://schemas.microsoft.com/office/drawing/2014/main" id="{F490E6F6-8879-4DB4-9D4B-C0B1FB96ACD3}"/>
              </a:ext>
            </a:extLst>
          </p:cNvPr>
          <p:cNvGrpSpPr/>
          <p:nvPr/>
        </p:nvGrpSpPr>
        <p:grpSpPr>
          <a:xfrm>
            <a:off x="4352938" y="1443528"/>
            <a:ext cx="4011759" cy="1685720"/>
            <a:chOff x="2562173" y="1115452"/>
            <a:chExt cx="4011759" cy="1685720"/>
          </a:xfrm>
        </p:grpSpPr>
        <p:sp>
          <p:nvSpPr>
            <p:cNvPr id="9" name="Rechthoek 8">
              <a:extLst>
                <a:ext uri="{FF2B5EF4-FFF2-40B4-BE49-F238E27FC236}">
                  <a16:creationId xmlns:a16="http://schemas.microsoft.com/office/drawing/2014/main" id="{F9474DD6-CCE5-4475-B286-CE648F0C8E3E}"/>
                </a:ext>
              </a:extLst>
            </p:cNvPr>
            <p:cNvSpPr/>
            <p:nvPr/>
          </p:nvSpPr>
          <p:spPr>
            <a:xfrm>
              <a:off x="3293455" y="1907401"/>
              <a:ext cx="2589091" cy="893771"/>
            </a:xfrm>
            <a:prstGeom prst="rect">
              <a:avLst/>
            </a:prstGeom>
          </p:spPr>
          <p:txBody>
            <a:bodyPr wrap="square">
              <a:spAutoFit/>
            </a:bodyPr>
            <a:lstStyle/>
            <a:p>
              <a:pPr marL="342900" indent="-342900" algn="just">
                <a:lnSpc>
                  <a:spcPct val="110000"/>
                </a:lnSpc>
                <a:buAutoNum type="arabicParenBoth"/>
              </a:pPr>
              <a:r>
                <a:rPr lang="en-GB" sz="1200" dirty="0">
                  <a:ea typeface="Calibri" panose="020F0502020204030204" pitchFamily="34" charset="0"/>
                  <a:cs typeface="Times New Roman" panose="02020603050405020304" pitchFamily="18" charset="0"/>
                </a:rPr>
                <a:t>Permanent Committee, </a:t>
              </a:r>
            </a:p>
            <a:p>
              <a:pPr marL="342900" indent="-342900" algn="just">
                <a:lnSpc>
                  <a:spcPct val="110000"/>
                </a:lnSpc>
                <a:buAutoNum type="arabicParenBoth"/>
              </a:pPr>
              <a:r>
                <a:rPr lang="en-GB" sz="1200" dirty="0">
                  <a:ea typeface="Calibri" panose="020F0502020204030204" pitchFamily="34" charset="0"/>
                  <a:cs typeface="Times New Roman" panose="02020603050405020304" pitchFamily="18" charset="0"/>
                </a:rPr>
                <a:t>Investigating Service, </a:t>
              </a:r>
            </a:p>
            <a:p>
              <a:pPr marL="342900" indent="-342900" algn="just">
                <a:lnSpc>
                  <a:spcPct val="110000"/>
                </a:lnSpc>
                <a:buAutoNum type="arabicParenBoth"/>
              </a:pPr>
              <a:r>
                <a:rPr lang="en-GB" sz="1200" dirty="0">
                  <a:ea typeface="Calibri" panose="020F0502020204030204" pitchFamily="34" charset="0"/>
                  <a:cs typeface="Times New Roman" panose="02020603050405020304" pitchFamily="18" charset="0"/>
                </a:rPr>
                <a:t>Supporting Units;</a:t>
              </a:r>
            </a:p>
            <a:p>
              <a:pPr marL="342900" indent="-342900" algn="just">
                <a:lnSpc>
                  <a:spcPct val="110000"/>
                </a:lnSpc>
                <a:buAutoNum type="arabicParenBoth"/>
              </a:pPr>
              <a:r>
                <a:rPr lang="en-GB" sz="1200" dirty="0">
                  <a:ea typeface="Calibri" panose="020F0502020204030204" pitchFamily="34" charset="0"/>
                  <a:cs typeface="Times New Roman" panose="02020603050405020304" pitchFamily="18" charset="0"/>
                </a:rPr>
                <a:t>Complaint section.</a:t>
              </a:r>
              <a:endParaRPr lang="nl-BE" sz="1100" dirty="0">
                <a:ea typeface="Calibri" panose="020F0502020204030204" pitchFamily="34" charset="0"/>
                <a:cs typeface="Times New Roman" panose="02020603050405020304" pitchFamily="18" charset="0"/>
              </a:endParaRPr>
            </a:p>
          </p:txBody>
        </p:sp>
        <p:grpSp>
          <p:nvGrpSpPr>
            <p:cNvPr id="10" name="Groep 9">
              <a:extLst>
                <a:ext uri="{FF2B5EF4-FFF2-40B4-BE49-F238E27FC236}">
                  <a16:creationId xmlns:a16="http://schemas.microsoft.com/office/drawing/2014/main" id="{12C2AD7E-BEB4-4D65-948F-67CF66A0F17A}"/>
                </a:ext>
              </a:extLst>
            </p:cNvPr>
            <p:cNvGrpSpPr/>
            <p:nvPr/>
          </p:nvGrpSpPr>
          <p:grpSpPr>
            <a:xfrm>
              <a:off x="2562173" y="1115452"/>
              <a:ext cx="4011759" cy="738664"/>
              <a:chOff x="2562173" y="1115452"/>
              <a:chExt cx="4011759" cy="738664"/>
            </a:xfrm>
          </p:grpSpPr>
          <p:sp>
            <p:nvSpPr>
              <p:cNvPr id="11" name="Rechthoek 10">
                <a:extLst>
                  <a:ext uri="{FF2B5EF4-FFF2-40B4-BE49-F238E27FC236}">
                    <a16:creationId xmlns:a16="http://schemas.microsoft.com/office/drawing/2014/main" id="{865B800F-AB95-43F5-9EB3-4383CBCD1C53}"/>
                  </a:ext>
                </a:extLst>
              </p:cNvPr>
              <p:cNvSpPr/>
              <p:nvPr/>
            </p:nvSpPr>
            <p:spPr>
              <a:xfrm>
                <a:off x="2562173" y="1484784"/>
                <a:ext cx="4011759" cy="369332"/>
              </a:xfrm>
              <a:prstGeom prst="rect">
                <a:avLst/>
              </a:prstGeom>
            </p:spPr>
            <p:txBody>
              <a:bodyPr wrap="square">
                <a:spAutoFit/>
              </a:bodyPr>
              <a:lstStyle/>
              <a:p>
                <a:pPr algn="ctr"/>
                <a:r>
                  <a:rPr lang="en-GB" b="1" dirty="0">
                    <a:solidFill>
                      <a:srgbClr val="000000"/>
                    </a:solidFill>
                    <a:latin typeface="+mj-lt"/>
                    <a:ea typeface="Times New Roman" panose="02020603050405020304" pitchFamily="18" charset="0"/>
                  </a:rPr>
                  <a:t>Standing Police Monitoring Committee </a:t>
                </a:r>
                <a:endParaRPr lang="nl-BE" b="1" dirty="0">
                  <a:latin typeface="+mj-lt"/>
                </a:endParaRPr>
              </a:p>
            </p:txBody>
          </p:sp>
          <p:sp>
            <p:nvSpPr>
              <p:cNvPr id="12" name="Rechthoek 11">
                <a:extLst>
                  <a:ext uri="{FF2B5EF4-FFF2-40B4-BE49-F238E27FC236}">
                    <a16:creationId xmlns:a16="http://schemas.microsoft.com/office/drawing/2014/main" id="{A2511371-BD63-45B1-A592-070DE8159C02}"/>
                  </a:ext>
                </a:extLst>
              </p:cNvPr>
              <p:cNvSpPr/>
              <p:nvPr/>
            </p:nvSpPr>
            <p:spPr>
              <a:xfrm>
                <a:off x="2665804" y="1115452"/>
                <a:ext cx="3812390" cy="369332"/>
              </a:xfrm>
              <a:prstGeom prst="rect">
                <a:avLst/>
              </a:prstGeom>
            </p:spPr>
            <p:txBody>
              <a:bodyPr wrap="none">
                <a:spAutoFit/>
              </a:bodyPr>
              <a:lstStyle/>
              <a:p>
                <a:pPr algn="ctr"/>
                <a:r>
                  <a:rPr lang="en-GB" dirty="0">
                    <a:solidFill>
                      <a:srgbClr val="000000"/>
                    </a:solidFill>
                    <a:ea typeface="Times New Roman" panose="02020603050405020304" pitchFamily="18" charset="0"/>
                  </a:rPr>
                  <a:t>Supervision by the federal Parliament</a:t>
                </a:r>
                <a:endParaRPr lang="nl-BE" dirty="0"/>
              </a:p>
            </p:txBody>
          </p:sp>
        </p:grpSp>
      </p:grpSp>
      <p:grpSp>
        <p:nvGrpSpPr>
          <p:cNvPr id="13" name="Groep 12">
            <a:extLst>
              <a:ext uri="{FF2B5EF4-FFF2-40B4-BE49-F238E27FC236}">
                <a16:creationId xmlns:a16="http://schemas.microsoft.com/office/drawing/2014/main" id="{3903924B-814F-4FFC-94A9-EFFE81220571}"/>
              </a:ext>
            </a:extLst>
          </p:cNvPr>
          <p:cNvGrpSpPr/>
          <p:nvPr/>
        </p:nvGrpSpPr>
        <p:grpSpPr>
          <a:xfrm>
            <a:off x="5254913" y="3129249"/>
            <a:ext cx="2247703" cy="621458"/>
            <a:chOff x="3464148" y="3129249"/>
            <a:chExt cx="2247703" cy="621458"/>
          </a:xfrm>
        </p:grpSpPr>
        <p:cxnSp>
          <p:nvCxnSpPr>
            <p:cNvPr id="14" name="Verbindingslijn: gebogen 13">
              <a:extLst>
                <a:ext uri="{FF2B5EF4-FFF2-40B4-BE49-F238E27FC236}">
                  <a16:creationId xmlns:a16="http://schemas.microsoft.com/office/drawing/2014/main" id="{6F30EE84-6CF9-4A27-8873-29BFABFC5607}"/>
                </a:ext>
              </a:extLst>
            </p:cNvPr>
            <p:cNvCxnSpPr>
              <a:cxnSpLocks/>
              <a:stCxn id="15" idx="0"/>
              <a:endCxn id="9" idx="2"/>
            </p:cNvCxnSpPr>
            <p:nvPr/>
          </p:nvCxnSpPr>
          <p:spPr>
            <a:xfrm rot="5400000" flipH="1" flipV="1">
              <a:off x="4461937" y="3255312"/>
              <a:ext cx="252127" cy="1"/>
            </a:xfrm>
            <a:prstGeom prst="bentConnector3">
              <a:avLst>
                <a:gd name="adj1" fmla="val 50000"/>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15" name="Rechthoek 14">
              <a:extLst>
                <a:ext uri="{FF2B5EF4-FFF2-40B4-BE49-F238E27FC236}">
                  <a16:creationId xmlns:a16="http://schemas.microsoft.com/office/drawing/2014/main" id="{A9104F97-4ECD-4BE8-8C76-022142F8E316}"/>
                </a:ext>
              </a:extLst>
            </p:cNvPr>
            <p:cNvSpPr/>
            <p:nvPr/>
          </p:nvSpPr>
          <p:spPr>
            <a:xfrm>
              <a:off x="3464148" y="3381375"/>
              <a:ext cx="2247703" cy="369332"/>
            </a:xfrm>
            <a:prstGeom prst="rect">
              <a:avLst/>
            </a:prstGeom>
          </p:spPr>
          <p:txBody>
            <a:bodyPr wrap="square">
              <a:spAutoFit/>
            </a:bodyPr>
            <a:lstStyle/>
            <a:p>
              <a:pPr algn="ctr"/>
              <a:r>
                <a:rPr lang="en-GB" b="1" dirty="0">
                  <a:solidFill>
                    <a:srgbClr val="FF0000"/>
                  </a:solidFill>
                  <a:ea typeface="Times New Roman" panose="02020603050405020304" pitchFamily="18" charset="0"/>
                </a:rPr>
                <a:t>Own initiative</a:t>
              </a:r>
            </a:p>
          </p:txBody>
        </p:sp>
      </p:grpSp>
      <p:grpSp>
        <p:nvGrpSpPr>
          <p:cNvPr id="16" name="Groep 15">
            <a:extLst>
              <a:ext uri="{FF2B5EF4-FFF2-40B4-BE49-F238E27FC236}">
                <a16:creationId xmlns:a16="http://schemas.microsoft.com/office/drawing/2014/main" id="{200C285F-8CFC-41D4-8D5B-6364055D4120}"/>
              </a:ext>
            </a:extLst>
          </p:cNvPr>
          <p:cNvGrpSpPr/>
          <p:nvPr/>
        </p:nvGrpSpPr>
        <p:grpSpPr>
          <a:xfrm>
            <a:off x="7314409" y="3313914"/>
            <a:ext cx="2882167" cy="574448"/>
            <a:chOff x="5523644" y="2985838"/>
            <a:chExt cx="2882167" cy="574448"/>
          </a:xfrm>
        </p:grpSpPr>
        <p:grpSp>
          <p:nvGrpSpPr>
            <p:cNvPr id="17" name="Groep 16">
              <a:extLst>
                <a:ext uri="{FF2B5EF4-FFF2-40B4-BE49-F238E27FC236}">
                  <a16:creationId xmlns:a16="http://schemas.microsoft.com/office/drawing/2014/main" id="{727027A3-5D3B-4197-B379-65A85ACA1EA5}"/>
                </a:ext>
              </a:extLst>
            </p:cNvPr>
            <p:cNvGrpSpPr/>
            <p:nvPr/>
          </p:nvGrpSpPr>
          <p:grpSpPr>
            <a:xfrm>
              <a:off x="5523644" y="2985838"/>
              <a:ext cx="1795121" cy="574448"/>
              <a:chOff x="4983038" y="4600914"/>
              <a:chExt cx="1795121" cy="574448"/>
            </a:xfrm>
          </p:grpSpPr>
          <p:grpSp>
            <p:nvGrpSpPr>
              <p:cNvPr id="20" name="Groep 19">
                <a:extLst>
                  <a:ext uri="{FF2B5EF4-FFF2-40B4-BE49-F238E27FC236}">
                    <a16:creationId xmlns:a16="http://schemas.microsoft.com/office/drawing/2014/main" id="{664F4948-A9BD-4F3D-BDF2-3EF1C1D9B91E}"/>
                  </a:ext>
                </a:extLst>
              </p:cNvPr>
              <p:cNvGrpSpPr/>
              <p:nvPr/>
            </p:nvGrpSpPr>
            <p:grpSpPr>
              <a:xfrm>
                <a:off x="4983038" y="4797425"/>
                <a:ext cx="1795121" cy="377937"/>
                <a:chOff x="4500967" y="1738881"/>
                <a:chExt cx="1795121" cy="377937"/>
              </a:xfrm>
            </p:grpSpPr>
            <p:sp>
              <p:nvSpPr>
                <p:cNvPr id="23" name="Rechthoek 22">
                  <a:extLst>
                    <a:ext uri="{FF2B5EF4-FFF2-40B4-BE49-F238E27FC236}">
                      <a16:creationId xmlns:a16="http://schemas.microsoft.com/office/drawing/2014/main" id="{7390B73F-30C8-4457-BF81-02FAF506892B}"/>
                    </a:ext>
                  </a:extLst>
                </p:cNvPr>
                <p:cNvSpPr/>
                <p:nvPr/>
              </p:nvSpPr>
              <p:spPr>
                <a:xfrm>
                  <a:off x="4500967" y="1747486"/>
                  <a:ext cx="1050288" cy="369332"/>
                </a:xfrm>
                <a:prstGeom prst="rect">
                  <a:avLst/>
                </a:prstGeom>
              </p:spPr>
              <p:txBody>
                <a:bodyPr wrap="none">
                  <a:spAutoFit/>
                </a:bodyPr>
                <a:lstStyle/>
                <a:p>
                  <a:pPr algn="ctr"/>
                  <a:r>
                    <a:rPr lang="en-GB" dirty="0">
                      <a:solidFill>
                        <a:srgbClr val="000000"/>
                      </a:solidFill>
                      <a:ea typeface="Times New Roman" panose="02020603050405020304" pitchFamily="18" charset="0"/>
                    </a:rPr>
                    <a:t>Dismissal</a:t>
                  </a:r>
                </a:p>
              </p:txBody>
            </p:sp>
            <p:sp>
              <p:nvSpPr>
                <p:cNvPr id="24" name="Rechthoek 23">
                  <a:extLst>
                    <a:ext uri="{FF2B5EF4-FFF2-40B4-BE49-F238E27FC236}">
                      <a16:creationId xmlns:a16="http://schemas.microsoft.com/office/drawing/2014/main" id="{F376E6AF-C20D-486E-A454-D5DFBA93CDD9}"/>
                    </a:ext>
                  </a:extLst>
                </p:cNvPr>
                <p:cNvSpPr/>
                <p:nvPr/>
              </p:nvSpPr>
              <p:spPr>
                <a:xfrm>
                  <a:off x="5753953" y="1738881"/>
                  <a:ext cx="542135" cy="369332"/>
                </a:xfrm>
                <a:prstGeom prst="rect">
                  <a:avLst/>
                </a:prstGeom>
              </p:spPr>
              <p:txBody>
                <a:bodyPr wrap="none">
                  <a:spAutoFit/>
                </a:bodyPr>
                <a:lstStyle/>
                <a:p>
                  <a:pPr algn="ctr"/>
                  <a:r>
                    <a:rPr lang="en-GB" dirty="0">
                      <a:solidFill>
                        <a:srgbClr val="000000"/>
                      </a:solidFill>
                      <a:ea typeface="Times New Roman" panose="02020603050405020304" pitchFamily="18" charset="0"/>
                    </a:rPr>
                    <a:t>Suit</a:t>
                  </a:r>
                </a:p>
              </p:txBody>
            </p:sp>
          </p:grpSp>
          <p:cxnSp>
            <p:nvCxnSpPr>
              <p:cNvPr id="21" name="Verbindingslijn: gebogen 20">
                <a:extLst>
                  <a:ext uri="{FF2B5EF4-FFF2-40B4-BE49-F238E27FC236}">
                    <a16:creationId xmlns:a16="http://schemas.microsoft.com/office/drawing/2014/main" id="{73E72D93-E88B-43EC-9007-13149B014437}"/>
                  </a:ext>
                </a:extLst>
              </p:cNvPr>
              <p:cNvCxnSpPr>
                <a:cxnSpLocks/>
                <a:endCxn id="23" idx="0"/>
              </p:cNvCxnSpPr>
              <p:nvPr/>
            </p:nvCxnSpPr>
            <p:spPr>
              <a:xfrm rot="10800000" flipV="1">
                <a:off x="5508182" y="4600914"/>
                <a:ext cx="503696" cy="205116"/>
              </a:xfrm>
              <a:prstGeom prst="bentConnector2">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2" name="Verbindingslijn: gebogen 21">
                <a:extLst>
                  <a:ext uri="{FF2B5EF4-FFF2-40B4-BE49-F238E27FC236}">
                    <a16:creationId xmlns:a16="http://schemas.microsoft.com/office/drawing/2014/main" id="{0355E9D0-9E62-45E2-AE19-EF14C8A6E9AC}"/>
                  </a:ext>
                </a:extLst>
              </p:cNvPr>
              <p:cNvCxnSpPr>
                <a:cxnSpLocks/>
                <a:endCxn id="24" idx="0"/>
              </p:cNvCxnSpPr>
              <p:nvPr/>
            </p:nvCxnSpPr>
            <p:spPr>
              <a:xfrm>
                <a:off x="6011862" y="4600915"/>
                <a:ext cx="495230" cy="196510"/>
              </a:xfrm>
              <a:prstGeom prst="bentConnector2">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cxnSp>
          <p:nvCxnSpPr>
            <p:cNvPr id="18" name="Verbindingslijn: gebogen 17">
              <a:extLst>
                <a:ext uri="{FF2B5EF4-FFF2-40B4-BE49-F238E27FC236}">
                  <a16:creationId xmlns:a16="http://schemas.microsoft.com/office/drawing/2014/main" id="{E4629AFA-7DB8-42FE-B804-51B906251D59}"/>
                </a:ext>
              </a:extLst>
            </p:cNvPr>
            <p:cNvCxnSpPr>
              <a:cxnSpLocks/>
            </p:cNvCxnSpPr>
            <p:nvPr/>
          </p:nvCxnSpPr>
          <p:spPr>
            <a:xfrm>
              <a:off x="7046254" y="2985838"/>
              <a:ext cx="880447" cy="206648"/>
            </a:xfrm>
            <a:prstGeom prst="bentConnector2">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19" name="Rechthoek 18">
              <a:extLst>
                <a:ext uri="{FF2B5EF4-FFF2-40B4-BE49-F238E27FC236}">
                  <a16:creationId xmlns:a16="http://schemas.microsoft.com/office/drawing/2014/main" id="{9365E84E-8A11-4FF4-875A-43C643BA1A18}"/>
                </a:ext>
              </a:extLst>
            </p:cNvPr>
            <p:cNvSpPr/>
            <p:nvPr/>
          </p:nvSpPr>
          <p:spPr>
            <a:xfrm>
              <a:off x="7467413" y="3188922"/>
              <a:ext cx="938398" cy="369332"/>
            </a:xfrm>
            <a:prstGeom prst="rect">
              <a:avLst/>
            </a:prstGeom>
          </p:spPr>
          <p:txBody>
            <a:bodyPr wrap="none">
              <a:spAutoFit/>
            </a:bodyPr>
            <a:lstStyle/>
            <a:p>
              <a:pPr algn="ctr"/>
              <a:r>
                <a:rPr lang="en-GB" dirty="0">
                  <a:solidFill>
                    <a:srgbClr val="000000"/>
                  </a:solidFill>
                  <a:ea typeface="Times New Roman" panose="02020603050405020304" pitchFamily="18" charset="0"/>
                </a:rPr>
                <a:t>Transfer</a:t>
              </a:r>
            </a:p>
          </p:txBody>
        </p:sp>
      </p:grpSp>
      <p:grpSp>
        <p:nvGrpSpPr>
          <p:cNvPr id="25" name="Groep 24">
            <a:extLst>
              <a:ext uri="{FF2B5EF4-FFF2-40B4-BE49-F238E27FC236}">
                <a16:creationId xmlns:a16="http://schemas.microsoft.com/office/drawing/2014/main" id="{BA67CAE9-95B1-49F6-B907-74458A6BF737}"/>
              </a:ext>
            </a:extLst>
          </p:cNvPr>
          <p:cNvGrpSpPr/>
          <p:nvPr/>
        </p:nvGrpSpPr>
        <p:grpSpPr>
          <a:xfrm>
            <a:off x="7532986" y="3879757"/>
            <a:ext cx="2663046" cy="1042086"/>
            <a:chOff x="5742222" y="3551681"/>
            <a:chExt cx="2663046" cy="1042086"/>
          </a:xfrm>
        </p:grpSpPr>
        <p:sp>
          <p:nvSpPr>
            <p:cNvPr id="26" name="Rechthoek 25">
              <a:extLst>
                <a:ext uri="{FF2B5EF4-FFF2-40B4-BE49-F238E27FC236}">
                  <a16:creationId xmlns:a16="http://schemas.microsoft.com/office/drawing/2014/main" id="{990A35B9-3744-4CA8-9D08-BED532AFDCCF}"/>
                </a:ext>
              </a:extLst>
            </p:cNvPr>
            <p:cNvSpPr/>
            <p:nvPr/>
          </p:nvSpPr>
          <p:spPr>
            <a:xfrm>
              <a:off x="5742222" y="3947436"/>
              <a:ext cx="1152880" cy="646331"/>
            </a:xfrm>
            <a:prstGeom prst="rect">
              <a:avLst/>
            </a:prstGeom>
          </p:spPr>
          <p:txBody>
            <a:bodyPr wrap="none">
              <a:spAutoFit/>
            </a:bodyPr>
            <a:lstStyle/>
            <a:p>
              <a:pPr algn="ctr"/>
              <a:r>
                <a:rPr lang="en-GB" dirty="0">
                  <a:solidFill>
                    <a:srgbClr val="000000"/>
                  </a:solidFill>
                  <a:ea typeface="Times New Roman" panose="02020603050405020304" pitchFamily="18" charset="0"/>
                </a:rPr>
                <a:t>Non penal</a:t>
              </a:r>
            </a:p>
            <a:p>
              <a:pPr algn="ctr"/>
              <a:r>
                <a:rPr lang="en-GB" dirty="0">
                  <a:solidFill>
                    <a:srgbClr val="000000"/>
                  </a:solidFill>
                  <a:ea typeface="Times New Roman" panose="02020603050405020304" pitchFamily="18" charset="0"/>
                </a:rPr>
                <a:t>case</a:t>
              </a:r>
            </a:p>
          </p:txBody>
        </p:sp>
        <p:sp>
          <p:nvSpPr>
            <p:cNvPr id="27" name="Rechthoek 26">
              <a:extLst>
                <a:ext uri="{FF2B5EF4-FFF2-40B4-BE49-F238E27FC236}">
                  <a16:creationId xmlns:a16="http://schemas.microsoft.com/office/drawing/2014/main" id="{B7B1885B-36C8-4A1B-ACE6-5527BFCE4B82}"/>
                </a:ext>
              </a:extLst>
            </p:cNvPr>
            <p:cNvSpPr/>
            <p:nvPr/>
          </p:nvSpPr>
          <p:spPr>
            <a:xfrm>
              <a:off x="7200295" y="3971736"/>
              <a:ext cx="1204973" cy="369332"/>
            </a:xfrm>
            <a:prstGeom prst="rect">
              <a:avLst/>
            </a:prstGeom>
          </p:spPr>
          <p:txBody>
            <a:bodyPr wrap="square">
              <a:spAutoFit/>
            </a:bodyPr>
            <a:lstStyle/>
            <a:p>
              <a:pPr algn="ctr"/>
              <a:r>
                <a:rPr lang="en-GB" dirty="0">
                  <a:solidFill>
                    <a:srgbClr val="000000"/>
                  </a:solidFill>
                  <a:ea typeface="Times New Roman" panose="02020603050405020304" pitchFamily="18" charset="0"/>
                </a:rPr>
                <a:t>Penal case</a:t>
              </a:r>
            </a:p>
          </p:txBody>
        </p:sp>
        <p:cxnSp>
          <p:nvCxnSpPr>
            <p:cNvPr id="28" name="Verbindingslijn: gebogen 27">
              <a:extLst>
                <a:ext uri="{FF2B5EF4-FFF2-40B4-BE49-F238E27FC236}">
                  <a16:creationId xmlns:a16="http://schemas.microsoft.com/office/drawing/2014/main" id="{86D58607-7A60-4C24-AE5E-B11DF1A7C2E9}"/>
                </a:ext>
              </a:extLst>
            </p:cNvPr>
            <p:cNvCxnSpPr>
              <a:cxnSpLocks/>
              <a:stCxn id="24" idx="2"/>
              <a:endCxn id="27" idx="0"/>
            </p:cNvCxnSpPr>
            <p:nvPr/>
          </p:nvCxnSpPr>
          <p:spPr>
            <a:xfrm rot="16200000" flipH="1">
              <a:off x="7278173" y="3447127"/>
              <a:ext cx="294134" cy="755083"/>
            </a:xfrm>
            <a:prstGeom prst="bentConnector3">
              <a:avLst>
                <a:gd name="adj1" fmla="val 33808"/>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9" name="Verbindingslijn: gebogen 28">
              <a:extLst>
                <a:ext uri="{FF2B5EF4-FFF2-40B4-BE49-F238E27FC236}">
                  <a16:creationId xmlns:a16="http://schemas.microsoft.com/office/drawing/2014/main" id="{FF503EE4-3ED7-4551-90C7-6D3C15935188}"/>
                </a:ext>
              </a:extLst>
            </p:cNvPr>
            <p:cNvCxnSpPr>
              <a:cxnSpLocks/>
            </p:cNvCxnSpPr>
            <p:nvPr/>
          </p:nvCxnSpPr>
          <p:spPr>
            <a:xfrm rot="5400000">
              <a:off x="6460759" y="3413765"/>
              <a:ext cx="449023" cy="724856"/>
            </a:xfrm>
            <a:prstGeom prst="bentConnector3">
              <a:avLst>
                <a:gd name="adj1" fmla="val 50000"/>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30" name="Groep 29">
            <a:extLst>
              <a:ext uri="{FF2B5EF4-FFF2-40B4-BE49-F238E27FC236}">
                <a16:creationId xmlns:a16="http://schemas.microsoft.com/office/drawing/2014/main" id="{204BE136-5695-4A51-B92B-8614E0E10B9D}"/>
              </a:ext>
            </a:extLst>
          </p:cNvPr>
          <p:cNvGrpSpPr/>
          <p:nvPr/>
        </p:nvGrpSpPr>
        <p:grpSpPr>
          <a:xfrm>
            <a:off x="7157006" y="4847263"/>
            <a:ext cx="2058730" cy="1416266"/>
            <a:chOff x="5366242" y="4890907"/>
            <a:chExt cx="2058730" cy="1416266"/>
          </a:xfrm>
        </p:grpSpPr>
        <p:sp>
          <p:nvSpPr>
            <p:cNvPr id="31" name="Rechthoek 30">
              <a:extLst>
                <a:ext uri="{FF2B5EF4-FFF2-40B4-BE49-F238E27FC236}">
                  <a16:creationId xmlns:a16="http://schemas.microsoft.com/office/drawing/2014/main" id="{833B8CB7-14A3-4CB3-93F9-9C0C1CF5A26C}"/>
                </a:ext>
              </a:extLst>
            </p:cNvPr>
            <p:cNvSpPr/>
            <p:nvPr/>
          </p:nvSpPr>
          <p:spPr>
            <a:xfrm>
              <a:off x="6287702" y="5086747"/>
              <a:ext cx="977855" cy="461665"/>
            </a:xfrm>
            <a:prstGeom prst="rect">
              <a:avLst/>
            </a:prstGeom>
          </p:spPr>
          <p:txBody>
            <a:bodyPr wrap="square">
              <a:spAutoFit/>
            </a:bodyPr>
            <a:lstStyle/>
            <a:p>
              <a:pPr algn="ctr"/>
              <a:r>
                <a:rPr lang="en-GB" sz="1200" dirty="0">
                  <a:solidFill>
                    <a:srgbClr val="000000"/>
                  </a:solidFill>
                  <a:ea typeface="Times New Roman" panose="02020603050405020304" pitchFamily="18" charset="0"/>
                </a:rPr>
                <a:t>Disciplinary</a:t>
              </a:r>
            </a:p>
            <a:p>
              <a:pPr algn="ctr"/>
              <a:r>
                <a:rPr lang="en-GB" sz="1200" dirty="0">
                  <a:solidFill>
                    <a:srgbClr val="000000"/>
                  </a:solidFill>
                  <a:ea typeface="Times New Roman" panose="02020603050405020304" pitchFamily="18" charset="0"/>
                </a:rPr>
                <a:t>case</a:t>
              </a:r>
            </a:p>
          </p:txBody>
        </p:sp>
        <p:sp>
          <p:nvSpPr>
            <p:cNvPr id="32" name="Rechthoek 31">
              <a:extLst>
                <a:ext uri="{FF2B5EF4-FFF2-40B4-BE49-F238E27FC236}">
                  <a16:creationId xmlns:a16="http://schemas.microsoft.com/office/drawing/2014/main" id="{44332BF1-B8F7-4152-A7E8-AA453E2E5457}"/>
                </a:ext>
              </a:extLst>
            </p:cNvPr>
            <p:cNvSpPr/>
            <p:nvPr/>
          </p:nvSpPr>
          <p:spPr>
            <a:xfrm>
              <a:off x="5366242" y="5086746"/>
              <a:ext cx="977855" cy="461665"/>
            </a:xfrm>
            <a:prstGeom prst="rect">
              <a:avLst/>
            </a:prstGeom>
          </p:spPr>
          <p:txBody>
            <a:bodyPr wrap="square">
              <a:spAutoFit/>
            </a:bodyPr>
            <a:lstStyle/>
            <a:p>
              <a:pPr algn="ctr"/>
              <a:r>
                <a:rPr lang="en-GB" sz="1200" dirty="0">
                  <a:solidFill>
                    <a:srgbClr val="000000"/>
                  </a:solidFill>
                  <a:ea typeface="Times New Roman" panose="02020603050405020304" pitchFamily="18" charset="0"/>
                </a:rPr>
                <a:t>Non </a:t>
              </a:r>
              <a:r>
                <a:rPr lang="en-GB" sz="1200" dirty="0" err="1">
                  <a:solidFill>
                    <a:srgbClr val="000000"/>
                  </a:solidFill>
                  <a:ea typeface="Times New Roman" panose="02020603050405020304" pitchFamily="18" charset="0"/>
                </a:rPr>
                <a:t>discipli</a:t>
              </a:r>
              <a:r>
                <a:rPr lang="en-GB" sz="1200" dirty="0">
                  <a:solidFill>
                    <a:srgbClr val="000000"/>
                  </a:solidFill>
                  <a:ea typeface="Times New Roman" panose="02020603050405020304" pitchFamily="18" charset="0"/>
                </a:rPr>
                <a:t>-</a:t>
              </a:r>
            </a:p>
            <a:p>
              <a:pPr algn="ctr"/>
              <a:r>
                <a:rPr lang="en-GB" sz="1200" dirty="0">
                  <a:solidFill>
                    <a:srgbClr val="000000"/>
                  </a:solidFill>
                  <a:ea typeface="Times New Roman" panose="02020603050405020304" pitchFamily="18" charset="0"/>
                </a:rPr>
                <a:t>nary case</a:t>
              </a:r>
            </a:p>
          </p:txBody>
        </p:sp>
        <p:cxnSp>
          <p:nvCxnSpPr>
            <p:cNvPr id="33" name="Verbindingslijn: gebogen 32">
              <a:extLst>
                <a:ext uri="{FF2B5EF4-FFF2-40B4-BE49-F238E27FC236}">
                  <a16:creationId xmlns:a16="http://schemas.microsoft.com/office/drawing/2014/main" id="{ADE2DD76-37BE-414F-BE9F-7BC89699C43F}"/>
                </a:ext>
              </a:extLst>
            </p:cNvPr>
            <p:cNvCxnSpPr>
              <a:cxnSpLocks/>
              <a:endCxn id="32" idx="0"/>
            </p:cNvCxnSpPr>
            <p:nvPr/>
          </p:nvCxnSpPr>
          <p:spPr>
            <a:xfrm rot="10800000" flipV="1">
              <a:off x="5855170" y="4899514"/>
              <a:ext cx="463492" cy="187232"/>
            </a:xfrm>
            <a:prstGeom prst="bentConnector2">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34" name="Verbindingslijn: gebogen 33">
              <a:extLst>
                <a:ext uri="{FF2B5EF4-FFF2-40B4-BE49-F238E27FC236}">
                  <a16:creationId xmlns:a16="http://schemas.microsoft.com/office/drawing/2014/main" id="{9F0F80F5-A295-4FCE-AB98-38AEE7FDC515}"/>
                </a:ext>
              </a:extLst>
            </p:cNvPr>
            <p:cNvCxnSpPr>
              <a:cxnSpLocks/>
              <a:endCxn id="31" idx="0"/>
            </p:cNvCxnSpPr>
            <p:nvPr/>
          </p:nvCxnSpPr>
          <p:spPr>
            <a:xfrm>
              <a:off x="6371374" y="4890907"/>
              <a:ext cx="405256" cy="195840"/>
            </a:xfrm>
            <a:prstGeom prst="bentConnector2">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35" name="Rechthoek 34">
              <a:extLst>
                <a:ext uri="{FF2B5EF4-FFF2-40B4-BE49-F238E27FC236}">
                  <a16:creationId xmlns:a16="http://schemas.microsoft.com/office/drawing/2014/main" id="{D32AA805-A6BD-44CD-87C6-13464D815A20}"/>
                </a:ext>
              </a:extLst>
            </p:cNvPr>
            <p:cNvSpPr/>
            <p:nvPr/>
          </p:nvSpPr>
          <p:spPr>
            <a:xfrm>
              <a:off x="6128285" y="5660842"/>
              <a:ext cx="1296687" cy="646331"/>
            </a:xfrm>
            <a:prstGeom prst="rect">
              <a:avLst/>
            </a:prstGeom>
          </p:spPr>
          <p:txBody>
            <a:bodyPr wrap="square">
              <a:spAutoFit/>
            </a:bodyPr>
            <a:lstStyle/>
            <a:p>
              <a:pPr algn="ctr"/>
              <a:r>
                <a:rPr lang="en-GB" dirty="0">
                  <a:solidFill>
                    <a:srgbClr val="000000"/>
                  </a:solidFill>
                  <a:ea typeface="Times New Roman" panose="02020603050405020304" pitchFamily="18" charset="0"/>
                </a:rPr>
                <a:t>Competent Authority</a:t>
              </a:r>
            </a:p>
          </p:txBody>
        </p:sp>
        <p:cxnSp>
          <p:nvCxnSpPr>
            <p:cNvPr id="36" name="Verbindingslijn: gebogen 35">
              <a:extLst>
                <a:ext uri="{FF2B5EF4-FFF2-40B4-BE49-F238E27FC236}">
                  <a16:creationId xmlns:a16="http://schemas.microsoft.com/office/drawing/2014/main" id="{465629C4-A2B5-4ADB-9BC2-C9716634EA67}"/>
                </a:ext>
              </a:extLst>
            </p:cNvPr>
            <p:cNvCxnSpPr>
              <a:cxnSpLocks/>
            </p:cNvCxnSpPr>
            <p:nvPr/>
          </p:nvCxnSpPr>
          <p:spPr>
            <a:xfrm rot="5400000">
              <a:off x="6652680" y="5611429"/>
              <a:ext cx="243296" cy="1"/>
            </a:xfrm>
            <a:prstGeom prst="bentConnector3">
              <a:avLst>
                <a:gd name="adj1" fmla="val 50000"/>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37" name="Groep 36">
            <a:extLst>
              <a:ext uri="{FF2B5EF4-FFF2-40B4-BE49-F238E27FC236}">
                <a16:creationId xmlns:a16="http://schemas.microsoft.com/office/drawing/2014/main" id="{9A42A9D4-B7DC-4699-9C56-76C3D4A9AC4F}"/>
              </a:ext>
            </a:extLst>
          </p:cNvPr>
          <p:cNvGrpSpPr/>
          <p:nvPr/>
        </p:nvGrpSpPr>
        <p:grpSpPr>
          <a:xfrm>
            <a:off x="7695287" y="1997526"/>
            <a:ext cx="2268570" cy="988315"/>
            <a:chOff x="5904523" y="1997523"/>
            <a:chExt cx="2268570" cy="988315"/>
          </a:xfrm>
        </p:grpSpPr>
        <p:sp>
          <p:nvSpPr>
            <p:cNvPr id="38" name="Rechthoek 37">
              <a:extLst>
                <a:ext uri="{FF2B5EF4-FFF2-40B4-BE49-F238E27FC236}">
                  <a16:creationId xmlns:a16="http://schemas.microsoft.com/office/drawing/2014/main" id="{CFC556C7-FD7A-4106-97BF-724E74D8FA72}"/>
                </a:ext>
              </a:extLst>
            </p:cNvPr>
            <p:cNvSpPr/>
            <p:nvPr/>
          </p:nvSpPr>
          <p:spPr>
            <a:xfrm>
              <a:off x="5904523" y="2616506"/>
              <a:ext cx="2268570" cy="369332"/>
            </a:xfrm>
            <a:prstGeom prst="rect">
              <a:avLst/>
            </a:prstGeom>
          </p:spPr>
          <p:txBody>
            <a:bodyPr wrap="none">
              <a:spAutoFit/>
            </a:bodyPr>
            <a:lstStyle/>
            <a:p>
              <a:r>
                <a:rPr lang="en-GB" b="1" dirty="0">
                  <a:solidFill>
                    <a:srgbClr val="FF0000"/>
                  </a:solidFill>
                  <a:ea typeface="Times New Roman" panose="02020603050405020304" pitchFamily="18" charset="0"/>
                </a:rPr>
                <a:t>Complaints of citizens</a:t>
              </a:r>
            </a:p>
          </p:txBody>
        </p:sp>
        <p:cxnSp>
          <p:nvCxnSpPr>
            <p:cNvPr id="39" name="Verbindingslijn: gebogen 38">
              <a:extLst>
                <a:ext uri="{FF2B5EF4-FFF2-40B4-BE49-F238E27FC236}">
                  <a16:creationId xmlns:a16="http://schemas.microsoft.com/office/drawing/2014/main" id="{27DC9D18-A4DE-4342-884B-453B7E73D95E}"/>
                </a:ext>
              </a:extLst>
            </p:cNvPr>
            <p:cNvCxnSpPr>
              <a:cxnSpLocks/>
              <a:stCxn id="38" idx="0"/>
              <a:endCxn id="11" idx="3"/>
            </p:cNvCxnSpPr>
            <p:nvPr/>
          </p:nvCxnSpPr>
          <p:spPr>
            <a:xfrm rot="16200000" flipV="1">
              <a:off x="6496880" y="2074577"/>
              <a:ext cx="618983" cy="464875"/>
            </a:xfrm>
            <a:prstGeom prst="bentConnector2">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40" name="Groep 39">
            <a:extLst>
              <a:ext uri="{FF2B5EF4-FFF2-40B4-BE49-F238E27FC236}">
                <a16:creationId xmlns:a16="http://schemas.microsoft.com/office/drawing/2014/main" id="{9AA2089D-FB45-46CC-9B05-1206A731D115}"/>
              </a:ext>
            </a:extLst>
          </p:cNvPr>
          <p:cNvGrpSpPr/>
          <p:nvPr/>
        </p:nvGrpSpPr>
        <p:grpSpPr>
          <a:xfrm>
            <a:off x="8945202" y="4669145"/>
            <a:ext cx="1296687" cy="1435761"/>
            <a:chOff x="7154437" y="4584364"/>
            <a:chExt cx="1296687" cy="1435761"/>
          </a:xfrm>
        </p:grpSpPr>
        <p:sp>
          <p:nvSpPr>
            <p:cNvPr id="41" name="Rechthoek 40">
              <a:extLst>
                <a:ext uri="{FF2B5EF4-FFF2-40B4-BE49-F238E27FC236}">
                  <a16:creationId xmlns:a16="http://schemas.microsoft.com/office/drawing/2014/main" id="{B8200E45-C8AC-4BB8-9604-A269448F57B7}"/>
                </a:ext>
              </a:extLst>
            </p:cNvPr>
            <p:cNvSpPr/>
            <p:nvPr/>
          </p:nvSpPr>
          <p:spPr>
            <a:xfrm>
              <a:off x="7154437" y="4584364"/>
              <a:ext cx="1296687" cy="646331"/>
            </a:xfrm>
            <a:prstGeom prst="rect">
              <a:avLst/>
            </a:prstGeom>
          </p:spPr>
          <p:txBody>
            <a:bodyPr wrap="square">
              <a:spAutoFit/>
            </a:bodyPr>
            <a:lstStyle/>
            <a:p>
              <a:pPr algn="ctr"/>
              <a:r>
                <a:rPr lang="en-GB" dirty="0">
                  <a:solidFill>
                    <a:srgbClr val="000000"/>
                  </a:solidFill>
                  <a:ea typeface="Times New Roman" panose="02020603050405020304" pitchFamily="18" charset="0"/>
                </a:rPr>
                <a:t>Prosecutors office</a:t>
              </a:r>
            </a:p>
          </p:txBody>
        </p:sp>
        <p:cxnSp>
          <p:nvCxnSpPr>
            <p:cNvPr id="42" name="Verbindingslijn: gebogen 41">
              <a:extLst>
                <a:ext uri="{FF2B5EF4-FFF2-40B4-BE49-F238E27FC236}">
                  <a16:creationId xmlns:a16="http://schemas.microsoft.com/office/drawing/2014/main" id="{8C062D60-F588-4165-AD31-C6428B20CAF6}"/>
                </a:ext>
              </a:extLst>
            </p:cNvPr>
            <p:cNvCxnSpPr>
              <a:cxnSpLocks/>
              <a:stCxn id="41" idx="3"/>
              <a:endCxn id="43" idx="3"/>
            </p:cNvCxnSpPr>
            <p:nvPr/>
          </p:nvCxnSpPr>
          <p:spPr>
            <a:xfrm flipH="1">
              <a:off x="8347268" y="4907530"/>
              <a:ext cx="103856" cy="697097"/>
            </a:xfrm>
            <a:prstGeom prst="bentConnector3">
              <a:avLst>
                <a:gd name="adj1" fmla="val -220112"/>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43" name="Rechthoek 42">
              <a:extLst>
                <a:ext uri="{FF2B5EF4-FFF2-40B4-BE49-F238E27FC236}">
                  <a16:creationId xmlns:a16="http://schemas.microsoft.com/office/drawing/2014/main" id="{9367A3B3-A993-4191-A739-D13542AB73CC}"/>
                </a:ext>
              </a:extLst>
            </p:cNvPr>
            <p:cNvSpPr/>
            <p:nvPr/>
          </p:nvSpPr>
          <p:spPr>
            <a:xfrm>
              <a:off x="7369413" y="5189128"/>
              <a:ext cx="977855" cy="830997"/>
            </a:xfrm>
            <a:prstGeom prst="rect">
              <a:avLst/>
            </a:prstGeom>
          </p:spPr>
          <p:txBody>
            <a:bodyPr wrap="square">
              <a:spAutoFit/>
            </a:bodyPr>
            <a:lstStyle/>
            <a:p>
              <a:pPr algn="ctr"/>
              <a:r>
                <a:rPr lang="en-GB" sz="1200" dirty="0">
                  <a:solidFill>
                    <a:srgbClr val="000000"/>
                  </a:solidFill>
                  <a:ea typeface="Times New Roman" panose="02020603050405020304" pitchFamily="18" charset="0"/>
                </a:rPr>
                <a:t>Investigating Service works under his oversight</a:t>
              </a:r>
            </a:p>
          </p:txBody>
        </p:sp>
      </p:grpSp>
      <p:grpSp>
        <p:nvGrpSpPr>
          <p:cNvPr id="44" name="Groep 43">
            <a:extLst>
              <a:ext uri="{FF2B5EF4-FFF2-40B4-BE49-F238E27FC236}">
                <a16:creationId xmlns:a16="http://schemas.microsoft.com/office/drawing/2014/main" id="{9748C078-55C9-4F78-9425-0E52634D1081}"/>
              </a:ext>
            </a:extLst>
          </p:cNvPr>
          <p:cNvGrpSpPr/>
          <p:nvPr/>
        </p:nvGrpSpPr>
        <p:grpSpPr>
          <a:xfrm>
            <a:off x="3498287" y="1997526"/>
            <a:ext cx="2508279" cy="3550884"/>
            <a:chOff x="1707522" y="1997527"/>
            <a:chExt cx="2508279" cy="3550884"/>
          </a:xfrm>
        </p:grpSpPr>
        <p:sp>
          <p:nvSpPr>
            <p:cNvPr id="45" name="Rechthoek 44">
              <a:extLst>
                <a:ext uri="{FF2B5EF4-FFF2-40B4-BE49-F238E27FC236}">
                  <a16:creationId xmlns:a16="http://schemas.microsoft.com/office/drawing/2014/main" id="{64EF61B9-E0D3-40DE-8C1F-37C9017CF429}"/>
                </a:ext>
              </a:extLst>
            </p:cNvPr>
            <p:cNvSpPr/>
            <p:nvPr/>
          </p:nvSpPr>
          <p:spPr>
            <a:xfrm>
              <a:off x="1710070" y="3833236"/>
              <a:ext cx="2505731" cy="923330"/>
            </a:xfrm>
            <a:prstGeom prst="rect">
              <a:avLst/>
            </a:prstGeom>
          </p:spPr>
          <p:txBody>
            <a:bodyPr wrap="square">
              <a:spAutoFit/>
            </a:bodyPr>
            <a:lstStyle/>
            <a:p>
              <a:pPr algn="ctr"/>
              <a:r>
                <a:rPr lang="en-GB" dirty="0">
                  <a:solidFill>
                    <a:srgbClr val="000000"/>
                  </a:solidFill>
                  <a:ea typeface="Times New Roman" panose="02020603050405020304" pitchFamily="18" charset="0"/>
                </a:rPr>
                <a:t>Demand of </a:t>
              </a:r>
              <a:r>
                <a:rPr lang="en-GB" b="1" dirty="0">
                  <a:solidFill>
                    <a:srgbClr val="FF0000"/>
                  </a:solidFill>
                  <a:ea typeface="Times New Roman" panose="02020603050405020304" pitchFamily="18" charset="0"/>
                </a:rPr>
                <a:t>Parliament</a:t>
              </a:r>
            </a:p>
            <a:p>
              <a:pPr algn="ctr"/>
              <a:r>
                <a:rPr lang="en-GB" dirty="0">
                  <a:solidFill>
                    <a:srgbClr val="000000"/>
                  </a:solidFill>
                  <a:ea typeface="Times New Roman" panose="02020603050405020304" pitchFamily="18" charset="0"/>
                </a:rPr>
                <a:t>Demand of </a:t>
              </a:r>
              <a:r>
                <a:rPr lang="en-GB" b="1" dirty="0">
                  <a:solidFill>
                    <a:srgbClr val="FF0000"/>
                  </a:solidFill>
                  <a:ea typeface="Times New Roman" panose="02020603050405020304" pitchFamily="18" charset="0"/>
                </a:rPr>
                <a:t>competent authority</a:t>
              </a:r>
            </a:p>
          </p:txBody>
        </p:sp>
        <p:cxnSp>
          <p:nvCxnSpPr>
            <p:cNvPr id="46" name="Verbindingslijn: gebogen 45">
              <a:extLst>
                <a:ext uri="{FF2B5EF4-FFF2-40B4-BE49-F238E27FC236}">
                  <a16:creationId xmlns:a16="http://schemas.microsoft.com/office/drawing/2014/main" id="{525397ED-52BF-4E67-A8CA-DE8B8F32D3D5}"/>
                </a:ext>
              </a:extLst>
            </p:cNvPr>
            <p:cNvCxnSpPr>
              <a:cxnSpLocks/>
              <a:stCxn id="45" idx="1"/>
              <a:endCxn id="11" idx="1"/>
            </p:cNvCxnSpPr>
            <p:nvPr/>
          </p:nvCxnSpPr>
          <p:spPr>
            <a:xfrm rot="10800000" flipH="1">
              <a:off x="1710069" y="1997527"/>
              <a:ext cx="852103" cy="2297375"/>
            </a:xfrm>
            <a:prstGeom prst="bentConnector3">
              <a:avLst>
                <a:gd name="adj1" fmla="val -26828"/>
              </a:avLst>
            </a:prstGeom>
            <a:ln w="12700">
              <a:solidFill>
                <a:schemeClr val="tx1"/>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47" name="Rechthoek 46">
              <a:extLst>
                <a:ext uri="{FF2B5EF4-FFF2-40B4-BE49-F238E27FC236}">
                  <a16:creationId xmlns:a16="http://schemas.microsoft.com/office/drawing/2014/main" id="{8E5D5B87-A42B-4198-90D9-CBE73EE96B4E}"/>
                </a:ext>
              </a:extLst>
            </p:cNvPr>
            <p:cNvSpPr/>
            <p:nvPr/>
          </p:nvSpPr>
          <p:spPr>
            <a:xfrm>
              <a:off x="1707522" y="4717414"/>
              <a:ext cx="2488982" cy="830997"/>
            </a:xfrm>
            <a:prstGeom prst="rect">
              <a:avLst/>
            </a:prstGeom>
          </p:spPr>
          <p:txBody>
            <a:bodyPr wrap="square">
              <a:spAutoFit/>
            </a:bodyPr>
            <a:lstStyle/>
            <a:p>
              <a:pPr algn="ctr"/>
              <a:r>
                <a:rPr lang="en-GB" sz="1200" dirty="0">
                  <a:solidFill>
                    <a:srgbClr val="000000"/>
                  </a:solidFill>
                  <a:ea typeface="Times New Roman" panose="02020603050405020304" pitchFamily="18" charset="0"/>
                </a:rPr>
                <a:t>Auditing or thematic investigations, e.g. concerning stop and search techniques, confinement in police cells, interrogation methods, …</a:t>
              </a:r>
              <a:endParaRPr lang="nl-BE" sz="1200" dirty="0"/>
            </a:p>
          </p:txBody>
        </p:sp>
      </p:grpSp>
      <p:sp>
        <p:nvSpPr>
          <p:cNvPr id="48" name="Tijdelijke aanduiding voor inhoud 2">
            <a:extLst>
              <a:ext uri="{FF2B5EF4-FFF2-40B4-BE49-F238E27FC236}">
                <a16:creationId xmlns:a16="http://schemas.microsoft.com/office/drawing/2014/main" id="{03DE827A-8A74-432F-8714-EA55314442E3}"/>
              </a:ext>
            </a:extLst>
          </p:cNvPr>
          <p:cNvSpPr>
            <a:spLocks noGrp="1"/>
          </p:cNvSpPr>
          <p:nvPr>
            <p:ph idx="1"/>
          </p:nvPr>
        </p:nvSpPr>
        <p:spPr>
          <a:xfrm>
            <a:off x="225870" y="2757527"/>
            <a:ext cx="2810547" cy="1537374"/>
          </a:xfrm>
          <a:solidFill>
            <a:schemeClr val="accent6">
              <a:lumMod val="40000"/>
              <a:lumOff val="60000"/>
            </a:schemeClr>
          </a:solidFill>
          <a:ln>
            <a:solidFill>
              <a:schemeClr val="tx1"/>
            </a:solidFill>
          </a:ln>
        </p:spPr>
        <p:txBody>
          <a:bodyPr>
            <a:normAutofit/>
          </a:bodyPr>
          <a:lstStyle/>
          <a:p>
            <a:pPr marL="0" indent="0" algn="l">
              <a:buNone/>
            </a:pPr>
            <a:r>
              <a:rPr lang="en-US" sz="2000" b="0" i="0" dirty="0">
                <a:effectLst/>
              </a:rPr>
              <a:t>Public authorities shall ensure effective and impartial procedures for </a:t>
            </a:r>
            <a:r>
              <a:rPr lang="en-US" sz="2000" b="1" i="0" dirty="0">
                <a:solidFill>
                  <a:srgbClr val="FF0000"/>
                </a:solidFill>
                <a:effectLst/>
              </a:rPr>
              <a:t>complaints</a:t>
            </a:r>
            <a:r>
              <a:rPr lang="en-US" sz="2000" b="0" i="0" dirty="0">
                <a:effectLst/>
              </a:rPr>
              <a:t> against the police.</a:t>
            </a:r>
          </a:p>
        </p:txBody>
      </p:sp>
      <p:sp>
        <p:nvSpPr>
          <p:cNvPr id="49" name="Tekstvak 48">
            <a:extLst>
              <a:ext uri="{FF2B5EF4-FFF2-40B4-BE49-F238E27FC236}">
                <a16:creationId xmlns:a16="http://schemas.microsoft.com/office/drawing/2014/main" id="{4A8AD97C-C6F6-479C-A539-D42FF49A6FC8}"/>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60" name="Tekstvak 59">
            <a:extLst>
              <a:ext uri="{FF2B5EF4-FFF2-40B4-BE49-F238E27FC236}">
                <a16:creationId xmlns:a16="http://schemas.microsoft.com/office/drawing/2014/main" id="{C42E84A2-D4AA-43CD-AE1E-D18240EF454D}"/>
              </a:ext>
            </a:extLst>
          </p:cNvPr>
          <p:cNvSpPr txBox="1"/>
          <p:nvPr/>
        </p:nvSpPr>
        <p:spPr>
          <a:xfrm>
            <a:off x="225870" y="4354653"/>
            <a:ext cx="1468222" cy="400110"/>
          </a:xfrm>
          <a:prstGeom prst="rect">
            <a:avLst/>
          </a:prstGeom>
          <a:noFill/>
        </p:spPr>
        <p:txBody>
          <a:bodyPr wrap="none" rtlCol="0">
            <a:spAutoFit/>
          </a:bodyPr>
          <a:lstStyle/>
          <a:p>
            <a:r>
              <a:rPr lang="nl-NL" sz="2000" dirty="0"/>
              <a:t>e.g. Belgium</a:t>
            </a:r>
            <a:endParaRPr lang="nl-BE" sz="2000" dirty="0"/>
          </a:p>
        </p:txBody>
      </p:sp>
      <p:sp>
        <p:nvSpPr>
          <p:cNvPr id="3" name="Tijdelijke aanduiding voor datum 2">
            <a:extLst>
              <a:ext uri="{FF2B5EF4-FFF2-40B4-BE49-F238E27FC236}">
                <a16:creationId xmlns:a16="http://schemas.microsoft.com/office/drawing/2014/main" id="{02BB4632-E207-45C6-8FA9-9864558A8AAD}"/>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1160745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fade">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9910694E-9781-40F4-87FB-60C5A5C7C139}"/>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5" name="Tijdelijke aanduiding voor inhoud 2">
            <a:extLst>
              <a:ext uri="{FF2B5EF4-FFF2-40B4-BE49-F238E27FC236}">
                <a16:creationId xmlns:a16="http://schemas.microsoft.com/office/drawing/2014/main" id="{3606E328-9594-48A1-AD7A-CA2DFD9C8D24}"/>
              </a:ext>
            </a:extLst>
          </p:cNvPr>
          <p:cNvSpPr>
            <a:spLocks noGrp="1"/>
          </p:cNvSpPr>
          <p:nvPr>
            <p:ph idx="1"/>
          </p:nvPr>
        </p:nvSpPr>
        <p:spPr>
          <a:xfrm>
            <a:off x="838200" y="1825625"/>
            <a:ext cx="10515600" cy="664357"/>
          </a:xfrm>
          <a:solidFill>
            <a:schemeClr val="accent6">
              <a:lumMod val="40000"/>
              <a:lumOff val="60000"/>
            </a:schemeClr>
          </a:solidFill>
          <a:ln>
            <a:solidFill>
              <a:schemeClr val="tx1"/>
            </a:solidFill>
          </a:ln>
        </p:spPr>
        <p:txBody>
          <a:bodyPr>
            <a:normAutofit/>
          </a:bodyPr>
          <a:lstStyle/>
          <a:p>
            <a:pPr marL="0" indent="0" algn="l">
              <a:buNone/>
            </a:pPr>
            <a:r>
              <a:rPr lang="en-US" sz="2000" b="0" i="0" dirty="0">
                <a:effectLst/>
              </a:rPr>
              <a:t>Accountability mechanisms, based on </a:t>
            </a:r>
            <a:r>
              <a:rPr lang="en-US" sz="2000" b="1" i="0" dirty="0">
                <a:solidFill>
                  <a:srgbClr val="FF0000"/>
                </a:solidFill>
                <a:effectLst/>
              </a:rPr>
              <a:t>communication and mutual understanding </a:t>
            </a:r>
            <a:r>
              <a:rPr lang="en-US" sz="2000" b="0" i="0" dirty="0">
                <a:effectLst/>
              </a:rPr>
              <a:t>between the public and the police, shall be promoted.</a:t>
            </a:r>
          </a:p>
        </p:txBody>
      </p:sp>
      <p:sp>
        <p:nvSpPr>
          <p:cNvPr id="7" name="Rechthoek 6">
            <a:extLst>
              <a:ext uri="{FF2B5EF4-FFF2-40B4-BE49-F238E27FC236}">
                <a16:creationId xmlns:a16="http://schemas.microsoft.com/office/drawing/2014/main" id="{D4F8CAAF-252A-4FEE-B40F-B5925095D766}"/>
              </a:ext>
            </a:extLst>
          </p:cNvPr>
          <p:cNvSpPr/>
          <p:nvPr/>
        </p:nvSpPr>
        <p:spPr>
          <a:xfrm>
            <a:off x="839788" y="3012829"/>
            <a:ext cx="10515599" cy="2308324"/>
          </a:xfrm>
          <a:prstGeom prst="rect">
            <a:avLst/>
          </a:prstGeom>
        </p:spPr>
        <p:txBody>
          <a:bodyPr wrap="square">
            <a:spAutoFit/>
          </a:bodyPr>
          <a:lstStyle/>
          <a:p>
            <a:pPr marL="285750" indent="-285750">
              <a:buFont typeface="Arial" panose="020B0604020202020204" pitchFamily="34" charset="0"/>
              <a:buChar char="•"/>
            </a:pPr>
            <a:r>
              <a:rPr lang="en-GB" dirty="0"/>
              <a:t>As transparency is somehow missing, this is a </a:t>
            </a:r>
            <a:r>
              <a:rPr lang="en-GB" b="1" dirty="0">
                <a:solidFill>
                  <a:srgbClr val="FF0000"/>
                </a:solidFill>
              </a:rPr>
              <a:t>hinderance for citizens</a:t>
            </a:r>
            <a:r>
              <a:rPr lang="en-GB" dirty="0"/>
              <a:t>, wondering  whom to address their questions to. This </a:t>
            </a:r>
            <a:r>
              <a:rPr lang="en-GB" b="1" dirty="0">
                <a:solidFill>
                  <a:srgbClr val="FF0000"/>
                </a:solidFill>
              </a:rPr>
              <a:t>fragmentation</a:t>
            </a:r>
            <a:r>
              <a:rPr lang="en-GB" dirty="0"/>
              <a:t> of oversight bodies results even  in </a:t>
            </a:r>
            <a:r>
              <a:rPr lang="en-GB" b="1" dirty="0">
                <a:solidFill>
                  <a:srgbClr val="FF0000"/>
                </a:solidFill>
              </a:rPr>
              <a:t>different databases </a:t>
            </a:r>
            <a:r>
              <a:rPr lang="en-GB" dirty="0"/>
              <a:t>(e.g. of complaints) of different bodies executing oversight. </a:t>
            </a:r>
          </a:p>
          <a:p>
            <a:endParaRPr lang="en-GB" dirty="0"/>
          </a:p>
          <a:p>
            <a:pPr marL="285750" indent="-285750">
              <a:buFont typeface="Arial" panose="020B0604020202020204" pitchFamily="34" charset="0"/>
              <a:buChar char="•"/>
            </a:pPr>
            <a:r>
              <a:rPr lang="en-GB" dirty="0"/>
              <a:t>Also data on the ultimate </a:t>
            </a:r>
            <a:r>
              <a:rPr lang="en-GB" b="1" dirty="0">
                <a:solidFill>
                  <a:srgbClr val="FF0000"/>
                </a:solidFill>
              </a:rPr>
              <a:t>decision</a:t>
            </a:r>
            <a:r>
              <a:rPr lang="en-GB" dirty="0"/>
              <a:t> taken in specific cases and files is dispersed in different databases.</a:t>
            </a:r>
          </a:p>
          <a:p>
            <a:endParaRPr lang="en-GB" dirty="0"/>
          </a:p>
          <a:p>
            <a:pPr marL="285750" indent="-285750">
              <a:buFont typeface="Arial" panose="020B0604020202020204" pitchFamily="34" charset="0"/>
              <a:buChar char="•"/>
            </a:pPr>
            <a:r>
              <a:rPr lang="en-GB" dirty="0"/>
              <a:t> In order to increase transparency for citizens, </a:t>
            </a:r>
            <a:r>
              <a:rPr lang="en-GB" b="1" dirty="0">
                <a:solidFill>
                  <a:srgbClr val="FF0000"/>
                </a:solidFill>
              </a:rPr>
              <a:t>scoreboards</a:t>
            </a:r>
            <a:r>
              <a:rPr lang="en-GB" dirty="0"/>
              <a:t> are handy. Also accessible </a:t>
            </a:r>
            <a:r>
              <a:rPr lang="en-GB" b="1" dirty="0">
                <a:solidFill>
                  <a:srgbClr val="FF0000"/>
                </a:solidFill>
              </a:rPr>
              <a:t>flyers</a:t>
            </a:r>
            <a:r>
              <a:rPr lang="en-GB" dirty="0"/>
              <a:t> mentioning the different competences of each of the oversight bodies dealing with police complaints. </a:t>
            </a:r>
            <a:endParaRPr lang="nl-BE" dirty="0"/>
          </a:p>
        </p:txBody>
      </p:sp>
      <p:sp>
        <p:nvSpPr>
          <p:cNvPr id="3" name="Tijdelijke aanduiding voor dianummer 2">
            <a:extLst>
              <a:ext uri="{FF2B5EF4-FFF2-40B4-BE49-F238E27FC236}">
                <a16:creationId xmlns:a16="http://schemas.microsoft.com/office/drawing/2014/main" id="{E0949708-9B0A-4DD7-B901-EC0FF1859413}"/>
              </a:ext>
            </a:extLst>
          </p:cNvPr>
          <p:cNvSpPr>
            <a:spLocks noGrp="1"/>
          </p:cNvSpPr>
          <p:nvPr>
            <p:ph type="sldNum" sz="quarter" idx="12"/>
          </p:nvPr>
        </p:nvSpPr>
        <p:spPr/>
        <p:txBody>
          <a:bodyPr/>
          <a:lstStyle/>
          <a:p>
            <a:fld id="{2FAFFF96-F51B-4906-8CB1-0D04D0B08BB1}" type="slidenum">
              <a:rPr lang="nl-BE" smtClean="0"/>
              <a:t>17</a:t>
            </a:fld>
            <a:endParaRPr lang="nl-BE"/>
          </a:p>
        </p:txBody>
      </p:sp>
      <p:sp>
        <p:nvSpPr>
          <p:cNvPr id="6" name="Tijdelijke aanduiding voor datum 5">
            <a:extLst>
              <a:ext uri="{FF2B5EF4-FFF2-40B4-BE49-F238E27FC236}">
                <a16:creationId xmlns:a16="http://schemas.microsoft.com/office/drawing/2014/main" id="{696CC857-9345-487B-AD87-79B28B83B0B6}"/>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182184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2">
            <a:extLst>
              <a:ext uri="{FF2B5EF4-FFF2-40B4-BE49-F238E27FC236}">
                <a16:creationId xmlns:a16="http://schemas.microsoft.com/office/drawing/2014/main" id="{3B0E66C4-57D0-4728-B38D-7AF7493BBA26}"/>
              </a:ext>
            </a:extLst>
          </p:cNvPr>
          <p:cNvSpPr txBox="1">
            <a:spLocks/>
          </p:cNvSpPr>
          <p:nvPr/>
        </p:nvSpPr>
        <p:spPr>
          <a:xfrm>
            <a:off x="842962" y="2933054"/>
            <a:ext cx="10514013" cy="260252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00000"/>
              </a:lnSpc>
              <a:spcBef>
                <a:spcPts val="0"/>
              </a:spcBef>
              <a:buFont typeface="+mj-lt"/>
              <a:buAutoNum type="arabicPeriod"/>
            </a:pP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Oversight deals always about the actions of </a:t>
            </a:r>
            <a:r>
              <a:rPr lang="en-US" sz="18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others</a:t>
            </a: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Oversight of one's own actions is at most reflective and “self-supervision” is in fact non-existent. Oversight is never “in the shoes of the performer”; </a:t>
            </a:r>
          </a:p>
          <a:p>
            <a:pPr marL="342900" indent="-342900" algn="just">
              <a:lnSpc>
                <a:spcPct val="100000"/>
              </a:lnSpc>
              <a:spcBef>
                <a:spcPts val="0"/>
              </a:spcBef>
              <a:buFont typeface="+mj-lt"/>
              <a:buAutoNum type="arabicPeriod"/>
            </a:pP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It is always about protecting </a:t>
            </a:r>
            <a:r>
              <a:rPr lang="en-US" sz="18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legal standards</a:t>
            </a: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Oversight aims to monitor behavior that is prescribed by law; </a:t>
            </a:r>
          </a:p>
          <a:p>
            <a:pPr marL="342900" indent="-342900" algn="just">
              <a:lnSpc>
                <a:spcPct val="100000"/>
              </a:lnSpc>
              <a:spcBef>
                <a:spcPts val="0"/>
              </a:spcBef>
              <a:buFont typeface="+mj-lt"/>
              <a:buAutoNum type="arabicPeriod"/>
            </a:pP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Oversight does not create new interests or values: it is therefore </a:t>
            </a:r>
            <a:r>
              <a:rPr lang="en-US" sz="18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conservative in nature</a:t>
            </a:r>
            <a:r>
              <a:rPr lang="en-US" sz="18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(“don’t change the rules of the game during the game”);</a:t>
            </a:r>
          </a:p>
          <a:p>
            <a:pPr marL="342900" indent="-342900" algn="just">
              <a:lnSpc>
                <a:spcPct val="100000"/>
              </a:lnSpc>
              <a:spcBef>
                <a:spcPts val="0"/>
              </a:spcBef>
              <a:buFont typeface="+mj-lt"/>
              <a:buAutoNum type="arabicPeriod"/>
            </a:pP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lack of oversight leads to </a:t>
            </a:r>
            <a:r>
              <a:rPr lang="en-US" sz="18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blind execution</a:t>
            </a: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there is no confrontation between actions and standards;</a:t>
            </a:r>
          </a:p>
          <a:p>
            <a:pPr marL="342900" indent="-342900" algn="just">
              <a:lnSpc>
                <a:spcPct val="100000"/>
              </a:lnSpc>
              <a:spcBef>
                <a:spcPts val="0"/>
              </a:spcBef>
              <a:buFont typeface="+mj-lt"/>
              <a:buAutoNum type="arabicPeriod"/>
            </a:pP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Oversight is designated by others / third parties with a system of standards to be applied. In the public sector, that system of standards is </a:t>
            </a:r>
            <a:r>
              <a:rPr lang="en-US" sz="18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based on regulations</a:t>
            </a:r>
            <a:r>
              <a:rPr lang="en-US"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In other words, there is always a legal basis for supervision by public actors.</a:t>
            </a:r>
            <a:endParaRPr lang="nl-BE"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el 1">
            <a:extLst>
              <a:ext uri="{FF2B5EF4-FFF2-40B4-BE49-F238E27FC236}">
                <a16:creationId xmlns:a16="http://schemas.microsoft.com/office/drawing/2014/main" id="{F5D0C68D-FB0A-4211-989F-62AA9231A8DB}"/>
              </a:ext>
            </a:extLst>
          </p:cNvPr>
          <p:cNvSpPr>
            <a:spLocks noGrp="1"/>
          </p:cNvSpPr>
          <p:nvPr>
            <p:ph type="title"/>
          </p:nvPr>
        </p:nvSpPr>
        <p:spPr>
          <a:xfrm>
            <a:off x="839788" y="2271873"/>
            <a:ext cx="10515600" cy="664357"/>
          </a:xfrm>
        </p:spPr>
        <p:txBody>
          <a:bodyPr>
            <a:normAutofit/>
          </a:bodyPr>
          <a:lstStyle/>
          <a:p>
            <a:r>
              <a:rPr lang="nl-NL" sz="2000" b="1" dirty="0"/>
              <a:t>The five golden </a:t>
            </a:r>
            <a:r>
              <a:rPr lang="nl-NL" sz="2000" b="1" dirty="0" err="1"/>
              <a:t>principles</a:t>
            </a:r>
            <a:r>
              <a:rPr lang="nl-NL" sz="2000" b="1" dirty="0"/>
              <a:t> of “</a:t>
            </a:r>
            <a:r>
              <a:rPr lang="nl-NL" sz="2000" b="1" dirty="0" err="1"/>
              <a:t>oversight</a:t>
            </a:r>
            <a:r>
              <a:rPr lang="nl-NL" sz="2000" b="1" dirty="0"/>
              <a:t>”</a:t>
            </a:r>
            <a:endParaRPr lang="nl-BE" sz="2000" b="1" dirty="0"/>
          </a:p>
        </p:txBody>
      </p:sp>
      <p:sp>
        <p:nvSpPr>
          <p:cNvPr id="8" name="Titel 1">
            <a:extLst>
              <a:ext uri="{FF2B5EF4-FFF2-40B4-BE49-F238E27FC236}">
                <a16:creationId xmlns:a16="http://schemas.microsoft.com/office/drawing/2014/main" id="{5BE95C0D-6D02-4111-9081-3BEA2D572D2D}"/>
              </a:ext>
            </a:extLst>
          </p:cNvPr>
          <p:cNvSpPr txBox="1">
            <a:spLocks/>
          </p:cNvSpPr>
          <p:nvPr/>
        </p:nvSpPr>
        <p:spPr>
          <a:xfrm>
            <a:off x="2741747" y="271870"/>
            <a:ext cx="6444455"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sz="2800" b="1">
                <a:latin typeface="+mn-lt"/>
              </a:rPr>
              <a:t>2. The meaning of “oversight”</a:t>
            </a:r>
            <a:endParaRPr lang="nl-BE" sz="2800" b="1" dirty="0">
              <a:latin typeface="+mn-lt"/>
            </a:endParaRPr>
          </a:p>
        </p:txBody>
      </p:sp>
      <p:sp>
        <p:nvSpPr>
          <p:cNvPr id="3" name="Tijdelijke aanduiding voor dianummer 2">
            <a:extLst>
              <a:ext uri="{FF2B5EF4-FFF2-40B4-BE49-F238E27FC236}">
                <a16:creationId xmlns:a16="http://schemas.microsoft.com/office/drawing/2014/main" id="{CAE514C4-D389-4C44-984E-684C27F2E028}"/>
              </a:ext>
            </a:extLst>
          </p:cNvPr>
          <p:cNvSpPr>
            <a:spLocks noGrp="1"/>
          </p:cNvSpPr>
          <p:nvPr>
            <p:ph type="sldNum" sz="quarter" idx="12"/>
          </p:nvPr>
        </p:nvSpPr>
        <p:spPr/>
        <p:txBody>
          <a:bodyPr/>
          <a:lstStyle/>
          <a:p>
            <a:fld id="{2FAFFF96-F51B-4906-8CB1-0D04D0B08BB1}" type="slidenum">
              <a:rPr lang="nl-BE" smtClean="0"/>
              <a:t>18</a:t>
            </a:fld>
            <a:endParaRPr lang="nl-BE"/>
          </a:p>
        </p:txBody>
      </p:sp>
      <p:sp>
        <p:nvSpPr>
          <p:cNvPr id="4" name="Tijdelijke aanduiding voor datum 3">
            <a:extLst>
              <a:ext uri="{FF2B5EF4-FFF2-40B4-BE49-F238E27FC236}">
                <a16:creationId xmlns:a16="http://schemas.microsoft.com/office/drawing/2014/main" id="{186D8CAA-1355-4A7D-993F-AA96218B4804}"/>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100343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0AA7FDA2-A125-4904-829C-40811C9EA521}"/>
              </a:ext>
            </a:extLst>
          </p:cNvPr>
          <p:cNvSpPr txBox="1"/>
          <p:nvPr/>
        </p:nvSpPr>
        <p:spPr>
          <a:xfrm>
            <a:off x="839788" y="2434420"/>
            <a:ext cx="11352212" cy="400110"/>
          </a:xfrm>
          <a:prstGeom prst="rect">
            <a:avLst/>
          </a:prstGeom>
          <a:noFill/>
        </p:spPr>
        <p:txBody>
          <a:bodyPr wrap="square">
            <a:spAutoFit/>
          </a:bodyPr>
          <a:lstStyle/>
          <a:p>
            <a:r>
              <a:rPr lang="nl-BE" sz="2000" b="1" i="1" dirty="0">
                <a:solidFill>
                  <a:srgbClr val="000000"/>
                </a:solidFill>
                <a:ea typeface="Calibri" panose="020F0502020204030204" pitchFamily="34" charset="0"/>
                <a:cs typeface="Times New Roman" panose="02020603050405020304" pitchFamily="18" charset="0"/>
              </a:rPr>
              <a:t>The </a:t>
            </a:r>
            <a:r>
              <a:rPr lang="nl-BE" sz="2000" b="1" i="1" dirty="0" err="1">
                <a:solidFill>
                  <a:srgbClr val="000000"/>
                </a:solidFill>
                <a:ea typeface="Calibri" panose="020F0502020204030204" pitchFamily="34" charset="0"/>
                <a:cs typeface="Times New Roman" panose="02020603050405020304" pitchFamily="18" charset="0"/>
              </a:rPr>
              <a:t>difference</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between</a:t>
            </a:r>
            <a:r>
              <a:rPr lang="nl-BE" sz="2000" b="1" i="1" dirty="0">
                <a:solidFill>
                  <a:srgbClr val="000000"/>
                </a:solidFill>
                <a:ea typeface="Calibri" panose="020F0502020204030204" pitchFamily="34" charset="0"/>
                <a:cs typeface="Times New Roman" panose="02020603050405020304" pitchFamily="18" charset="0"/>
              </a:rPr>
              <a:t> </a:t>
            </a:r>
            <a:r>
              <a:rPr lang="en-US" sz="2000" b="1"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oversight on operational management and policy-oriented oversight </a:t>
            </a:r>
            <a:endParaRPr lang="nl-BE" sz="2000" b="1" i="1" dirty="0">
              <a:solidFill>
                <a:srgbClr val="000000"/>
              </a:solidFill>
              <a:ea typeface="Calibri" panose="020F0502020204030204" pitchFamily="34" charset="0"/>
              <a:cs typeface="Times New Roman" panose="02020603050405020304" pitchFamily="18" charset="0"/>
            </a:endParaRPr>
          </a:p>
        </p:txBody>
      </p:sp>
      <p:sp>
        <p:nvSpPr>
          <p:cNvPr id="6" name="Tijdelijke aanduiding voor inhoud 2">
            <a:extLst>
              <a:ext uri="{FF2B5EF4-FFF2-40B4-BE49-F238E27FC236}">
                <a16:creationId xmlns:a16="http://schemas.microsoft.com/office/drawing/2014/main" id="{4F1A9018-036B-4D4A-8DFE-5E1B36D5B810}"/>
              </a:ext>
            </a:extLst>
          </p:cNvPr>
          <p:cNvSpPr txBox="1">
            <a:spLocks/>
          </p:cNvSpPr>
          <p:nvPr/>
        </p:nvSpPr>
        <p:spPr>
          <a:xfrm>
            <a:off x="839787" y="3103896"/>
            <a:ext cx="10512425" cy="19725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There is also oversight of </a:t>
            </a:r>
            <a:r>
              <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operational management and business processes</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to check whether the actions of ISFs are in accordance with the law. This can lead to disciplinary sanction. </a:t>
            </a:r>
          </a:p>
          <a:p>
            <a:pPr algn="just"/>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focus is on the question </a:t>
            </a:r>
            <a:r>
              <a:rPr lang="en-US" sz="2000" dirty="0">
                <a:solidFill>
                  <a:srgbClr val="000000"/>
                </a:solidFill>
                <a:ea typeface="Calibri" panose="020F0502020204030204" pitchFamily="34" charset="0"/>
                <a:cs typeface="Times New Roman" panose="02020603050405020304" pitchFamily="18" charset="0"/>
              </a:rPr>
              <a:t>whether the ISFs are </a:t>
            </a:r>
            <a:r>
              <a:rPr lang="en-US" sz="2000" b="1" dirty="0">
                <a:solidFill>
                  <a:srgbClr val="FF0000"/>
                </a:solidFill>
                <a:ea typeface="Calibri" panose="020F0502020204030204" pitchFamily="34" charset="0"/>
                <a:cs typeface="Times New Roman" panose="02020603050405020304" pitchFamily="18" charset="0"/>
              </a:rPr>
              <a:t>“doing the right things in a good way”</a:t>
            </a:r>
            <a:r>
              <a:rPr lang="en-US" sz="2000" dirty="0">
                <a:solidFill>
                  <a:srgbClr val="000000"/>
                </a:solidFill>
                <a:ea typeface="Calibri" panose="020F0502020204030204" pitchFamily="34" charset="0"/>
                <a:cs typeface="Times New Roman" panose="02020603050405020304" pitchFamily="18" charset="0"/>
              </a:rPr>
              <a:t>, in other words we wonder if “</a:t>
            </a:r>
            <a:r>
              <a:rPr lang="en-US" sz="2000" b="1" dirty="0">
                <a:solidFill>
                  <a:schemeClr val="accent5">
                    <a:lumMod val="50000"/>
                  </a:schemeClr>
                </a:solidFill>
                <a:ea typeface="Calibri" panose="020F0502020204030204" pitchFamily="34" charset="0"/>
                <a:cs typeface="Times New Roman" panose="02020603050405020304" pitchFamily="18" charset="0"/>
              </a:rPr>
              <a:t>we have the ISFs that we want</a:t>
            </a:r>
            <a:r>
              <a:rPr lang="en-US" sz="2000" dirty="0">
                <a:solidFill>
                  <a:srgbClr val="000000"/>
                </a:solidFill>
                <a:ea typeface="Calibri" panose="020F0502020204030204" pitchFamily="34" charset="0"/>
                <a:cs typeface="Times New Roman" panose="02020603050405020304" pitchFamily="18" charset="0"/>
              </a:rPr>
              <a:t>”. </a:t>
            </a:r>
            <a:r>
              <a:rPr lang="en-US" sz="2000" b="1" dirty="0">
                <a:solidFill>
                  <a:srgbClr val="FF0000"/>
                </a:solidFill>
                <a:ea typeface="Calibri" panose="020F0502020204030204" pitchFamily="34" charset="0"/>
                <a:cs typeface="Times New Roman" panose="02020603050405020304" pitchFamily="18" charset="0"/>
              </a:rPr>
              <a:t>Several indicators </a:t>
            </a:r>
            <a:r>
              <a:rPr lang="en-US" sz="2000" dirty="0">
                <a:solidFill>
                  <a:srgbClr val="000000"/>
                </a:solidFill>
                <a:ea typeface="Calibri" panose="020F0502020204030204" pitchFamily="34" charset="0"/>
                <a:cs typeface="Times New Roman" panose="02020603050405020304" pitchFamily="18" charset="0"/>
              </a:rPr>
              <a:t>can be used for that, </a:t>
            </a:r>
            <a:r>
              <a:rPr lang="tr-TR" sz="2000" dirty="0">
                <a:solidFill>
                  <a:srgbClr val="000000"/>
                </a:solidFill>
                <a:ea typeface="Times New Roman" panose="02020603050405020304" pitchFamily="18" charset="0"/>
              </a:rPr>
              <a:t>measuring impacts, effects, and goal achievements.</a:t>
            </a:r>
            <a:r>
              <a:rPr lang="nl-NL" sz="2000" dirty="0">
                <a:solidFill>
                  <a:srgbClr val="000000"/>
                </a:solidFill>
                <a:ea typeface="Times New Roman" panose="02020603050405020304" pitchFamily="18" charset="0"/>
              </a:rPr>
              <a:t> A</a:t>
            </a:r>
            <a:r>
              <a:rPr lang="en-US" sz="2000" dirty="0" err="1">
                <a:solidFill>
                  <a:srgbClr val="000000"/>
                </a:solidFill>
                <a:ea typeface="Calibri" panose="020F0502020204030204" pitchFamily="34" charset="0"/>
                <a:cs typeface="Times New Roman" panose="02020603050405020304" pitchFamily="18" charset="0"/>
              </a:rPr>
              <a:t>lso</a:t>
            </a:r>
            <a:r>
              <a:rPr lang="en-US" sz="2000" dirty="0">
                <a:solidFill>
                  <a:srgbClr val="000000"/>
                </a:solidFill>
                <a:ea typeface="Calibri" panose="020F0502020204030204" pitchFamily="34" charset="0"/>
                <a:cs typeface="Times New Roman" panose="02020603050405020304" pitchFamily="18" charset="0"/>
              </a:rPr>
              <a:t> the number of complaints by citizens concerning ISFs can be part of this evaluation.</a:t>
            </a:r>
          </a:p>
        </p:txBody>
      </p:sp>
      <p:sp>
        <p:nvSpPr>
          <p:cNvPr id="7" name="Titel 1">
            <a:extLst>
              <a:ext uri="{FF2B5EF4-FFF2-40B4-BE49-F238E27FC236}">
                <a16:creationId xmlns:a16="http://schemas.microsoft.com/office/drawing/2014/main" id="{35519833-920C-4970-B736-11054D3264EF}"/>
              </a:ext>
            </a:extLst>
          </p:cNvPr>
          <p:cNvSpPr>
            <a:spLocks noGrp="1"/>
          </p:cNvSpPr>
          <p:nvPr>
            <p:ph type="title"/>
          </p:nvPr>
        </p:nvSpPr>
        <p:spPr>
          <a:xfrm>
            <a:off x="2741747" y="271870"/>
            <a:ext cx="6444455" cy="1143000"/>
          </a:xfrm>
        </p:spPr>
        <p:txBody>
          <a:bodyPr>
            <a:normAutofit/>
          </a:bodyPr>
          <a:lstStyle/>
          <a:p>
            <a:pPr algn="ctr"/>
            <a:r>
              <a:rPr lang="nl-NL" sz="2800" b="1" dirty="0">
                <a:latin typeface="+mn-lt"/>
              </a:rPr>
              <a:t>2. The </a:t>
            </a:r>
            <a:r>
              <a:rPr lang="nl-NL" sz="2800" b="1" dirty="0" err="1">
                <a:latin typeface="+mn-lt"/>
              </a:rPr>
              <a:t>meaning</a:t>
            </a:r>
            <a:r>
              <a:rPr lang="nl-NL" sz="2800" b="1" dirty="0">
                <a:latin typeface="+mn-lt"/>
              </a:rPr>
              <a:t> of “</a:t>
            </a:r>
            <a:r>
              <a:rPr lang="nl-NL" sz="2800" b="1" dirty="0" err="1">
                <a:latin typeface="+mn-lt"/>
              </a:rPr>
              <a:t>oversight</a:t>
            </a:r>
            <a:r>
              <a:rPr lang="nl-NL" sz="2800" b="1" dirty="0">
                <a:latin typeface="+mn-lt"/>
              </a:rPr>
              <a:t>”</a:t>
            </a:r>
            <a:endParaRPr lang="nl-BE" sz="2800" b="1" dirty="0">
              <a:latin typeface="+mn-lt"/>
            </a:endParaRPr>
          </a:p>
        </p:txBody>
      </p:sp>
      <p:sp>
        <p:nvSpPr>
          <p:cNvPr id="3" name="Tijdelijke aanduiding voor dianummer 2">
            <a:extLst>
              <a:ext uri="{FF2B5EF4-FFF2-40B4-BE49-F238E27FC236}">
                <a16:creationId xmlns:a16="http://schemas.microsoft.com/office/drawing/2014/main" id="{AD5AB3C0-2324-41EF-B4CA-67E662A53E55}"/>
              </a:ext>
            </a:extLst>
          </p:cNvPr>
          <p:cNvSpPr>
            <a:spLocks noGrp="1"/>
          </p:cNvSpPr>
          <p:nvPr>
            <p:ph type="sldNum" sz="quarter" idx="12"/>
          </p:nvPr>
        </p:nvSpPr>
        <p:spPr/>
        <p:txBody>
          <a:bodyPr/>
          <a:lstStyle/>
          <a:p>
            <a:fld id="{2FAFFF96-F51B-4906-8CB1-0D04D0B08BB1}" type="slidenum">
              <a:rPr lang="nl-BE" smtClean="0"/>
              <a:t>19</a:t>
            </a:fld>
            <a:endParaRPr lang="nl-BE"/>
          </a:p>
        </p:txBody>
      </p:sp>
      <p:sp>
        <p:nvSpPr>
          <p:cNvPr id="4" name="Tijdelijke aanduiding voor datum 3">
            <a:extLst>
              <a:ext uri="{FF2B5EF4-FFF2-40B4-BE49-F238E27FC236}">
                <a16:creationId xmlns:a16="http://schemas.microsoft.com/office/drawing/2014/main" id="{0BBABC14-111E-4DBC-A4C4-B9BA65E65B91}"/>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5267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3ACD6719-C1E9-4EC8-BB4D-277C593C6F29}"/>
              </a:ext>
            </a:extLst>
          </p:cNvPr>
          <p:cNvSpPr>
            <a:spLocks noGrp="1"/>
          </p:cNvSpPr>
          <p:nvPr>
            <p:ph idx="1"/>
          </p:nvPr>
        </p:nvSpPr>
        <p:spPr/>
        <p:txBody>
          <a:bodyPr>
            <a:normAutofit lnSpcReduction="10000"/>
          </a:bodyPr>
          <a:lstStyle/>
          <a:p>
            <a:pPr marL="0" indent="0" algn="l">
              <a:buNone/>
            </a:pPr>
            <a:r>
              <a:rPr lang="en-US" sz="2400" b="1" i="0" dirty="0">
                <a:effectLst/>
              </a:rPr>
              <a:t>Accountability and control of the police</a:t>
            </a:r>
            <a:endParaRPr lang="en-US" sz="2400" b="0" i="0" dirty="0">
              <a:effectLst/>
            </a:endParaRPr>
          </a:p>
          <a:p>
            <a:pPr algn="l"/>
            <a:r>
              <a:rPr lang="en-US" sz="2400" b="0" i="0" dirty="0">
                <a:effectLst/>
              </a:rPr>
              <a:t>The police shall be accountable to the state, the citizens and their representatives. They shall be subject to efficient </a:t>
            </a:r>
            <a:r>
              <a:rPr lang="en-US" sz="2400" b="1" i="0" dirty="0">
                <a:solidFill>
                  <a:srgbClr val="FF0000"/>
                </a:solidFill>
                <a:effectLst/>
              </a:rPr>
              <a:t>external control</a:t>
            </a:r>
            <a:r>
              <a:rPr lang="en-US" sz="2400" b="0" i="0" dirty="0">
                <a:effectLst/>
              </a:rPr>
              <a:t>.</a:t>
            </a:r>
          </a:p>
          <a:p>
            <a:pPr algn="l"/>
            <a:r>
              <a:rPr lang="en-US" sz="2400" b="0" i="0" dirty="0">
                <a:effectLst/>
              </a:rPr>
              <a:t>State control of the police shall be </a:t>
            </a:r>
            <a:r>
              <a:rPr lang="en-US" sz="2400" b="1" i="0" dirty="0">
                <a:solidFill>
                  <a:srgbClr val="FF0000"/>
                </a:solidFill>
                <a:effectLst/>
              </a:rPr>
              <a:t>divided</a:t>
            </a:r>
            <a:r>
              <a:rPr lang="en-US" sz="2400" b="0" i="0" dirty="0">
                <a:effectLst/>
              </a:rPr>
              <a:t> between the legislative, the executive and the judicial powers.</a:t>
            </a:r>
          </a:p>
          <a:p>
            <a:pPr algn="l"/>
            <a:r>
              <a:rPr lang="en-US" sz="2400" b="0" i="0" dirty="0">
                <a:effectLst/>
              </a:rPr>
              <a:t>Public authorities shall ensure effective and impartial procedures for </a:t>
            </a:r>
            <a:r>
              <a:rPr lang="en-US" sz="2400" b="1" i="0" dirty="0">
                <a:solidFill>
                  <a:srgbClr val="FF0000"/>
                </a:solidFill>
                <a:effectLst/>
              </a:rPr>
              <a:t>complaints</a:t>
            </a:r>
            <a:r>
              <a:rPr lang="en-US" sz="2400" b="0" i="0" dirty="0">
                <a:effectLst/>
              </a:rPr>
              <a:t> against the police.</a:t>
            </a:r>
          </a:p>
          <a:p>
            <a:pPr algn="l"/>
            <a:r>
              <a:rPr lang="en-US" sz="2400" b="0" i="0" dirty="0">
                <a:effectLst/>
              </a:rPr>
              <a:t>Accountability mechanisms, based on </a:t>
            </a:r>
            <a:r>
              <a:rPr lang="en-US" sz="2400" i="0" dirty="0">
                <a:effectLst/>
              </a:rPr>
              <a:t>communication and mutual understanding </a:t>
            </a:r>
            <a:r>
              <a:rPr lang="en-US" sz="2400" b="0" i="0" dirty="0">
                <a:effectLst/>
              </a:rPr>
              <a:t>between the </a:t>
            </a:r>
            <a:r>
              <a:rPr lang="en-US" sz="2400" b="1" i="0" dirty="0">
                <a:solidFill>
                  <a:srgbClr val="FF0000"/>
                </a:solidFill>
                <a:effectLst/>
              </a:rPr>
              <a:t>public and the police</a:t>
            </a:r>
            <a:r>
              <a:rPr lang="en-US" sz="2400" b="0" i="0" dirty="0">
                <a:effectLst/>
              </a:rPr>
              <a:t>, shall be promoted.</a:t>
            </a:r>
          </a:p>
          <a:p>
            <a:pPr algn="l"/>
            <a:r>
              <a:rPr lang="en-US" sz="2400" b="1" i="0" dirty="0">
                <a:solidFill>
                  <a:srgbClr val="FF0000"/>
                </a:solidFill>
                <a:effectLst/>
              </a:rPr>
              <a:t>Codes of ethics of the police</a:t>
            </a:r>
            <a:r>
              <a:rPr lang="en-US" sz="2400" b="0" i="0" dirty="0">
                <a:effectLst/>
              </a:rPr>
              <a:t>, based on the principles set out in the present recommendation, shall be developed in member states and overseen by appropriate bodies.</a:t>
            </a:r>
          </a:p>
          <a:p>
            <a:endParaRPr lang="nl-BE" sz="2400" dirty="0"/>
          </a:p>
        </p:txBody>
      </p:sp>
      <p:sp>
        <p:nvSpPr>
          <p:cNvPr id="5" name="Tekstvak 4">
            <a:extLst>
              <a:ext uri="{FF2B5EF4-FFF2-40B4-BE49-F238E27FC236}">
                <a16:creationId xmlns:a16="http://schemas.microsoft.com/office/drawing/2014/main" id="{660CBA89-1AFE-4183-AE48-6A08BFDF40DA}"/>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4" name="Tijdelijke aanduiding voor dianummer 3">
            <a:extLst>
              <a:ext uri="{FF2B5EF4-FFF2-40B4-BE49-F238E27FC236}">
                <a16:creationId xmlns:a16="http://schemas.microsoft.com/office/drawing/2014/main" id="{6148B8B2-2266-4717-9D17-8B391B912736}"/>
              </a:ext>
            </a:extLst>
          </p:cNvPr>
          <p:cNvSpPr>
            <a:spLocks noGrp="1"/>
          </p:cNvSpPr>
          <p:nvPr>
            <p:ph type="sldNum" sz="quarter" idx="12"/>
          </p:nvPr>
        </p:nvSpPr>
        <p:spPr/>
        <p:txBody>
          <a:bodyPr/>
          <a:lstStyle/>
          <a:p>
            <a:fld id="{2FAFFF96-F51B-4906-8CB1-0D04D0B08BB1}" type="slidenum">
              <a:rPr lang="nl-BE" smtClean="0"/>
              <a:t>2</a:t>
            </a:fld>
            <a:endParaRPr lang="nl-BE"/>
          </a:p>
        </p:txBody>
      </p:sp>
      <p:sp>
        <p:nvSpPr>
          <p:cNvPr id="6" name="Tijdelijke aanduiding voor datum 5">
            <a:extLst>
              <a:ext uri="{FF2B5EF4-FFF2-40B4-BE49-F238E27FC236}">
                <a16:creationId xmlns:a16="http://schemas.microsoft.com/office/drawing/2014/main" id="{46C3FFA6-F6A8-44AD-919C-4ADA28C8A5F4}"/>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3865269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20</a:t>
            </a:fld>
            <a:endParaRPr lang="en-GB" dirty="0"/>
          </a:p>
        </p:txBody>
      </p:sp>
      <p:sp>
        <p:nvSpPr>
          <p:cNvPr id="11" name="Tijdelijke aanduiding voor inhoud 2">
            <a:extLst>
              <a:ext uri="{FF2B5EF4-FFF2-40B4-BE49-F238E27FC236}">
                <a16:creationId xmlns:a16="http://schemas.microsoft.com/office/drawing/2014/main" id="{61722E89-AE7A-4F5A-A51E-E3C06E959E45}"/>
              </a:ext>
            </a:extLst>
          </p:cNvPr>
          <p:cNvSpPr txBox="1">
            <a:spLocks/>
          </p:cNvSpPr>
          <p:nvPr/>
        </p:nvSpPr>
        <p:spPr>
          <a:xfrm>
            <a:off x="819947" y="2134934"/>
            <a:ext cx="10497341" cy="146085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buFont typeface="Wingdings" panose="05000000000000000000" pitchFamily="2" charset="2"/>
              <a:buChar char="Ø"/>
            </a:pPr>
            <a:r>
              <a:rPr lang="en-US" sz="2000" dirty="0">
                <a:solidFill>
                  <a:srgbClr val="000000"/>
                </a:solidFill>
                <a:ea typeface="Calibri" panose="020F0502020204030204" pitchFamily="34" charset="0"/>
                <a:cs typeface="Times New Roman" panose="02020603050405020304" pitchFamily="18" charset="0"/>
              </a:rPr>
              <a:t>A </a:t>
            </a:r>
            <a:r>
              <a:rPr lang="en-US" sz="2000" b="1" dirty="0">
                <a:solidFill>
                  <a:srgbClr val="FF0000"/>
                </a:solidFill>
                <a:ea typeface="Calibri" panose="020F0502020204030204" pitchFamily="34" charset="0"/>
                <a:cs typeface="Times New Roman" panose="02020603050405020304" pitchFamily="18" charset="0"/>
              </a:rPr>
              <a:t>managerial definition</a:t>
            </a:r>
            <a:r>
              <a:rPr lang="en-US" sz="2000" dirty="0">
                <a:solidFill>
                  <a:srgbClr val="000000"/>
                </a:solidFill>
                <a:ea typeface="Calibri" panose="020F0502020204030204" pitchFamily="34" charset="0"/>
                <a:cs typeface="Times New Roman" panose="02020603050405020304" pitchFamily="18" charset="0"/>
              </a:rPr>
              <a:t>: “</a:t>
            </a:r>
            <a:r>
              <a:rPr lang="en-US" sz="2000" i="1" dirty="0">
                <a:solidFill>
                  <a:srgbClr val="000000"/>
                </a:solidFill>
                <a:ea typeface="Calibri" panose="020F0502020204030204" pitchFamily="34" charset="0"/>
                <a:cs typeface="Times New Roman" panose="02020603050405020304" pitchFamily="18" charset="0"/>
              </a:rPr>
              <a:t>Oversight involves </a:t>
            </a:r>
            <a:r>
              <a:rPr lang="en-US" sz="2000" b="1" i="1" dirty="0">
                <a:solidFill>
                  <a:srgbClr val="FF0000"/>
                </a:solidFill>
                <a:ea typeface="Calibri" panose="020F0502020204030204" pitchFamily="34" charset="0"/>
                <a:cs typeface="Times New Roman" panose="02020603050405020304" pitchFamily="18" charset="0"/>
              </a:rPr>
              <a:t>collecting information </a:t>
            </a:r>
            <a:r>
              <a:rPr lang="en-US" sz="2000" i="1" dirty="0">
                <a:solidFill>
                  <a:srgbClr val="000000"/>
                </a:solidFill>
                <a:ea typeface="Calibri" panose="020F0502020204030204" pitchFamily="34" charset="0"/>
                <a:cs typeface="Times New Roman" panose="02020603050405020304" pitchFamily="18" charset="0"/>
              </a:rPr>
              <a:t>about whether an action meets the requirements set for it, subsequently </a:t>
            </a:r>
            <a:r>
              <a:rPr lang="en-US" sz="2000" b="1" i="1" dirty="0">
                <a:solidFill>
                  <a:srgbClr val="FF0000"/>
                </a:solidFill>
                <a:ea typeface="Calibri" panose="020F0502020204030204" pitchFamily="34" charset="0"/>
                <a:cs typeface="Times New Roman" panose="02020603050405020304" pitchFamily="18" charset="0"/>
              </a:rPr>
              <a:t>forming an opinion</a:t>
            </a:r>
            <a:r>
              <a:rPr lang="en-US" sz="2000" b="1" i="1" dirty="0">
                <a:solidFill>
                  <a:srgbClr val="000000"/>
                </a:solidFill>
                <a:ea typeface="Calibri" panose="020F0502020204030204" pitchFamily="34" charset="0"/>
                <a:cs typeface="Times New Roman" panose="02020603050405020304" pitchFamily="18" charset="0"/>
              </a:rPr>
              <a:t> </a:t>
            </a:r>
            <a:r>
              <a:rPr lang="en-US" sz="2000" i="1" dirty="0">
                <a:solidFill>
                  <a:srgbClr val="000000"/>
                </a:solidFill>
                <a:ea typeface="Calibri" panose="020F0502020204030204" pitchFamily="34" charset="0"/>
                <a:cs typeface="Times New Roman" panose="02020603050405020304" pitchFamily="18" charset="0"/>
              </a:rPr>
              <a:t>about it and possibly </a:t>
            </a:r>
            <a:r>
              <a:rPr lang="en-US" sz="2000" b="1" i="1" dirty="0">
                <a:solidFill>
                  <a:srgbClr val="FF0000"/>
                </a:solidFill>
                <a:ea typeface="Calibri" panose="020F0502020204030204" pitchFamily="34" charset="0"/>
                <a:cs typeface="Times New Roman" panose="02020603050405020304" pitchFamily="18" charset="0"/>
              </a:rPr>
              <a:t>intervening</a:t>
            </a:r>
            <a:r>
              <a:rPr lang="en-US" sz="2000" i="1" dirty="0">
                <a:solidFill>
                  <a:srgbClr val="000000"/>
                </a:solidFill>
                <a:ea typeface="Calibri" panose="020F0502020204030204" pitchFamily="34" charset="0"/>
                <a:cs typeface="Times New Roman" panose="02020603050405020304" pitchFamily="18" charset="0"/>
              </a:rPr>
              <a:t> as a result thereof</a:t>
            </a:r>
            <a:r>
              <a:rPr lang="en-US" sz="2000" dirty="0">
                <a:solidFill>
                  <a:srgbClr val="000000"/>
                </a:solidFill>
                <a:ea typeface="Calibri" panose="020F0502020204030204" pitchFamily="34" charset="0"/>
                <a:cs typeface="Times New Roman" panose="02020603050405020304" pitchFamily="18" charset="0"/>
              </a:rPr>
              <a:t>’</a:t>
            </a:r>
          </a:p>
          <a:p>
            <a:pPr algn="just">
              <a:spcBef>
                <a:spcPts val="0"/>
              </a:spcBef>
              <a:buFont typeface="Wingdings" panose="05000000000000000000" pitchFamily="2" charset="2"/>
              <a:buChar char="Ø"/>
            </a:pPr>
            <a:r>
              <a:rPr lang="nl-BE" sz="2000" dirty="0">
                <a:solidFill>
                  <a:srgbClr val="000000"/>
                </a:solidFill>
                <a:ea typeface="Calibri" panose="020F0502020204030204" pitchFamily="34" charset="0"/>
                <a:cs typeface="Times New Roman" panose="02020603050405020304" pitchFamily="18" charset="0"/>
              </a:rPr>
              <a:t>A </a:t>
            </a:r>
            <a:r>
              <a:rPr lang="nl-BE" sz="2000" b="1" dirty="0" err="1">
                <a:solidFill>
                  <a:srgbClr val="FF0000"/>
                </a:solidFill>
                <a:ea typeface="Calibri" panose="020F0502020204030204" pitchFamily="34" charset="0"/>
                <a:cs typeface="Times New Roman" panose="02020603050405020304" pitchFamily="18" charset="0"/>
              </a:rPr>
              <a:t>juridical</a:t>
            </a:r>
            <a:r>
              <a:rPr lang="nl-BE" sz="2000" b="1" dirty="0">
                <a:solidFill>
                  <a:srgbClr val="FF0000"/>
                </a:solidFill>
                <a:ea typeface="Calibri" panose="020F0502020204030204" pitchFamily="34" charset="0"/>
                <a:cs typeface="Times New Roman" panose="02020603050405020304" pitchFamily="18" charset="0"/>
              </a:rPr>
              <a:t> </a:t>
            </a:r>
            <a:r>
              <a:rPr lang="nl-BE" sz="2000" b="1" dirty="0" err="1">
                <a:solidFill>
                  <a:srgbClr val="FF0000"/>
                </a:solidFill>
                <a:ea typeface="Calibri" panose="020F0502020204030204" pitchFamily="34" charset="0"/>
                <a:cs typeface="Times New Roman" panose="02020603050405020304" pitchFamily="18" charset="0"/>
              </a:rPr>
              <a:t>definition</a:t>
            </a:r>
            <a:r>
              <a:rPr lang="nl-BE" sz="2000" dirty="0">
                <a:solidFill>
                  <a:srgbClr val="000000"/>
                </a:solidFill>
                <a:ea typeface="Calibri" panose="020F0502020204030204" pitchFamily="34" charset="0"/>
                <a:cs typeface="Times New Roman" panose="02020603050405020304" pitchFamily="18" charset="0"/>
              </a:rPr>
              <a:t>: “</a:t>
            </a:r>
            <a:r>
              <a:rPr lang="en-US" sz="2000" i="1" dirty="0">
                <a:solidFill>
                  <a:srgbClr val="222222"/>
                </a:solidFill>
              </a:rPr>
              <a:t>only when a body explicitly has an </a:t>
            </a:r>
            <a:r>
              <a:rPr lang="en-US" sz="2000" b="1" i="1" dirty="0">
                <a:solidFill>
                  <a:srgbClr val="FF0000"/>
                </a:solidFill>
              </a:rPr>
              <a:t>intervention option in law</a:t>
            </a:r>
            <a:r>
              <a:rPr lang="en-US" sz="2000" i="1" dirty="0">
                <a:solidFill>
                  <a:srgbClr val="222222"/>
                </a:solidFill>
              </a:rPr>
              <a:t>, is this body designated as a supervisor”</a:t>
            </a:r>
            <a:endParaRPr lang="nl-BE" sz="2000" i="1" dirty="0">
              <a:solidFill>
                <a:srgbClr val="000000"/>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endParaRPr lang="nl-BE" sz="2000" dirty="0">
              <a:solidFill>
                <a:srgbClr val="000000"/>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endParaRPr lang="nl-BE" sz="2000" dirty="0">
              <a:solidFill>
                <a:srgbClr val="000000"/>
              </a:solidFill>
              <a:ea typeface="Calibri" panose="020F0502020204030204" pitchFamily="34" charset="0"/>
              <a:cs typeface="Times New Roman" panose="02020603050405020304" pitchFamily="18" charset="0"/>
            </a:endParaRPr>
          </a:p>
        </p:txBody>
      </p:sp>
      <p:sp>
        <p:nvSpPr>
          <p:cNvPr id="13" name="Tekstvak 12">
            <a:extLst>
              <a:ext uri="{FF2B5EF4-FFF2-40B4-BE49-F238E27FC236}">
                <a16:creationId xmlns:a16="http://schemas.microsoft.com/office/drawing/2014/main" id="{8541304B-036B-47DF-81A6-211602202B97}"/>
              </a:ext>
            </a:extLst>
          </p:cNvPr>
          <p:cNvSpPr txBox="1"/>
          <p:nvPr/>
        </p:nvSpPr>
        <p:spPr>
          <a:xfrm>
            <a:off x="839789" y="1759968"/>
            <a:ext cx="7393744" cy="400110"/>
          </a:xfrm>
          <a:prstGeom prst="rect">
            <a:avLst/>
          </a:prstGeom>
          <a:noFill/>
        </p:spPr>
        <p:txBody>
          <a:bodyPr wrap="square">
            <a:spAutoFit/>
          </a:bodyPr>
          <a:lstStyle/>
          <a:p>
            <a:pPr marL="0" indent="0">
              <a:spcBef>
                <a:spcPts val="0"/>
              </a:spcBef>
              <a:buNone/>
            </a:pPr>
            <a:r>
              <a:rPr lang="nl-BE" sz="2000" b="1" i="1" dirty="0">
                <a:solidFill>
                  <a:srgbClr val="000000"/>
                </a:solidFill>
                <a:ea typeface="Calibri" panose="020F0502020204030204" pitchFamily="34" charset="0"/>
                <a:cs typeface="Times New Roman" panose="02020603050405020304" pitchFamily="18" charset="0"/>
              </a:rPr>
              <a:t>“</a:t>
            </a:r>
            <a:r>
              <a:rPr lang="nl-BE" sz="2000" b="1" i="1" dirty="0" err="1">
                <a:solidFill>
                  <a:srgbClr val="000000"/>
                </a:solidFill>
                <a:ea typeface="Calibri" panose="020F0502020204030204" pitchFamily="34" charset="0"/>
                <a:cs typeface="Times New Roman" panose="02020603050405020304" pitchFamily="18" charset="0"/>
              </a:rPr>
              <a:t>Oversight</a:t>
            </a:r>
            <a:r>
              <a:rPr lang="nl-BE" sz="2000" b="1" i="1" dirty="0">
                <a:solidFill>
                  <a:srgbClr val="000000"/>
                </a:solidFill>
                <a:ea typeface="Calibri" panose="020F0502020204030204" pitchFamily="34" charset="0"/>
                <a:cs typeface="Times New Roman" panose="02020603050405020304" pitchFamily="18" charset="0"/>
              </a:rPr>
              <a:t>” has multiple </a:t>
            </a:r>
            <a:r>
              <a:rPr lang="nl-BE" sz="2000" b="1" i="1" dirty="0" err="1">
                <a:solidFill>
                  <a:srgbClr val="000000"/>
                </a:solidFill>
                <a:ea typeface="Calibri" panose="020F0502020204030204" pitchFamily="34" charset="0"/>
                <a:cs typeface="Times New Roman" panose="02020603050405020304" pitchFamily="18" charset="0"/>
              </a:rPr>
              <a:t>meanings</a:t>
            </a:r>
            <a:r>
              <a:rPr lang="nl-BE" sz="2000" b="1" i="1" dirty="0">
                <a:solidFill>
                  <a:srgbClr val="000000"/>
                </a:solidFill>
                <a:ea typeface="Calibri" panose="020F0502020204030204" pitchFamily="34" charset="0"/>
                <a:cs typeface="Times New Roman" panose="02020603050405020304" pitchFamily="18" charset="0"/>
              </a:rPr>
              <a:t> </a:t>
            </a:r>
          </a:p>
        </p:txBody>
      </p:sp>
      <p:sp>
        <p:nvSpPr>
          <p:cNvPr id="14" name="Tekstvak 13">
            <a:extLst>
              <a:ext uri="{FF2B5EF4-FFF2-40B4-BE49-F238E27FC236}">
                <a16:creationId xmlns:a16="http://schemas.microsoft.com/office/drawing/2014/main" id="{5A98E5A5-EEF7-41DB-A326-9034895CBFD3}"/>
              </a:ext>
            </a:extLst>
          </p:cNvPr>
          <p:cNvSpPr txBox="1"/>
          <p:nvPr/>
        </p:nvSpPr>
        <p:spPr>
          <a:xfrm>
            <a:off x="2135188" y="3515487"/>
            <a:ext cx="6098344" cy="400110"/>
          </a:xfrm>
          <a:prstGeom prst="rect">
            <a:avLst/>
          </a:prstGeom>
          <a:noFill/>
        </p:spPr>
        <p:txBody>
          <a:bodyPr wrap="square">
            <a:spAutoFit/>
          </a:bodyPr>
          <a:lstStyle/>
          <a:p>
            <a:pPr>
              <a:spcBef>
                <a:spcPts val="0"/>
              </a:spcBef>
            </a:pPr>
            <a:r>
              <a:rPr lang="nl-BE" sz="2000" dirty="0">
                <a:solidFill>
                  <a:srgbClr val="000000"/>
                </a:solidFill>
                <a:ea typeface="Calibri" panose="020F0502020204030204" pitchFamily="34" charset="0"/>
                <a:cs typeface="Times New Roman" panose="02020603050405020304" pitchFamily="18" charset="0"/>
              </a:rPr>
              <a:t>Three </a:t>
            </a:r>
            <a:r>
              <a:rPr lang="nl-BE" sz="2000" dirty="0" err="1">
                <a:solidFill>
                  <a:srgbClr val="000000"/>
                </a:solidFill>
                <a:ea typeface="Calibri" panose="020F0502020204030204" pitchFamily="34" charset="0"/>
                <a:cs typeface="Times New Roman" panose="02020603050405020304" pitchFamily="18" charset="0"/>
              </a:rPr>
              <a:t>core</a:t>
            </a:r>
            <a:r>
              <a:rPr lang="nl-BE" sz="2000" dirty="0">
                <a:solidFill>
                  <a:srgbClr val="000000"/>
                </a:solidFill>
                <a:ea typeface="Calibri" panose="020F0502020204030204" pitchFamily="34" charset="0"/>
                <a:cs typeface="Times New Roman" panose="02020603050405020304" pitchFamily="18" charset="0"/>
              </a:rPr>
              <a:t> </a:t>
            </a:r>
            <a:r>
              <a:rPr lang="nl-BE" sz="2000" dirty="0" err="1">
                <a:solidFill>
                  <a:srgbClr val="000000"/>
                </a:solidFill>
                <a:ea typeface="Calibri" panose="020F0502020204030204" pitchFamily="34" charset="0"/>
                <a:cs typeface="Times New Roman" panose="02020603050405020304" pitchFamily="18" charset="0"/>
              </a:rPr>
              <a:t>competencies</a:t>
            </a:r>
            <a:r>
              <a:rPr lang="nl-BE" sz="2000" dirty="0">
                <a:solidFill>
                  <a:srgbClr val="000000"/>
                </a:solidFill>
                <a:ea typeface="Calibri" panose="020F0502020204030204" pitchFamily="34" charset="0"/>
                <a:cs typeface="Times New Roman" panose="02020603050405020304" pitchFamily="18" charset="0"/>
              </a:rPr>
              <a:t> are </a:t>
            </a:r>
            <a:r>
              <a:rPr lang="nl-BE" sz="2000" b="1" dirty="0" err="1">
                <a:solidFill>
                  <a:srgbClr val="FF0000"/>
                </a:solidFill>
                <a:ea typeface="Calibri" panose="020F0502020204030204" pitchFamily="34" charset="0"/>
                <a:cs typeface="Times New Roman" panose="02020603050405020304" pitchFamily="18" charset="0"/>
              </a:rPr>
              <a:t>always</a:t>
            </a:r>
            <a:r>
              <a:rPr lang="nl-BE" sz="2000" dirty="0">
                <a:solidFill>
                  <a:srgbClr val="000000"/>
                </a:solidFill>
                <a:ea typeface="Calibri" panose="020F0502020204030204" pitchFamily="34" charset="0"/>
                <a:cs typeface="Times New Roman" panose="02020603050405020304" pitchFamily="18" charset="0"/>
              </a:rPr>
              <a:t> </a:t>
            </a:r>
            <a:r>
              <a:rPr lang="nl-BE" sz="2000" dirty="0" err="1">
                <a:solidFill>
                  <a:srgbClr val="000000"/>
                </a:solidFill>
                <a:ea typeface="Calibri" panose="020F0502020204030204" pitchFamily="34" charset="0"/>
                <a:cs typeface="Times New Roman" panose="02020603050405020304" pitchFamily="18" charset="0"/>
              </a:rPr>
              <a:t>included</a:t>
            </a:r>
            <a:r>
              <a:rPr lang="nl-BE" sz="2000" dirty="0">
                <a:solidFill>
                  <a:srgbClr val="000000"/>
                </a:solidFill>
                <a:ea typeface="Calibri" panose="020F0502020204030204" pitchFamily="34" charset="0"/>
                <a:cs typeface="Times New Roman" panose="02020603050405020304" pitchFamily="18" charset="0"/>
              </a:rPr>
              <a:t> :</a:t>
            </a:r>
          </a:p>
        </p:txBody>
      </p:sp>
      <p:pic>
        <p:nvPicPr>
          <p:cNvPr id="19" name="Afbeelding 18">
            <a:extLst>
              <a:ext uri="{FF2B5EF4-FFF2-40B4-BE49-F238E27FC236}">
                <a16:creationId xmlns:a16="http://schemas.microsoft.com/office/drawing/2014/main" id="{F9231210-F568-49F5-B570-D28C93CF0643}"/>
              </a:ext>
            </a:extLst>
          </p:cNvPr>
          <p:cNvPicPr>
            <a:picLocks noChangeAspect="1"/>
          </p:cNvPicPr>
          <p:nvPr/>
        </p:nvPicPr>
        <p:blipFill>
          <a:blip r:embed="rId2"/>
          <a:stretch>
            <a:fillRect/>
          </a:stretch>
        </p:blipFill>
        <p:spPr>
          <a:xfrm>
            <a:off x="2673590" y="3970754"/>
            <a:ext cx="9006917" cy="2121852"/>
          </a:xfrm>
          <a:prstGeom prst="rect">
            <a:avLst/>
          </a:prstGeom>
        </p:spPr>
      </p:pic>
      <p:sp>
        <p:nvSpPr>
          <p:cNvPr id="20" name="Tekstvak 19">
            <a:extLst>
              <a:ext uri="{FF2B5EF4-FFF2-40B4-BE49-F238E27FC236}">
                <a16:creationId xmlns:a16="http://schemas.microsoft.com/office/drawing/2014/main" id="{B9CE57C0-F48B-4734-918D-C22571828235}"/>
              </a:ext>
            </a:extLst>
          </p:cNvPr>
          <p:cNvSpPr txBox="1"/>
          <p:nvPr/>
        </p:nvSpPr>
        <p:spPr>
          <a:xfrm>
            <a:off x="2741747" y="4673857"/>
            <a:ext cx="2539701" cy="646331"/>
          </a:xfrm>
          <a:prstGeom prst="rect">
            <a:avLst/>
          </a:prstGeom>
          <a:solidFill>
            <a:schemeClr val="accent6">
              <a:lumMod val="20000"/>
              <a:lumOff val="80000"/>
            </a:schemeClr>
          </a:solidFill>
        </p:spPr>
        <p:txBody>
          <a:bodyPr wrap="square">
            <a:spAutoFit/>
          </a:bodyPr>
          <a:lstStyle/>
          <a:p>
            <a:pPr>
              <a:spcBef>
                <a:spcPts val="0"/>
              </a:spcBef>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 information regarding ISFs should be </a:t>
            </a:r>
            <a:r>
              <a:rPr lang="en-US" sz="1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public</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or at least must be </a:t>
            </a:r>
            <a:r>
              <a:rPr lang="en-US" sz="1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available</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public regulators.</a:t>
            </a:r>
            <a:endParaRPr lang="nl-BE" sz="1200" dirty="0">
              <a:solidFill>
                <a:srgbClr val="000000"/>
              </a:solidFill>
              <a:ea typeface="Calibri" panose="020F0502020204030204" pitchFamily="34" charset="0"/>
              <a:cs typeface="Times New Roman" panose="02020603050405020304" pitchFamily="18" charset="0"/>
            </a:endParaRPr>
          </a:p>
        </p:txBody>
      </p:sp>
      <p:sp>
        <p:nvSpPr>
          <p:cNvPr id="21" name="Tekstvak 20">
            <a:extLst>
              <a:ext uri="{FF2B5EF4-FFF2-40B4-BE49-F238E27FC236}">
                <a16:creationId xmlns:a16="http://schemas.microsoft.com/office/drawing/2014/main" id="{4636C84E-78D8-431A-9610-65008916DBF3}"/>
              </a:ext>
            </a:extLst>
          </p:cNvPr>
          <p:cNvSpPr txBox="1"/>
          <p:nvPr/>
        </p:nvSpPr>
        <p:spPr>
          <a:xfrm>
            <a:off x="5867401" y="4581525"/>
            <a:ext cx="2405062" cy="830997"/>
          </a:xfrm>
          <a:prstGeom prst="rect">
            <a:avLst/>
          </a:prstGeom>
          <a:solidFill>
            <a:schemeClr val="accent6">
              <a:lumMod val="20000"/>
              <a:lumOff val="80000"/>
            </a:schemeClr>
          </a:solidFill>
        </p:spPr>
        <p:txBody>
          <a:bodyPr wrap="square">
            <a:spAutoFit/>
          </a:bodyPr>
          <a:lstStyle/>
          <a:p>
            <a:pPr>
              <a:spcBef>
                <a:spcPts val="0"/>
              </a:spcBef>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 instance can form an opinion about decisions of </a:t>
            </a:r>
            <a:r>
              <a:rPr lang="en-US" sz="1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another organ</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This opinion is expressed in a </a:t>
            </a:r>
            <a:r>
              <a:rPr lang="en-US" sz="1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communication</a:t>
            </a:r>
            <a:r>
              <a:rPr lang="en-US"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nl-BE" sz="1200" dirty="0">
              <a:solidFill>
                <a:srgbClr val="FF0000"/>
              </a:solidFill>
              <a:ea typeface="Calibri" panose="020F0502020204030204" pitchFamily="34" charset="0"/>
              <a:cs typeface="Times New Roman" panose="02020603050405020304" pitchFamily="18" charset="0"/>
            </a:endParaRPr>
          </a:p>
        </p:txBody>
      </p:sp>
      <p:sp>
        <p:nvSpPr>
          <p:cNvPr id="22" name="Tekstvak 21">
            <a:extLst>
              <a:ext uri="{FF2B5EF4-FFF2-40B4-BE49-F238E27FC236}">
                <a16:creationId xmlns:a16="http://schemas.microsoft.com/office/drawing/2014/main" id="{83E66EC1-0469-4BB7-9B18-837E83D93E45}"/>
              </a:ext>
            </a:extLst>
          </p:cNvPr>
          <p:cNvSpPr txBox="1"/>
          <p:nvPr/>
        </p:nvSpPr>
        <p:spPr>
          <a:xfrm>
            <a:off x="8815388" y="4581523"/>
            <a:ext cx="2330352" cy="830997"/>
          </a:xfrm>
          <a:prstGeom prst="rect">
            <a:avLst/>
          </a:prstGeom>
          <a:solidFill>
            <a:schemeClr val="accent6">
              <a:lumMod val="20000"/>
              <a:lumOff val="80000"/>
            </a:schemeClr>
          </a:solidFill>
        </p:spPr>
        <p:txBody>
          <a:bodyPr wrap="square">
            <a:spAutoFit/>
          </a:bodyPr>
          <a:lstStyle/>
          <a:p>
            <a:pPr>
              <a:spcBef>
                <a:spcPts val="0"/>
              </a:spcBef>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Interventions take place on the basis of a legal </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or</a:t>
            </a:r>
            <a:r>
              <a:rPr lang="en-US" sz="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formal authority</a:t>
            </a: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 by means of </a:t>
            </a:r>
            <a:r>
              <a:rPr lang="en-US" sz="1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informal influence </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on the other.</a:t>
            </a:r>
            <a:endParaRPr lang="nl-BE" sz="1200" dirty="0">
              <a:solidFill>
                <a:srgbClr val="000000"/>
              </a:solidFill>
              <a:ea typeface="Calibri" panose="020F0502020204030204" pitchFamily="34" charset="0"/>
              <a:cs typeface="Times New Roman" panose="02020603050405020304" pitchFamily="18" charset="0"/>
            </a:endParaRPr>
          </a:p>
        </p:txBody>
      </p:sp>
      <p:sp>
        <p:nvSpPr>
          <p:cNvPr id="18" name="Titel 1">
            <a:extLst>
              <a:ext uri="{FF2B5EF4-FFF2-40B4-BE49-F238E27FC236}">
                <a16:creationId xmlns:a16="http://schemas.microsoft.com/office/drawing/2014/main" id="{0C64ABA9-8B8E-4830-88A5-0525C5FB6A98}"/>
              </a:ext>
            </a:extLst>
          </p:cNvPr>
          <p:cNvSpPr>
            <a:spLocks noGrp="1"/>
          </p:cNvSpPr>
          <p:nvPr>
            <p:ph type="title"/>
          </p:nvPr>
        </p:nvSpPr>
        <p:spPr>
          <a:xfrm>
            <a:off x="2741747" y="271870"/>
            <a:ext cx="6444455" cy="1143000"/>
          </a:xfrm>
        </p:spPr>
        <p:txBody>
          <a:bodyPr>
            <a:normAutofit/>
          </a:bodyPr>
          <a:lstStyle/>
          <a:p>
            <a:pPr algn="ctr"/>
            <a:r>
              <a:rPr lang="nl-NL" sz="2800" b="1" dirty="0">
                <a:latin typeface="+mn-lt"/>
              </a:rPr>
              <a:t>2. The </a:t>
            </a:r>
            <a:r>
              <a:rPr lang="nl-NL" sz="2800" b="1" dirty="0" err="1">
                <a:latin typeface="+mn-lt"/>
              </a:rPr>
              <a:t>meaning</a:t>
            </a:r>
            <a:r>
              <a:rPr lang="nl-NL" sz="2800" b="1" dirty="0">
                <a:latin typeface="+mn-lt"/>
              </a:rPr>
              <a:t> of “</a:t>
            </a:r>
            <a:r>
              <a:rPr lang="nl-NL" sz="2800" b="1" dirty="0" err="1">
                <a:latin typeface="+mn-lt"/>
              </a:rPr>
              <a:t>oversight</a:t>
            </a:r>
            <a:r>
              <a:rPr lang="nl-NL" sz="2800" b="1" dirty="0">
                <a:latin typeface="+mn-lt"/>
              </a:rPr>
              <a:t>”</a:t>
            </a:r>
            <a:endParaRPr lang="nl-BE" sz="2800" b="1" dirty="0">
              <a:latin typeface="+mn-lt"/>
            </a:endParaRPr>
          </a:p>
        </p:txBody>
      </p:sp>
      <p:sp>
        <p:nvSpPr>
          <p:cNvPr id="2" name="Tijdelijke aanduiding voor datum 1">
            <a:extLst>
              <a:ext uri="{FF2B5EF4-FFF2-40B4-BE49-F238E27FC236}">
                <a16:creationId xmlns:a16="http://schemas.microsoft.com/office/drawing/2014/main" id="{DF56DBC5-AF85-4B84-8570-7267493122C9}"/>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140993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1000" fill="hold"/>
                                        <p:tgtEl>
                                          <p:spTgt spid="19"/>
                                        </p:tgtEl>
                                        <p:attrNameLst>
                                          <p:attrName>ppt_w</p:attrName>
                                        </p:attrNameLst>
                                      </p:cBhvr>
                                      <p:tavLst>
                                        <p:tav tm="0">
                                          <p:val>
                                            <p:fltVal val="0"/>
                                          </p:val>
                                        </p:tav>
                                        <p:tav tm="100000">
                                          <p:val>
                                            <p:strVal val="#ppt_w"/>
                                          </p:val>
                                        </p:tav>
                                      </p:tavLst>
                                    </p:anim>
                                    <p:anim calcmode="lin" valueType="num">
                                      <p:cBhvr>
                                        <p:cTn id="28" dur="1000" fill="hold"/>
                                        <p:tgtEl>
                                          <p:spTgt spid="19"/>
                                        </p:tgtEl>
                                        <p:attrNameLst>
                                          <p:attrName>ppt_h</p:attrName>
                                        </p:attrNameLst>
                                      </p:cBhvr>
                                      <p:tavLst>
                                        <p:tav tm="0">
                                          <p:val>
                                            <p:fltVal val="0"/>
                                          </p:val>
                                        </p:tav>
                                        <p:tav tm="100000">
                                          <p:val>
                                            <p:strVal val="#ppt_h"/>
                                          </p:val>
                                        </p:tav>
                                      </p:tavLst>
                                    </p:anim>
                                    <p:anim calcmode="lin" valueType="num">
                                      <p:cBhvr>
                                        <p:cTn id="29" dur="1000" fill="hold"/>
                                        <p:tgtEl>
                                          <p:spTgt spid="19"/>
                                        </p:tgtEl>
                                        <p:attrNameLst>
                                          <p:attrName>style.rotation</p:attrName>
                                        </p:attrNameLst>
                                      </p:cBhvr>
                                      <p:tavLst>
                                        <p:tav tm="0">
                                          <p:val>
                                            <p:fltVal val="90"/>
                                          </p:val>
                                        </p:tav>
                                        <p:tav tm="100000">
                                          <p:val>
                                            <p:fltVal val="0"/>
                                          </p:val>
                                        </p:tav>
                                      </p:tavLst>
                                    </p:anim>
                                    <p:animEffect transition="in" filter="fade">
                                      <p:cBhvr>
                                        <p:cTn id="30" dur="10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3"/>
      <p:bldP spid="13" grpId="0"/>
      <p:bldP spid="14" grpId="0"/>
      <p:bldP spid="20" grpId="0" animBg="1"/>
      <p:bldP spid="21" grpId="0" animBg="1"/>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21</a:t>
            </a:fld>
            <a:endParaRPr lang="en-GB" dirty="0"/>
          </a:p>
        </p:txBody>
      </p:sp>
      <p:sp>
        <p:nvSpPr>
          <p:cNvPr id="17" name="Tijdelijke aanduiding voor inhoud 2">
            <a:extLst>
              <a:ext uri="{FF2B5EF4-FFF2-40B4-BE49-F238E27FC236}">
                <a16:creationId xmlns:a16="http://schemas.microsoft.com/office/drawing/2014/main" id="{AAD1BEBA-35BA-4176-81CA-CB235564CB19}"/>
              </a:ext>
            </a:extLst>
          </p:cNvPr>
          <p:cNvSpPr txBox="1">
            <a:spLocks/>
          </p:cNvSpPr>
          <p:nvPr/>
        </p:nvSpPr>
        <p:spPr>
          <a:xfrm>
            <a:off x="839788" y="2270902"/>
            <a:ext cx="9868174" cy="12763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2000" dirty="0">
                <a:solidFill>
                  <a:srgbClr val="222222"/>
                </a:solidFill>
              </a:rPr>
              <a:t>Maintaining the </a:t>
            </a:r>
            <a:r>
              <a:rPr lang="en-US" sz="2000" b="1" dirty="0">
                <a:solidFill>
                  <a:srgbClr val="222222"/>
                </a:solidFill>
              </a:rPr>
              <a:t>legal order </a:t>
            </a:r>
            <a:r>
              <a:rPr lang="en-US" sz="2000" dirty="0">
                <a:solidFill>
                  <a:srgbClr val="222222"/>
                </a:solidFill>
              </a:rPr>
              <a:t>in the best way</a:t>
            </a:r>
          </a:p>
          <a:p>
            <a:pPr marL="0" indent="0">
              <a:lnSpc>
                <a:spcPct val="100000"/>
              </a:lnSpc>
              <a:spcBef>
                <a:spcPts val="0"/>
              </a:spcBef>
              <a:buFont typeface="Arial" panose="020B0604020202020204" pitchFamily="34" charset="0"/>
              <a:buNone/>
            </a:pPr>
            <a:r>
              <a:rPr lang="en-US" sz="2000" dirty="0">
                <a:solidFill>
                  <a:srgbClr val="222222"/>
                </a:solidFill>
              </a:rPr>
              <a:t>To achieve </a:t>
            </a:r>
            <a:r>
              <a:rPr lang="en-US" sz="2000" b="1" dirty="0">
                <a:solidFill>
                  <a:srgbClr val="222222"/>
                </a:solidFill>
              </a:rPr>
              <a:t>fair and efficient litigation</a:t>
            </a:r>
            <a:r>
              <a:rPr lang="en-US" sz="2000" dirty="0">
                <a:solidFill>
                  <a:srgbClr val="222222"/>
                </a:solidFill>
              </a:rPr>
              <a:t>, in accordance with </a:t>
            </a:r>
          </a:p>
          <a:p>
            <a:pPr>
              <a:lnSpc>
                <a:spcPct val="100000"/>
              </a:lnSpc>
              <a:spcBef>
                <a:spcPts val="0"/>
              </a:spcBef>
            </a:pPr>
            <a:r>
              <a:rPr lang="en-US" sz="2000" dirty="0">
                <a:solidFill>
                  <a:srgbClr val="222222"/>
                </a:solidFill>
              </a:rPr>
              <a:t>the rule of law and </a:t>
            </a:r>
          </a:p>
          <a:p>
            <a:pPr>
              <a:lnSpc>
                <a:spcPct val="100000"/>
              </a:lnSpc>
              <a:spcBef>
                <a:spcPts val="0"/>
              </a:spcBef>
            </a:pPr>
            <a:r>
              <a:rPr lang="en-US" sz="2000" dirty="0">
                <a:solidFill>
                  <a:srgbClr val="222222"/>
                </a:solidFill>
              </a:rPr>
              <a:t>the relevant (international) standards</a:t>
            </a:r>
          </a:p>
        </p:txBody>
      </p:sp>
      <p:sp>
        <p:nvSpPr>
          <p:cNvPr id="18" name="Tekstvak 17">
            <a:extLst>
              <a:ext uri="{FF2B5EF4-FFF2-40B4-BE49-F238E27FC236}">
                <a16:creationId xmlns:a16="http://schemas.microsoft.com/office/drawing/2014/main" id="{74C9B565-2DA1-4709-86E1-C20BC4F8CDD1}"/>
              </a:ext>
            </a:extLst>
          </p:cNvPr>
          <p:cNvSpPr txBox="1"/>
          <p:nvPr/>
        </p:nvSpPr>
        <p:spPr>
          <a:xfrm>
            <a:off x="839788" y="1725704"/>
            <a:ext cx="4731779" cy="400110"/>
          </a:xfrm>
          <a:prstGeom prst="rect">
            <a:avLst/>
          </a:prstGeom>
          <a:noFill/>
        </p:spPr>
        <p:txBody>
          <a:bodyPr wrap="square">
            <a:spAutoFit/>
          </a:bodyPr>
          <a:lstStyle/>
          <a:p>
            <a:pPr marL="0" indent="0">
              <a:spcBef>
                <a:spcPts val="0"/>
              </a:spcBef>
              <a:buNone/>
            </a:pPr>
            <a:r>
              <a:rPr lang="nl-BE" sz="2000" b="1" i="1" dirty="0" err="1">
                <a:solidFill>
                  <a:srgbClr val="000000"/>
                </a:solidFill>
                <a:ea typeface="Calibri" panose="020F0502020204030204" pitchFamily="34" charset="0"/>
                <a:cs typeface="Times New Roman" panose="02020603050405020304" pitchFamily="18" charset="0"/>
              </a:rPr>
              <a:t>Why</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organize</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oversight</a:t>
            </a:r>
            <a:r>
              <a:rPr lang="nl-BE" sz="2000" b="1" i="1" dirty="0">
                <a:solidFill>
                  <a:srgbClr val="000000"/>
                </a:solidFill>
                <a:ea typeface="Calibri" panose="020F0502020204030204" pitchFamily="34" charset="0"/>
                <a:cs typeface="Times New Roman" panose="02020603050405020304" pitchFamily="18" charset="0"/>
              </a:rPr>
              <a:t>?</a:t>
            </a:r>
          </a:p>
        </p:txBody>
      </p:sp>
      <p:sp>
        <p:nvSpPr>
          <p:cNvPr id="23" name="Tijdelijke aanduiding voor inhoud 2">
            <a:extLst>
              <a:ext uri="{FF2B5EF4-FFF2-40B4-BE49-F238E27FC236}">
                <a16:creationId xmlns:a16="http://schemas.microsoft.com/office/drawing/2014/main" id="{EF6463F7-63AD-4192-BCD6-04863BA01EC3}"/>
              </a:ext>
            </a:extLst>
          </p:cNvPr>
          <p:cNvSpPr txBox="1">
            <a:spLocks/>
          </p:cNvSpPr>
          <p:nvPr/>
        </p:nvSpPr>
        <p:spPr>
          <a:xfrm>
            <a:off x="839788" y="3738623"/>
            <a:ext cx="10477500" cy="1905150"/>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1. Guaranteeing the </a:t>
            </a:r>
            <a:r>
              <a:rPr lang="en-US" sz="2000" b="1" dirty="0">
                <a:solidFill>
                  <a:srgbClr val="000000"/>
                </a:solidFill>
                <a:ea typeface="Calibri" panose="020F0502020204030204" pitchFamily="34" charset="0"/>
                <a:cs typeface="Times New Roman" panose="02020603050405020304" pitchFamily="18" charset="0"/>
              </a:rPr>
              <a:t>democratic legitimacy </a:t>
            </a:r>
            <a:r>
              <a:rPr lang="en-US" sz="2000" dirty="0">
                <a:solidFill>
                  <a:srgbClr val="000000"/>
                </a:solidFill>
                <a:ea typeface="Calibri" panose="020F0502020204030204" pitchFamily="34" charset="0"/>
                <a:cs typeface="Times New Roman" panose="02020603050405020304" pitchFamily="18" charset="0"/>
              </a:rPr>
              <a:t>of a system or a body. </a:t>
            </a:r>
          </a:p>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Bodies or services have </a:t>
            </a:r>
            <a:r>
              <a:rPr lang="en-US" sz="2000" b="1" dirty="0">
                <a:solidFill>
                  <a:srgbClr val="000000"/>
                </a:solidFill>
                <a:ea typeface="Calibri" panose="020F0502020204030204" pitchFamily="34" charset="0"/>
                <a:cs typeface="Times New Roman" panose="02020603050405020304" pitchFamily="18" charset="0"/>
              </a:rPr>
              <a:t>independent room to act</a:t>
            </a:r>
            <a:r>
              <a:rPr lang="en-US" sz="2000" dirty="0">
                <a:solidFill>
                  <a:srgbClr val="000000"/>
                </a:solidFill>
                <a:ea typeface="Calibri" panose="020F0502020204030204" pitchFamily="34" charset="0"/>
                <a:cs typeface="Times New Roman" panose="02020603050405020304" pitchFamily="18" charset="0"/>
              </a:rPr>
              <a:t>, within the framework of the legislation. Oversight provides insight into and </a:t>
            </a:r>
            <a:r>
              <a:rPr lang="en-US" sz="2000" b="1" dirty="0">
                <a:solidFill>
                  <a:srgbClr val="000000"/>
                </a:solidFill>
                <a:ea typeface="Calibri" panose="020F0502020204030204" pitchFamily="34" charset="0"/>
                <a:cs typeface="Times New Roman" panose="02020603050405020304" pitchFamily="18" charset="0"/>
              </a:rPr>
              <a:t>supports the corrective possibilities </a:t>
            </a:r>
            <a:r>
              <a:rPr lang="en-US" sz="2000" dirty="0">
                <a:solidFill>
                  <a:srgbClr val="000000"/>
                </a:solidFill>
                <a:ea typeface="Calibri" panose="020F0502020204030204" pitchFamily="34" charset="0"/>
                <a:cs typeface="Times New Roman" panose="02020603050405020304" pitchFamily="18" charset="0"/>
              </a:rPr>
              <a:t>of - ultimately - the </a:t>
            </a:r>
            <a:r>
              <a:rPr lang="en-US" sz="2000" b="1" dirty="0">
                <a:solidFill>
                  <a:srgbClr val="000000"/>
                </a:solidFill>
                <a:ea typeface="Calibri" panose="020F0502020204030204" pitchFamily="34" charset="0"/>
                <a:cs typeface="Times New Roman" panose="02020603050405020304" pitchFamily="18" charset="0"/>
              </a:rPr>
              <a:t>legislator itself</a:t>
            </a:r>
            <a:r>
              <a:rPr lang="en-US" sz="2000" dirty="0">
                <a:solidFill>
                  <a:srgbClr val="000000"/>
                </a:solidFill>
                <a:ea typeface="Calibri" panose="020F0502020204030204" pitchFamily="34" charset="0"/>
                <a:cs typeface="Times New Roman" panose="02020603050405020304" pitchFamily="18" charset="0"/>
              </a:rPr>
              <a:t>.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As long as the legislator makes no changes to the system or the powers of the body, it is legitimate.</a:t>
            </a:r>
          </a:p>
        </p:txBody>
      </p:sp>
      <p:sp>
        <p:nvSpPr>
          <p:cNvPr id="19" name="Titel 1">
            <a:extLst>
              <a:ext uri="{FF2B5EF4-FFF2-40B4-BE49-F238E27FC236}">
                <a16:creationId xmlns:a16="http://schemas.microsoft.com/office/drawing/2014/main" id="{1055C758-056C-4D1F-BF6D-5F62AC740240}"/>
              </a:ext>
            </a:extLst>
          </p:cNvPr>
          <p:cNvSpPr>
            <a:spLocks noGrp="1"/>
          </p:cNvSpPr>
          <p:nvPr>
            <p:ph type="title"/>
          </p:nvPr>
        </p:nvSpPr>
        <p:spPr>
          <a:xfrm>
            <a:off x="2741747" y="271870"/>
            <a:ext cx="6444455" cy="1143000"/>
          </a:xfrm>
        </p:spPr>
        <p:txBody>
          <a:bodyPr>
            <a:normAutofit/>
          </a:bodyPr>
          <a:lstStyle/>
          <a:p>
            <a:pPr algn="ctr"/>
            <a:r>
              <a:rPr lang="nl-NL" sz="2800" b="1" dirty="0">
                <a:latin typeface="+mn-lt"/>
              </a:rPr>
              <a:t>2. The </a:t>
            </a:r>
            <a:r>
              <a:rPr lang="nl-NL" sz="2800" b="1" dirty="0" err="1">
                <a:latin typeface="+mn-lt"/>
              </a:rPr>
              <a:t>meaning</a:t>
            </a:r>
            <a:r>
              <a:rPr lang="nl-NL" sz="2800" b="1" dirty="0">
                <a:latin typeface="+mn-lt"/>
              </a:rPr>
              <a:t> of “</a:t>
            </a:r>
            <a:r>
              <a:rPr lang="nl-NL" sz="2800" b="1" dirty="0" err="1">
                <a:latin typeface="+mn-lt"/>
              </a:rPr>
              <a:t>oversight</a:t>
            </a:r>
            <a:r>
              <a:rPr lang="nl-NL" sz="2800" b="1" dirty="0">
                <a:latin typeface="+mn-lt"/>
              </a:rPr>
              <a:t>”</a:t>
            </a:r>
            <a:endParaRPr lang="nl-BE" sz="2800" b="1" dirty="0">
              <a:latin typeface="+mn-lt"/>
            </a:endParaRPr>
          </a:p>
        </p:txBody>
      </p:sp>
      <p:sp>
        <p:nvSpPr>
          <p:cNvPr id="2" name="Tijdelijke aanduiding voor datum 1">
            <a:extLst>
              <a:ext uri="{FF2B5EF4-FFF2-40B4-BE49-F238E27FC236}">
                <a16:creationId xmlns:a16="http://schemas.microsoft.com/office/drawing/2014/main" id="{3EFB824D-C11F-47AE-8BC6-CF6A4D94BA14}"/>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437384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xEl>
                                              <p:pRg st="0" end="0"/>
                                            </p:txEl>
                                          </p:spTgt>
                                        </p:tgtEl>
                                        <p:attrNameLst>
                                          <p:attrName>style.visibility</p:attrName>
                                        </p:attrNameLst>
                                      </p:cBhvr>
                                      <p:to>
                                        <p:strVal val="visible"/>
                                      </p:to>
                                    </p:set>
                                    <p:animEffect transition="in" filter="fade">
                                      <p:cBhvr>
                                        <p:cTn id="12" dur="500"/>
                                        <p:tgtEl>
                                          <p:spTgt spid="1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xEl>
                                              <p:pRg st="1" end="1"/>
                                            </p:txEl>
                                          </p:spTgt>
                                        </p:tgtEl>
                                        <p:attrNameLst>
                                          <p:attrName>style.visibility</p:attrName>
                                        </p:attrNameLst>
                                      </p:cBhvr>
                                      <p:to>
                                        <p:strVal val="visible"/>
                                      </p:to>
                                    </p:set>
                                    <p:animEffect transition="in" filter="fade">
                                      <p:cBhvr>
                                        <p:cTn id="17" dur="500"/>
                                        <p:tgtEl>
                                          <p:spTgt spid="1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xEl>
                                              <p:pRg st="2" end="2"/>
                                            </p:txEl>
                                          </p:spTgt>
                                        </p:tgtEl>
                                        <p:attrNameLst>
                                          <p:attrName>style.visibility</p:attrName>
                                        </p:attrNameLst>
                                      </p:cBhvr>
                                      <p:to>
                                        <p:strVal val="visible"/>
                                      </p:to>
                                    </p:set>
                                    <p:animEffect transition="in" filter="fade">
                                      <p:cBhvr>
                                        <p:cTn id="22" dur="500"/>
                                        <p:tgtEl>
                                          <p:spTgt spid="1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xEl>
                                              <p:pRg st="3" end="3"/>
                                            </p:txEl>
                                          </p:spTgt>
                                        </p:tgtEl>
                                        <p:attrNameLst>
                                          <p:attrName>style.visibility</p:attrName>
                                        </p:attrNameLst>
                                      </p:cBhvr>
                                      <p:to>
                                        <p:strVal val="visible"/>
                                      </p:to>
                                    </p:set>
                                    <p:animEffect transition="in" filter="fade">
                                      <p:cBhvr>
                                        <p:cTn id="27" dur="500"/>
                                        <p:tgtEl>
                                          <p:spTgt spid="1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8" grpId="0"/>
      <p:bldP spid="2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22</a:t>
            </a:fld>
            <a:endParaRPr lang="en-GB" dirty="0"/>
          </a:p>
        </p:txBody>
      </p:sp>
      <p:sp>
        <p:nvSpPr>
          <p:cNvPr id="10" name="Tijdelijke aanduiding voor inhoud 2">
            <a:extLst>
              <a:ext uri="{FF2B5EF4-FFF2-40B4-BE49-F238E27FC236}">
                <a16:creationId xmlns:a16="http://schemas.microsoft.com/office/drawing/2014/main" id="{F13EEDCD-4004-4A93-828E-932D99F15DD7}"/>
              </a:ext>
            </a:extLst>
          </p:cNvPr>
          <p:cNvSpPr txBox="1">
            <a:spLocks/>
          </p:cNvSpPr>
          <p:nvPr/>
        </p:nvSpPr>
        <p:spPr>
          <a:xfrm>
            <a:off x="839788" y="1787312"/>
            <a:ext cx="10512425" cy="1003185"/>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2. In line with the legitimacy of the system and the acting body, oversight aims to ensure that the body concerned acts in </a:t>
            </a:r>
            <a:r>
              <a:rPr lang="en-US" sz="2000" b="1" dirty="0">
                <a:solidFill>
                  <a:srgbClr val="000000"/>
                </a:solidFill>
                <a:ea typeface="Calibri" panose="020F0502020204030204" pitchFamily="34" charset="0"/>
                <a:cs typeface="Times New Roman" panose="02020603050405020304" pitchFamily="18" charset="0"/>
              </a:rPr>
              <a:t>accordance with the law </a:t>
            </a:r>
            <a:r>
              <a:rPr lang="en-US" sz="2000" dirty="0">
                <a:solidFill>
                  <a:srgbClr val="000000"/>
                </a:solidFill>
                <a:ea typeface="Calibri" panose="020F0502020204030204" pitchFamily="34" charset="0"/>
                <a:cs typeface="Times New Roman" panose="02020603050405020304" pitchFamily="18" charset="0"/>
              </a:rPr>
              <a:t>and the </a:t>
            </a:r>
            <a:r>
              <a:rPr lang="en-US" sz="2000" b="1" dirty="0">
                <a:solidFill>
                  <a:srgbClr val="000000"/>
                </a:solidFill>
                <a:ea typeface="Calibri" panose="020F0502020204030204" pitchFamily="34" charset="0"/>
                <a:cs typeface="Times New Roman" panose="02020603050405020304" pitchFamily="18" charset="0"/>
              </a:rPr>
              <a:t>general interest.</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This is often defined as the interest of the supervisory and higher levels of governance.</a:t>
            </a:r>
            <a:endParaRPr lang="en-US" sz="1600" b="1" dirty="0">
              <a:solidFill>
                <a:srgbClr val="FF0000"/>
              </a:solidFill>
              <a:ea typeface="Calibri" panose="020F0502020204030204" pitchFamily="34" charset="0"/>
              <a:cs typeface="Times New Roman" panose="02020603050405020304" pitchFamily="18" charset="0"/>
            </a:endParaRPr>
          </a:p>
        </p:txBody>
      </p:sp>
      <p:sp>
        <p:nvSpPr>
          <p:cNvPr id="11" name="Tijdelijke aanduiding voor inhoud 2">
            <a:extLst>
              <a:ext uri="{FF2B5EF4-FFF2-40B4-BE49-F238E27FC236}">
                <a16:creationId xmlns:a16="http://schemas.microsoft.com/office/drawing/2014/main" id="{5E4E5352-818D-488C-A5F7-71E20312111B}"/>
              </a:ext>
            </a:extLst>
          </p:cNvPr>
          <p:cNvSpPr txBox="1">
            <a:spLocks/>
          </p:cNvSpPr>
          <p:nvPr/>
        </p:nvSpPr>
        <p:spPr>
          <a:xfrm>
            <a:off x="839788" y="2957875"/>
            <a:ext cx="10512425" cy="1592713"/>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nl-BE" sz="2000" dirty="0">
                <a:solidFill>
                  <a:srgbClr val="000000"/>
                </a:solidFill>
                <a:ea typeface="Calibri" panose="020F0502020204030204" pitchFamily="34" charset="0"/>
                <a:cs typeface="Times New Roman" panose="02020603050405020304" pitchFamily="18" charset="0"/>
              </a:rPr>
              <a:t>3. </a:t>
            </a:r>
            <a:r>
              <a:rPr lang="nl-BE" sz="2000" dirty="0" err="1">
                <a:solidFill>
                  <a:srgbClr val="000000"/>
                </a:solidFill>
                <a:ea typeface="Calibri" panose="020F0502020204030204" pitchFamily="34" charset="0"/>
                <a:cs typeface="Times New Roman" panose="02020603050405020304" pitchFamily="18" charset="0"/>
              </a:rPr>
              <a:t>Oversight</a:t>
            </a:r>
            <a:r>
              <a:rPr lang="nl-BE" sz="2000" dirty="0">
                <a:solidFill>
                  <a:srgbClr val="000000"/>
                </a:solidFill>
                <a:ea typeface="Calibri" panose="020F0502020204030204" pitchFamily="34" charset="0"/>
                <a:cs typeface="Times New Roman" panose="02020603050405020304" pitchFamily="18" charset="0"/>
              </a:rPr>
              <a:t> </a:t>
            </a:r>
            <a:r>
              <a:rPr lang="en-US" sz="2000" dirty="0">
                <a:solidFill>
                  <a:srgbClr val="000000"/>
                </a:solidFill>
                <a:ea typeface="Calibri" panose="020F0502020204030204" pitchFamily="34" charset="0"/>
                <a:cs typeface="Times New Roman" panose="02020603050405020304" pitchFamily="18" charset="0"/>
              </a:rPr>
              <a:t>creates insight into the standards of </a:t>
            </a:r>
            <a:r>
              <a:rPr lang="en-US" sz="2000" b="1" dirty="0">
                <a:solidFill>
                  <a:srgbClr val="000000"/>
                </a:solidFill>
                <a:ea typeface="Calibri" panose="020F0502020204030204" pitchFamily="34" charset="0"/>
                <a:cs typeface="Times New Roman" panose="02020603050405020304" pitchFamily="18" charset="0"/>
              </a:rPr>
              <a:t>good governance</a:t>
            </a:r>
            <a:r>
              <a:rPr lang="en-US" sz="2000" dirty="0">
                <a:solidFill>
                  <a:srgbClr val="000000"/>
                </a:solidFill>
                <a:ea typeface="Calibri" panose="020F0502020204030204" pitchFamily="34" charset="0"/>
                <a:cs typeface="Times New Roman" panose="02020603050405020304" pitchFamily="18" charset="0"/>
              </a:rPr>
              <a:t>. </a:t>
            </a:r>
          </a:p>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Oversight makes explicit </a:t>
            </a:r>
            <a:r>
              <a:rPr lang="en-US" sz="2000" b="1" dirty="0">
                <a:solidFill>
                  <a:srgbClr val="000000"/>
                </a:solidFill>
                <a:ea typeface="Calibri" panose="020F0502020204030204" pitchFamily="34" charset="0"/>
                <a:cs typeface="Times New Roman" panose="02020603050405020304" pitchFamily="18" charset="0"/>
              </a:rPr>
              <a:t>standards of good practices </a:t>
            </a:r>
            <a:r>
              <a:rPr lang="en-US" sz="2000" dirty="0">
                <a:solidFill>
                  <a:srgbClr val="000000"/>
                </a:solidFill>
                <a:ea typeface="Calibri" panose="020F0502020204030204" pitchFamily="34" charset="0"/>
                <a:cs typeface="Times New Roman" panose="02020603050405020304" pitchFamily="18" charset="0"/>
              </a:rPr>
              <a:t>which the supervisory bodies and persons assess.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This provides a public insight into the standards according to which the execution of the process must take place. About these issues is a normative value debate.</a:t>
            </a:r>
            <a:endParaRPr lang="en-US" sz="1600" b="1" dirty="0">
              <a:solidFill>
                <a:srgbClr val="FF0000"/>
              </a:solidFill>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nl-BE" sz="2000" b="1" i="1" dirty="0"/>
          </a:p>
        </p:txBody>
      </p:sp>
      <p:sp>
        <p:nvSpPr>
          <p:cNvPr id="12" name="Tijdelijke aanduiding voor inhoud 2">
            <a:extLst>
              <a:ext uri="{FF2B5EF4-FFF2-40B4-BE49-F238E27FC236}">
                <a16:creationId xmlns:a16="http://schemas.microsoft.com/office/drawing/2014/main" id="{D9AF64DC-75DB-4FFE-9F65-8B4BCA6D3D94}"/>
              </a:ext>
            </a:extLst>
          </p:cNvPr>
          <p:cNvSpPr txBox="1">
            <a:spLocks/>
          </p:cNvSpPr>
          <p:nvPr/>
        </p:nvSpPr>
        <p:spPr>
          <a:xfrm>
            <a:off x="839788" y="4748905"/>
            <a:ext cx="10512425" cy="1272688"/>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4. With this normative insight, the oversight </a:t>
            </a:r>
            <a:r>
              <a:rPr lang="en-US" sz="2000" b="1" dirty="0">
                <a:solidFill>
                  <a:srgbClr val="000000"/>
                </a:solidFill>
                <a:ea typeface="Calibri" panose="020F0502020204030204" pitchFamily="34" charset="0"/>
                <a:cs typeface="Times New Roman" panose="02020603050405020304" pitchFamily="18" charset="0"/>
              </a:rPr>
              <a:t>body influences the actions </a:t>
            </a:r>
            <a:r>
              <a:rPr lang="en-US" sz="2000" dirty="0">
                <a:solidFill>
                  <a:srgbClr val="000000"/>
                </a:solidFill>
                <a:ea typeface="Calibri" panose="020F0502020204030204" pitchFamily="34" charset="0"/>
                <a:cs typeface="Times New Roman" panose="02020603050405020304" pitchFamily="18" charset="0"/>
              </a:rPr>
              <a:t>of the body placed under scrutiny.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Sometimes informal, but usually through forms of jurisprudence and policy rules, political judgments or otherwise, influence takes place.</a:t>
            </a:r>
            <a:endParaRPr lang="en-US" sz="1600" b="1" dirty="0">
              <a:solidFill>
                <a:srgbClr val="FF0000"/>
              </a:solidFill>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nl-BE" sz="2000" b="1" i="1" dirty="0"/>
          </a:p>
        </p:txBody>
      </p:sp>
      <p:sp>
        <p:nvSpPr>
          <p:cNvPr id="17" name="Titel 1">
            <a:extLst>
              <a:ext uri="{FF2B5EF4-FFF2-40B4-BE49-F238E27FC236}">
                <a16:creationId xmlns:a16="http://schemas.microsoft.com/office/drawing/2014/main" id="{707E8BF6-BAC4-4F5C-B31B-5071A19CBF39}"/>
              </a:ext>
            </a:extLst>
          </p:cNvPr>
          <p:cNvSpPr>
            <a:spLocks noGrp="1"/>
          </p:cNvSpPr>
          <p:nvPr>
            <p:ph type="title"/>
          </p:nvPr>
        </p:nvSpPr>
        <p:spPr>
          <a:xfrm>
            <a:off x="2741747" y="271870"/>
            <a:ext cx="6444455" cy="1143000"/>
          </a:xfrm>
        </p:spPr>
        <p:txBody>
          <a:bodyPr>
            <a:normAutofit/>
          </a:bodyPr>
          <a:lstStyle/>
          <a:p>
            <a:pPr algn="ctr"/>
            <a:r>
              <a:rPr lang="nl-NL" sz="2800" b="1" dirty="0">
                <a:latin typeface="+mn-lt"/>
              </a:rPr>
              <a:t>2. The </a:t>
            </a:r>
            <a:r>
              <a:rPr lang="nl-NL" sz="2800" b="1" dirty="0" err="1">
                <a:latin typeface="+mn-lt"/>
              </a:rPr>
              <a:t>meaning</a:t>
            </a:r>
            <a:r>
              <a:rPr lang="nl-NL" sz="2800" b="1" dirty="0">
                <a:latin typeface="+mn-lt"/>
              </a:rPr>
              <a:t> of “</a:t>
            </a:r>
            <a:r>
              <a:rPr lang="nl-NL" sz="2800" b="1" dirty="0" err="1">
                <a:latin typeface="+mn-lt"/>
              </a:rPr>
              <a:t>oversight</a:t>
            </a:r>
            <a:r>
              <a:rPr lang="nl-NL" sz="2800" b="1" dirty="0">
                <a:latin typeface="+mn-lt"/>
              </a:rPr>
              <a:t>”</a:t>
            </a:r>
            <a:endParaRPr lang="nl-BE" sz="2800" b="1" dirty="0">
              <a:latin typeface="+mn-lt"/>
            </a:endParaRPr>
          </a:p>
        </p:txBody>
      </p:sp>
      <p:sp>
        <p:nvSpPr>
          <p:cNvPr id="2" name="Tijdelijke aanduiding voor datum 1">
            <a:extLst>
              <a:ext uri="{FF2B5EF4-FFF2-40B4-BE49-F238E27FC236}">
                <a16:creationId xmlns:a16="http://schemas.microsoft.com/office/drawing/2014/main" id="{0A07CE2B-976B-478A-B81E-00EFCD68D596}"/>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245398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23</a:t>
            </a:fld>
            <a:endParaRPr lang="en-GB" dirty="0"/>
          </a:p>
        </p:txBody>
      </p:sp>
      <p:sp>
        <p:nvSpPr>
          <p:cNvPr id="13" name="Tijdelijke aanduiding voor inhoud 2">
            <a:extLst>
              <a:ext uri="{FF2B5EF4-FFF2-40B4-BE49-F238E27FC236}">
                <a16:creationId xmlns:a16="http://schemas.microsoft.com/office/drawing/2014/main" id="{78AD49B4-D783-45DE-91F7-961017A7C807}"/>
              </a:ext>
            </a:extLst>
          </p:cNvPr>
          <p:cNvSpPr txBox="1">
            <a:spLocks/>
          </p:cNvSpPr>
          <p:nvPr/>
        </p:nvSpPr>
        <p:spPr>
          <a:xfrm>
            <a:off x="839787" y="2046901"/>
            <a:ext cx="10512425" cy="1641688"/>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5. Oversight provides </a:t>
            </a:r>
            <a:r>
              <a:rPr lang="en-US" sz="2000" b="1" dirty="0">
                <a:solidFill>
                  <a:srgbClr val="000000"/>
                </a:solidFill>
                <a:ea typeface="Calibri" panose="020F0502020204030204" pitchFamily="34" charset="0"/>
                <a:cs typeface="Times New Roman" panose="02020603050405020304" pitchFamily="18" charset="0"/>
              </a:rPr>
              <a:t>'checks and balances'</a:t>
            </a:r>
            <a:r>
              <a:rPr lang="en-US" sz="2000" dirty="0">
                <a:solidFill>
                  <a:srgbClr val="000000"/>
                </a:solidFill>
                <a:ea typeface="Calibri" panose="020F0502020204030204" pitchFamily="34" charset="0"/>
                <a:cs typeface="Times New Roman" panose="02020603050405020304" pitchFamily="18" charset="0"/>
              </a:rPr>
              <a:t>, a division of powers to prevent a possible concentration of power. Certain decisions are </a:t>
            </a:r>
            <a:r>
              <a:rPr lang="en-US" sz="2000" b="1" dirty="0">
                <a:solidFill>
                  <a:srgbClr val="000000"/>
                </a:solidFill>
                <a:ea typeface="Calibri" panose="020F0502020204030204" pitchFamily="34" charset="0"/>
                <a:cs typeface="Times New Roman" panose="02020603050405020304" pitchFamily="18" charset="0"/>
              </a:rPr>
              <a:t>not exclusively attributed to one actor</a:t>
            </a:r>
            <a:r>
              <a:rPr lang="en-US" sz="2000" dirty="0">
                <a:solidFill>
                  <a:srgbClr val="000000"/>
                </a:solidFill>
                <a:ea typeface="Calibri" panose="020F0502020204030204" pitchFamily="34" charset="0"/>
                <a:cs typeface="Times New Roman" panose="02020603050405020304" pitchFamily="18" charset="0"/>
              </a:rPr>
              <a:t>. Appeals, directions and standards (for example the violence instruction) are examples of this.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These powers are withheld from the primary responsible actor: consultation and coordination with a higher body is necessary or revision of the decisions is open</a:t>
            </a:r>
            <a:r>
              <a:rPr lang="en-US" sz="2000" dirty="0">
                <a:solidFill>
                  <a:srgbClr val="FF0000"/>
                </a:solidFill>
                <a:ea typeface="Calibri" panose="020F0502020204030204" pitchFamily="34" charset="0"/>
                <a:cs typeface="Times New Roman" panose="02020603050405020304" pitchFamily="18" charset="0"/>
              </a:rPr>
              <a:t>.</a:t>
            </a:r>
            <a:endParaRPr lang="en-US" sz="1600" dirty="0">
              <a:solidFill>
                <a:srgbClr val="FF0000"/>
              </a:solidFill>
              <a:ea typeface="Calibri" panose="020F0502020204030204" pitchFamily="34" charset="0"/>
              <a:cs typeface="Times New Roman" panose="02020603050405020304" pitchFamily="18" charset="0"/>
            </a:endParaRPr>
          </a:p>
        </p:txBody>
      </p:sp>
      <p:sp>
        <p:nvSpPr>
          <p:cNvPr id="14" name="Tijdelijke aanduiding voor inhoud 2">
            <a:extLst>
              <a:ext uri="{FF2B5EF4-FFF2-40B4-BE49-F238E27FC236}">
                <a16:creationId xmlns:a16="http://schemas.microsoft.com/office/drawing/2014/main" id="{4E6BA5EA-BA37-4C08-8BF8-968E528923FA}"/>
              </a:ext>
            </a:extLst>
          </p:cNvPr>
          <p:cNvSpPr txBox="1">
            <a:spLocks/>
          </p:cNvSpPr>
          <p:nvPr/>
        </p:nvSpPr>
        <p:spPr>
          <a:xfrm>
            <a:off x="839788" y="3990255"/>
            <a:ext cx="10512425" cy="1951311"/>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6. Gathering knowledge about </a:t>
            </a:r>
            <a:r>
              <a:rPr lang="en-US" sz="2000" b="1" dirty="0">
                <a:solidFill>
                  <a:srgbClr val="000000"/>
                </a:solidFill>
                <a:ea typeface="Calibri" panose="020F0502020204030204" pitchFamily="34" charset="0"/>
                <a:cs typeface="Times New Roman" panose="02020603050405020304" pitchFamily="18" charset="0"/>
              </a:rPr>
              <a:t>how systems work in practice</a:t>
            </a:r>
            <a:r>
              <a:rPr lang="en-US" sz="2000" dirty="0">
                <a:solidFill>
                  <a:srgbClr val="000000"/>
                </a:solidFill>
                <a:ea typeface="Calibri" panose="020F0502020204030204" pitchFamily="34" charset="0"/>
                <a:cs typeface="Times New Roman" panose="02020603050405020304" pitchFamily="18" charset="0"/>
              </a:rPr>
              <a:t>.</a:t>
            </a:r>
          </a:p>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It concerns </a:t>
            </a:r>
            <a:r>
              <a:rPr lang="en-US" sz="2000" b="1" dirty="0">
                <a:solidFill>
                  <a:srgbClr val="000000"/>
                </a:solidFill>
                <a:ea typeface="Calibri" panose="020F0502020204030204" pitchFamily="34" charset="0"/>
                <a:cs typeface="Times New Roman" panose="02020603050405020304" pitchFamily="18" charset="0"/>
              </a:rPr>
              <a:t>quality, accessibility and efficiency </a:t>
            </a:r>
            <a:r>
              <a:rPr lang="en-US" sz="2000" dirty="0">
                <a:solidFill>
                  <a:srgbClr val="000000"/>
                </a:solidFill>
                <a:ea typeface="Calibri" panose="020F0502020204030204" pitchFamily="34" charset="0"/>
                <a:cs typeface="Times New Roman" panose="02020603050405020304" pitchFamily="18" charset="0"/>
              </a:rPr>
              <a:t>(effectiveness) as well as the safeguarding of personal </a:t>
            </a:r>
            <a:r>
              <a:rPr lang="en-US" sz="2000" b="1" dirty="0">
                <a:solidFill>
                  <a:srgbClr val="000000"/>
                </a:solidFill>
                <a:ea typeface="Calibri" panose="020F0502020204030204" pitchFamily="34" charset="0"/>
                <a:cs typeface="Times New Roman" panose="02020603050405020304" pitchFamily="18" charset="0"/>
              </a:rPr>
              <a:t>freedoms or rights of individuals </a:t>
            </a:r>
            <a:r>
              <a:rPr lang="en-US" sz="2000" dirty="0">
                <a:solidFill>
                  <a:srgbClr val="000000"/>
                </a:solidFill>
                <a:ea typeface="Calibri" panose="020F0502020204030204" pitchFamily="34" charset="0"/>
                <a:cs typeface="Times New Roman" panose="02020603050405020304" pitchFamily="18" charset="0"/>
              </a:rPr>
              <a:t>with regard to authority.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Legislation and practice constantly influence each other: oversight provides some of the insights through which the legislator can assess whether the system as a whole generates the desired outcomes.</a:t>
            </a:r>
            <a:r>
              <a:rPr lang="nl-NL" sz="2000" b="1" dirty="0">
                <a:solidFill>
                  <a:srgbClr val="FF0000"/>
                </a:solidFill>
                <a:ea typeface="Calibri" panose="020F0502020204030204" pitchFamily="34" charset="0"/>
                <a:cs typeface="Times New Roman" panose="02020603050405020304" pitchFamily="18" charset="0"/>
              </a:rPr>
              <a:t> </a:t>
            </a:r>
          </a:p>
          <a:p>
            <a:pPr marL="0" indent="0">
              <a:buFont typeface="Arial" panose="020B0604020202020204" pitchFamily="34" charset="0"/>
              <a:buNone/>
            </a:pPr>
            <a:endParaRPr lang="nl-BE" sz="2000" b="1" i="1" dirty="0"/>
          </a:p>
        </p:txBody>
      </p:sp>
      <p:sp>
        <p:nvSpPr>
          <p:cNvPr id="17" name="Titel 1">
            <a:extLst>
              <a:ext uri="{FF2B5EF4-FFF2-40B4-BE49-F238E27FC236}">
                <a16:creationId xmlns:a16="http://schemas.microsoft.com/office/drawing/2014/main" id="{33D1D88A-6608-40AB-8358-8DAFB9FA9E69}"/>
              </a:ext>
            </a:extLst>
          </p:cNvPr>
          <p:cNvSpPr>
            <a:spLocks noGrp="1"/>
          </p:cNvSpPr>
          <p:nvPr>
            <p:ph type="title"/>
          </p:nvPr>
        </p:nvSpPr>
        <p:spPr>
          <a:xfrm>
            <a:off x="2741747" y="271870"/>
            <a:ext cx="6444455" cy="1143000"/>
          </a:xfrm>
        </p:spPr>
        <p:txBody>
          <a:bodyPr>
            <a:normAutofit/>
          </a:bodyPr>
          <a:lstStyle/>
          <a:p>
            <a:pPr algn="ctr"/>
            <a:r>
              <a:rPr lang="nl-NL" sz="2800" b="1" dirty="0">
                <a:latin typeface="+mn-lt"/>
              </a:rPr>
              <a:t>2. The </a:t>
            </a:r>
            <a:r>
              <a:rPr lang="nl-NL" sz="2800" b="1" dirty="0" err="1">
                <a:latin typeface="+mn-lt"/>
              </a:rPr>
              <a:t>meaning</a:t>
            </a:r>
            <a:r>
              <a:rPr lang="nl-NL" sz="2800" b="1" dirty="0">
                <a:latin typeface="+mn-lt"/>
              </a:rPr>
              <a:t> of “</a:t>
            </a:r>
            <a:r>
              <a:rPr lang="nl-NL" sz="2800" b="1" dirty="0" err="1">
                <a:latin typeface="+mn-lt"/>
              </a:rPr>
              <a:t>oversight</a:t>
            </a:r>
            <a:r>
              <a:rPr lang="nl-NL" sz="2800" b="1" dirty="0">
                <a:latin typeface="+mn-lt"/>
              </a:rPr>
              <a:t>”</a:t>
            </a:r>
            <a:endParaRPr lang="nl-BE" sz="2800" b="1" dirty="0">
              <a:latin typeface="+mn-lt"/>
            </a:endParaRPr>
          </a:p>
        </p:txBody>
      </p:sp>
      <p:sp>
        <p:nvSpPr>
          <p:cNvPr id="2" name="Tijdelijke aanduiding voor datum 1">
            <a:extLst>
              <a:ext uri="{FF2B5EF4-FFF2-40B4-BE49-F238E27FC236}">
                <a16:creationId xmlns:a16="http://schemas.microsoft.com/office/drawing/2014/main" id="{22557957-5C81-44B9-AD8C-243FFA97BB47}"/>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40385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24</a:t>
            </a:fld>
            <a:endParaRPr lang="en-GB" dirty="0"/>
          </a:p>
        </p:txBody>
      </p:sp>
      <p:sp>
        <p:nvSpPr>
          <p:cNvPr id="9" name="Tijdelijke aanduiding voor inhoud 2">
            <a:extLst>
              <a:ext uri="{FF2B5EF4-FFF2-40B4-BE49-F238E27FC236}">
                <a16:creationId xmlns:a16="http://schemas.microsoft.com/office/drawing/2014/main" id="{2DEC4923-5EFE-460B-9D4D-FA7BD2293BAE}"/>
              </a:ext>
            </a:extLst>
          </p:cNvPr>
          <p:cNvSpPr txBox="1">
            <a:spLocks/>
          </p:cNvSpPr>
          <p:nvPr/>
        </p:nvSpPr>
        <p:spPr>
          <a:xfrm>
            <a:off x="839788" y="2329923"/>
            <a:ext cx="10514012" cy="1363183"/>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7. Oversight also promotes the </a:t>
            </a:r>
            <a:r>
              <a:rPr lang="en-US" sz="2000" b="1" dirty="0">
                <a:solidFill>
                  <a:srgbClr val="000000"/>
                </a:solidFill>
                <a:ea typeface="Calibri" panose="020F0502020204030204" pitchFamily="34" charset="0"/>
                <a:cs typeface="Times New Roman" panose="02020603050405020304" pitchFamily="18" charset="0"/>
              </a:rPr>
              <a:t>efficiency of the actions </a:t>
            </a:r>
            <a:r>
              <a:rPr lang="en-US" sz="2000" dirty="0">
                <a:solidFill>
                  <a:srgbClr val="000000"/>
                </a:solidFill>
                <a:ea typeface="Calibri" panose="020F0502020204030204" pitchFamily="34" charset="0"/>
                <a:cs typeface="Times New Roman" panose="02020603050405020304" pitchFamily="18" charset="0"/>
              </a:rPr>
              <a:t>of organs. </a:t>
            </a:r>
          </a:p>
          <a:p>
            <a:pPr marL="0" indent="0" algn="just">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After all, if the implementation adheres to the standards, these are considered to be efficient. </a:t>
            </a:r>
          </a:p>
          <a:p>
            <a:pPr marL="0" indent="0" algn="just">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Supervision often includes judgments about the correct use of public funds. We also want supervision to be effective.</a:t>
            </a:r>
            <a:endParaRPr lang="en-US" sz="1600" b="1" dirty="0">
              <a:solidFill>
                <a:srgbClr val="FF0000"/>
              </a:solidFill>
              <a:ea typeface="Calibri" panose="020F0502020204030204" pitchFamily="34" charset="0"/>
              <a:cs typeface="Times New Roman" panose="02020603050405020304" pitchFamily="18" charset="0"/>
            </a:endParaRPr>
          </a:p>
          <a:p>
            <a:pPr marL="0" indent="0" algn="just">
              <a:lnSpc>
                <a:spcPct val="100000"/>
              </a:lnSpc>
              <a:spcBef>
                <a:spcPts val="0"/>
              </a:spcBef>
              <a:buFont typeface="Arial" panose="020B0604020202020204" pitchFamily="34" charset="0"/>
              <a:buNone/>
            </a:pPr>
            <a:endParaRPr lang="en-US" sz="2000" dirty="0">
              <a:solidFill>
                <a:srgbClr val="000000"/>
              </a:solidFill>
              <a:ea typeface="Calibri" panose="020F0502020204030204" pitchFamily="34" charset="0"/>
              <a:cs typeface="Times New Roman" panose="02020603050405020304" pitchFamily="18" charset="0"/>
            </a:endParaRPr>
          </a:p>
        </p:txBody>
      </p:sp>
      <p:sp>
        <p:nvSpPr>
          <p:cNvPr id="10" name="Tijdelijke aanduiding voor inhoud 2">
            <a:extLst>
              <a:ext uri="{FF2B5EF4-FFF2-40B4-BE49-F238E27FC236}">
                <a16:creationId xmlns:a16="http://schemas.microsoft.com/office/drawing/2014/main" id="{462C93E0-990B-42ED-B938-1E1CC7419D24}"/>
              </a:ext>
            </a:extLst>
          </p:cNvPr>
          <p:cNvSpPr txBox="1">
            <a:spLocks/>
          </p:cNvSpPr>
          <p:nvPr/>
        </p:nvSpPr>
        <p:spPr>
          <a:xfrm>
            <a:off x="839788" y="4253694"/>
            <a:ext cx="10512425" cy="1099077"/>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Font typeface="Arial" panose="020B0604020202020204" pitchFamily="34" charset="0"/>
              <a:buNone/>
            </a:pPr>
            <a:r>
              <a:rPr lang="en-US" sz="2000" dirty="0">
                <a:ea typeface="Calibri" panose="020F0502020204030204" pitchFamily="34" charset="0"/>
                <a:cs typeface="Times New Roman" panose="02020603050405020304" pitchFamily="18" charset="0"/>
              </a:rPr>
              <a:t>8. </a:t>
            </a:r>
            <a:r>
              <a:rPr lang="en-US" sz="2000" b="1" dirty="0">
                <a:solidFill>
                  <a:srgbClr val="FF0000"/>
                </a:solidFill>
                <a:ea typeface="Calibri" panose="020F0502020204030204" pitchFamily="34" charset="0"/>
                <a:cs typeface="Times New Roman" panose="02020603050405020304" pitchFamily="18" charset="0"/>
              </a:rPr>
              <a:t>→ The same objective can be to promote quality</a:t>
            </a:r>
            <a:r>
              <a:rPr lang="en-US" sz="2000" dirty="0">
                <a:ea typeface="Calibri" panose="020F0502020204030204" pitchFamily="34" charset="0"/>
                <a:cs typeface="Times New Roman" panose="02020603050405020304" pitchFamily="18" charset="0"/>
              </a:rPr>
              <a:t>. </a:t>
            </a:r>
          </a:p>
          <a:p>
            <a:pPr marL="0" indent="0" algn="just">
              <a:lnSpc>
                <a:spcPct val="100000"/>
              </a:lnSpc>
              <a:spcBef>
                <a:spcPts val="0"/>
              </a:spcBef>
              <a:buFont typeface="Arial" panose="020B0604020202020204" pitchFamily="34" charset="0"/>
              <a:buNone/>
            </a:pPr>
            <a:r>
              <a:rPr lang="en-US" sz="2000" dirty="0">
                <a:ea typeface="Calibri" panose="020F0502020204030204" pitchFamily="34" charset="0"/>
                <a:cs typeface="Times New Roman" panose="02020603050405020304" pitchFamily="18" charset="0"/>
              </a:rPr>
              <a:t>E.g. the Education Inspectorate explicitly aims to stimulate the quality of education by means of oversight. </a:t>
            </a:r>
            <a:endParaRPr lang="nl-BE" sz="1600" b="1" i="1" dirty="0"/>
          </a:p>
        </p:txBody>
      </p:sp>
      <p:sp>
        <p:nvSpPr>
          <p:cNvPr id="17" name="Titel 1">
            <a:extLst>
              <a:ext uri="{FF2B5EF4-FFF2-40B4-BE49-F238E27FC236}">
                <a16:creationId xmlns:a16="http://schemas.microsoft.com/office/drawing/2014/main" id="{106A97A4-0C9B-41BA-BE4F-DADFEC6CCD4E}"/>
              </a:ext>
            </a:extLst>
          </p:cNvPr>
          <p:cNvSpPr>
            <a:spLocks noGrp="1"/>
          </p:cNvSpPr>
          <p:nvPr>
            <p:ph type="title"/>
          </p:nvPr>
        </p:nvSpPr>
        <p:spPr>
          <a:xfrm>
            <a:off x="2741747" y="271870"/>
            <a:ext cx="6444455" cy="1143000"/>
          </a:xfrm>
        </p:spPr>
        <p:txBody>
          <a:bodyPr>
            <a:normAutofit/>
          </a:bodyPr>
          <a:lstStyle/>
          <a:p>
            <a:pPr algn="ctr"/>
            <a:r>
              <a:rPr lang="nl-NL" sz="2800" b="1" dirty="0">
                <a:latin typeface="+mn-lt"/>
              </a:rPr>
              <a:t>2. The </a:t>
            </a:r>
            <a:r>
              <a:rPr lang="nl-NL" sz="2800" b="1" dirty="0" err="1">
                <a:latin typeface="+mn-lt"/>
              </a:rPr>
              <a:t>meaning</a:t>
            </a:r>
            <a:r>
              <a:rPr lang="nl-NL" sz="2800" b="1" dirty="0">
                <a:latin typeface="+mn-lt"/>
              </a:rPr>
              <a:t> of “</a:t>
            </a:r>
            <a:r>
              <a:rPr lang="nl-NL" sz="2800" b="1" dirty="0" err="1">
                <a:latin typeface="+mn-lt"/>
              </a:rPr>
              <a:t>oversight</a:t>
            </a:r>
            <a:r>
              <a:rPr lang="nl-NL" sz="2800" b="1" dirty="0">
                <a:latin typeface="+mn-lt"/>
              </a:rPr>
              <a:t>”</a:t>
            </a:r>
            <a:endParaRPr lang="nl-BE" sz="2800" b="1" dirty="0">
              <a:latin typeface="+mn-lt"/>
            </a:endParaRPr>
          </a:p>
        </p:txBody>
      </p:sp>
      <p:sp>
        <p:nvSpPr>
          <p:cNvPr id="2" name="Tijdelijke aanduiding voor datum 1">
            <a:extLst>
              <a:ext uri="{FF2B5EF4-FFF2-40B4-BE49-F238E27FC236}">
                <a16:creationId xmlns:a16="http://schemas.microsoft.com/office/drawing/2014/main" id="{561ACE3A-56A9-4EBF-B5F1-9A31280C336E}"/>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12108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ew York City recruits graduate from police academy.">
            <a:extLst>
              <a:ext uri="{FF2B5EF4-FFF2-40B4-BE49-F238E27FC236}">
                <a16:creationId xmlns:a16="http://schemas.microsoft.com/office/drawing/2014/main" id="{E150DC2B-8772-485E-9825-1705D0969D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843" y="1592262"/>
            <a:ext cx="7200314" cy="4671353"/>
          </a:xfrm>
          <a:prstGeom prst="rect">
            <a:avLst/>
          </a:prstGeom>
          <a:noFill/>
          <a:extLst>
            <a:ext uri="{909E8E84-426E-40DD-AFC4-6F175D3DCCD1}">
              <a14:hiddenFill xmlns:a14="http://schemas.microsoft.com/office/drawing/2010/main">
                <a:solidFill>
                  <a:srgbClr val="FFFFFF"/>
                </a:solidFill>
              </a14:hiddenFill>
            </a:ext>
          </a:extLst>
        </p:spPr>
      </p:pic>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25</a:t>
            </a:fld>
            <a:endParaRPr lang="en-GB" dirty="0"/>
          </a:p>
        </p:txBody>
      </p:sp>
      <p:sp>
        <p:nvSpPr>
          <p:cNvPr id="6" name="Tekstvak 5">
            <a:extLst>
              <a:ext uri="{FF2B5EF4-FFF2-40B4-BE49-F238E27FC236}">
                <a16:creationId xmlns:a16="http://schemas.microsoft.com/office/drawing/2014/main" id="{41C6D257-5E3A-4274-90DC-D3B3E7674A03}"/>
              </a:ext>
            </a:extLst>
          </p:cNvPr>
          <p:cNvSpPr txBox="1"/>
          <p:nvPr/>
        </p:nvSpPr>
        <p:spPr>
          <a:xfrm>
            <a:off x="2495843" y="3635550"/>
            <a:ext cx="7200314" cy="584775"/>
          </a:xfrm>
          <a:prstGeom prst="rect">
            <a:avLst/>
          </a:prstGeom>
          <a:noFill/>
        </p:spPr>
        <p:txBody>
          <a:bodyPr wrap="square" rtlCol="0">
            <a:spAutoFit/>
          </a:bodyPr>
          <a:lstStyle/>
          <a:p>
            <a:pPr algn="ctr"/>
            <a:r>
              <a:rPr lang="nl-NL" sz="3200" b="1" dirty="0" err="1">
                <a:solidFill>
                  <a:schemeClr val="bg1"/>
                </a:solidFill>
              </a:rPr>
              <a:t>Thanks</a:t>
            </a:r>
            <a:r>
              <a:rPr lang="nl-NL" sz="3200" b="1" dirty="0">
                <a:solidFill>
                  <a:schemeClr val="bg1"/>
                </a:solidFill>
              </a:rPr>
              <a:t> </a:t>
            </a:r>
            <a:r>
              <a:rPr lang="nl-NL" sz="3200" b="1" dirty="0" err="1">
                <a:solidFill>
                  <a:schemeClr val="bg1"/>
                </a:solidFill>
              </a:rPr>
              <a:t>for</a:t>
            </a:r>
            <a:r>
              <a:rPr lang="nl-NL" sz="3200" b="1" dirty="0">
                <a:solidFill>
                  <a:schemeClr val="bg1"/>
                </a:solidFill>
              </a:rPr>
              <a:t> </a:t>
            </a:r>
            <a:r>
              <a:rPr lang="nl-NL" sz="3200" b="1" dirty="0" err="1">
                <a:solidFill>
                  <a:schemeClr val="bg1"/>
                </a:solidFill>
              </a:rPr>
              <a:t>your</a:t>
            </a:r>
            <a:r>
              <a:rPr lang="nl-NL" sz="3200" b="1" dirty="0">
                <a:solidFill>
                  <a:schemeClr val="bg1"/>
                </a:solidFill>
              </a:rPr>
              <a:t> attention …</a:t>
            </a:r>
            <a:endParaRPr lang="nl-BE" sz="3200" b="1" dirty="0">
              <a:solidFill>
                <a:schemeClr val="bg1"/>
              </a:solidFill>
            </a:endParaRPr>
          </a:p>
        </p:txBody>
      </p:sp>
      <p:sp>
        <p:nvSpPr>
          <p:cNvPr id="2" name="Tijdelijke aanduiding voor datum 1">
            <a:extLst>
              <a:ext uri="{FF2B5EF4-FFF2-40B4-BE49-F238E27FC236}">
                <a16:creationId xmlns:a16="http://schemas.microsoft.com/office/drawing/2014/main" id="{3B0327DD-59E8-4387-8371-2726990FD76C}"/>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1140362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par>
                                <p:cTn id="9" presetID="3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1000" fill="hold"/>
                                        <p:tgtEl>
                                          <p:spTgt spid="6"/>
                                        </p:tgtEl>
                                        <p:attrNameLst>
                                          <p:attrName>ppt_w</p:attrName>
                                        </p:attrNameLst>
                                      </p:cBhvr>
                                      <p:tavLst>
                                        <p:tav tm="0">
                                          <p:val>
                                            <p:fltVal val="0"/>
                                          </p:val>
                                        </p:tav>
                                        <p:tav tm="100000">
                                          <p:val>
                                            <p:strVal val="#ppt_w"/>
                                          </p:val>
                                        </p:tav>
                                      </p:tavLst>
                                    </p:anim>
                                    <p:anim calcmode="lin" valueType="num">
                                      <p:cBhvr>
                                        <p:cTn id="12" dur="1000" fill="hold"/>
                                        <p:tgtEl>
                                          <p:spTgt spid="6"/>
                                        </p:tgtEl>
                                        <p:attrNameLst>
                                          <p:attrName>ppt_h</p:attrName>
                                        </p:attrNameLst>
                                      </p:cBhvr>
                                      <p:tavLst>
                                        <p:tav tm="0">
                                          <p:val>
                                            <p:fltVal val="0"/>
                                          </p:val>
                                        </p:tav>
                                        <p:tav tm="100000">
                                          <p:val>
                                            <p:strVal val="#ppt_h"/>
                                          </p:val>
                                        </p:tav>
                                      </p:tavLst>
                                    </p:anim>
                                    <p:anim calcmode="lin" valueType="num">
                                      <p:cBhvr>
                                        <p:cTn id="13" dur="1000" fill="hold"/>
                                        <p:tgtEl>
                                          <p:spTgt spid="6"/>
                                        </p:tgtEl>
                                        <p:attrNameLst>
                                          <p:attrName>style.rotation</p:attrName>
                                        </p:attrNameLst>
                                      </p:cBhvr>
                                      <p:tavLst>
                                        <p:tav tm="0">
                                          <p:val>
                                            <p:fltVal val="90"/>
                                          </p:val>
                                        </p:tav>
                                        <p:tav tm="100000">
                                          <p:val>
                                            <p:fltVal val="0"/>
                                          </p:val>
                                        </p:tav>
                                      </p:tavLst>
                                    </p:anim>
                                    <p:animEffect transition="in" filter="fade">
                                      <p:cBhvr>
                                        <p:cTn id="1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2">
            <a:extLst>
              <a:ext uri="{FF2B5EF4-FFF2-40B4-BE49-F238E27FC236}">
                <a16:creationId xmlns:a16="http://schemas.microsoft.com/office/drawing/2014/main" id="{77A460A7-6D44-4682-B557-E5A6802B0DC8}"/>
              </a:ext>
            </a:extLst>
          </p:cNvPr>
          <p:cNvSpPr txBox="1">
            <a:spLocks/>
          </p:cNvSpPr>
          <p:nvPr/>
        </p:nvSpPr>
        <p:spPr>
          <a:xfrm>
            <a:off x="839788" y="3972501"/>
            <a:ext cx="10512425" cy="288745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Difference between internal and external control</a:t>
            </a:r>
          </a:p>
          <a:p>
            <a:pPr algn="just"/>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Internal oversight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refers to the supervision that is organized </a:t>
            </a:r>
            <a:r>
              <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within an actor itself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(hierarchical control of the police within the police itself → disciplinary measures). </a:t>
            </a:r>
          </a:p>
          <a:p>
            <a:pPr algn="just"/>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External oversight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is the supervision that is organized </a:t>
            </a:r>
            <a:r>
              <a:rPr 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outside the actor by other supervisory bodies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(for example, the Public Prosecution Service that supervises the police, but also an independent complaints committee and the Ombudsman). Finally, by instituting legal remedies (such as appeal, cassation and opposition), participants in the process can challenge criminal decisions, and thus also exercise external supervision.</a:t>
            </a:r>
          </a:p>
        </p:txBody>
      </p:sp>
      <p:sp>
        <p:nvSpPr>
          <p:cNvPr id="6" name="Tekstvak 5">
            <a:extLst>
              <a:ext uri="{FF2B5EF4-FFF2-40B4-BE49-F238E27FC236}">
                <a16:creationId xmlns:a16="http://schemas.microsoft.com/office/drawing/2014/main" id="{A3CEED15-B6D3-478D-AECE-5E823BC468D8}"/>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7" name="Tijdelijke aanduiding voor inhoud 2">
            <a:extLst>
              <a:ext uri="{FF2B5EF4-FFF2-40B4-BE49-F238E27FC236}">
                <a16:creationId xmlns:a16="http://schemas.microsoft.com/office/drawing/2014/main" id="{BF3672B0-F1BE-4CA4-8220-D4256B5BB47A}"/>
              </a:ext>
            </a:extLst>
          </p:cNvPr>
          <p:cNvSpPr>
            <a:spLocks noGrp="1"/>
          </p:cNvSpPr>
          <p:nvPr>
            <p:ph idx="1"/>
          </p:nvPr>
        </p:nvSpPr>
        <p:spPr>
          <a:xfrm>
            <a:off x="838200" y="1825625"/>
            <a:ext cx="10515600" cy="650289"/>
          </a:xfrm>
          <a:solidFill>
            <a:schemeClr val="accent6">
              <a:lumMod val="40000"/>
              <a:lumOff val="60000"/>
            </a:schemeClr>
          </a:solidFill>
          <a:ln>
            <a:solidFill>
              <a:schemeClr val="tx1"/>
            </a:solidFill>
          </a:ln>
        </p:spPr>
        <p:txBody>
          <a:bodyPr>
            <a:normAutofit/>
          </a:bodyPr>
          <a:lstStyle/>
          <a:p>
            <a:pPr marL="0" indent="0" algn="l">
              <a:buNone/>
            </a:pPr>
            <a:r>
              <a:rPr lang="en-US" sz="2000" b="0" i="0" dirty="0">
                <a:effectLst/>
              </a:rPr>
              <a:t>The police shall be accountable to the state, the citizens and their representatives. They shall be subject to efficient </a:t>
            </a:r>
            <a:r>
              <a:rPr lang="en-US" sz="2000" b="1" i="0" dirty="0">
                <a:solidFill>
                  <a:srgbClr val="FF0000"/>
                </a:solidFill>
                <a:effectLst/>
              </a:rPr>
              <a:t>external control</a:t>
            </a:r>
            <a:r>
              <a:rPr lang="en-US" sz="2000" b="0" i="0" dirty="0">
                <a:effectLst/>
              </a:rPr>
              <a:t>.</a:t>
            </a:r>
          </a:p>
        </p:txBody>
      </p:sp>
      <p:sp>
        <p:nvSpPr>
          <p:cNvPr id="9" name="Tekstvak 8">
            <a:extLst>
              <a:ext uri="{FF2B5EF4-FFF2-40B4-BE49-F238E27FC236}">
                <a16:creationId xmlns:a16="http://schemas.microsoft.com/office/drawing/2014/main" id="{2124EAC9-91B5-4724-8F8C-0D9B9EBEA3D5}"/>
              </a:ext>
            </a:extLst>
          </p:cNvPr>
          <p:cNvSpPr txBox="1"/>
          <p:nvPr/>
        </p:nvSpPr>
        <p:spPr>
          <a:xfrm>
            <a:off x="839788" y="2562488"/>
            <a:ext cx="10512425" cy="1323439"/>
          </a:xfrm>
          <a:prstGeom prst="rect">
            <a:avLst/>
          </a:prstGeom>
          <a:noFill/>
        </p:spPr>
        <p:txBody>
          <a:bodyPr wrap="square">
            <a:spAutoFit/>
          </a:bodyPr>
          <a:lstStyle/>
          <a:p>
            <a:pPr algn="just">
              <a:lnSpc>
                <a:spcPct val="100000"/>
              </a:lnSpc>
              <a:spcBef>
                <a:spcPts val="0"/>
              </a:spcBef>
            </a:pPr>
            <a:r>
              <a:rPr lang="en-US"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First golden rule of oversight</a:t>
            </a:r>
            <a:endPar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Bef>
                <a:spcPts val="0"/>
              </a:spcBef>
            </a:pPr>
            <a:r>
              <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Oversight deals always about the actions of </a:t>
            </a:r>
            <a:r>
              <a:rPr lang="en-US"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others</a:t>
            </a:r>
            <a:r>
              <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Oversight of one's own actions is at most reflective and “self-supervision” is in fact non-existent. Oversight is never “in the shoes of the performer”; </a:t>
            </a:r>
          </a:p>
        </p:txBody>
      </p:sp>
      <p:sp>
        <p:nvSpPr>
          <p:cNvPr id="3" name="Tijdelijke aanduiding voor dianummer 2">
            <a:extLst>
              <a:ext uri="{FF2B5EF4-FFF2-40B4-BE49-F238E27FC236}">
                <a16:creationId xmlns:a16="http://schemas.microsoft.com/office/drawing/2014/main" id="{2FCA662C-DD84-4E2E-8F3C-786A3BE13EDE}"/>
              </a:ext>
            </a:extLst>
          </p:cNvPr>
          <p:cNvSpPr>
            <a:spLocks noGrp="1"/>
          </p:cNvSpPr>
          <p:nvPr>
            <p:ph type="sldNum" sz="quarter" idx="12"/>
          </p:nvPr>
        </p:nvSpPr>
        <p:spPr/>
        <p:txBody>
          <a:bodyPr/>
          <a:lstStyle/>
          <a:p>
            <a:fld id="{2FAFFF96-F51B-4906-8CB1-0D04D0B08BB1}" type="slidenum">
              <a:rPr lang="nl-BE" smtClean="0"/>
              <a:t>3</a:t>
            </a:fld>
            <a:endParaRPr lang="nl-BE"/>
          </a:p>
        </p:txBody>
      </p:sp>
      <p:sp>
        <p:nvSpPr>
          <p:cNvPr id="4" name="Tijdelijke aanduiding voor datum 3">
            <a:extLst>
              <a:ext uri="{FF2B5EF4-FFF2-40B4-BE49-F238E27FC236}">
                <a16:creationId xmlns:a16="http://schemas.microsoft.com/office/drawing/2014/main" id="{676CA33D-2B82-4117-AE74-61A9DF019276}"/>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64138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48F615BE-E01E-448A-88D2-89CC11889818}"/>
              </a:ext>
            </a:extLst>
          </p:cNvPr>
          <p:cNvSpPr/>
          <p:nvPr/>
        </p:nvSpPr>
        <p:spPr>
          <a:xfrm>
            <a:off x="1524000" y="1522861"/>
            <a:ext cx="1691680" cy="4139595"/>
          </a:xfrm>
          <a:prstGeom prst="rect">
            <a:avLst/>
          </a:prstGeom>
        </p:spPr>
        <p:txBody>
          <a:bodyPr wrap="square">
            <a:spAutoFit/>
          </a:bodyPr>
          <a:lstStyle/>
          <a:p>
            <a:pPr eaLnBrk="0" fontAlgn="base" hangingPunct="0">
              <a:spcBef>
                <a:spcPct val="0"/>
              </a:spcBef>
              <a:spcAft>
                <a:spcPct val="0"/>
              </a:spcAft>
              <a:tabLst>
                <a:tab pos="5754688" algn="r"/>
              </a:tabLst>
            </a:pPr>
            <a:r>
              <a:rPr lang="en-GB" altLang="nl-BE" sz="1600" b="1" dirty="0">
                <a:solidFill>
                  <a:schemeClr val="bg1"/>
                </a:solidFill>
                <a:ea typeface="Times New Roman" panose="02020603050405020304" pitchFamily="18" charset="0"/>
                <a:cs typeface="Times New Roman" panose="02020603050405020304" pitchFamily="18" charset="0"/>
              </a:rPr>
              <a:t>Chapter 1: Introduction</a:t>
            </a:r>
          </a:p>
          <a:p>
            <a:pPr eaLnBrk="0" fontAlgn="base" hangingPunct="0">
              <a:spcBef>
                <a:spcPct val="0"/>
              </a:spcBef>
              <a:spcAft>
                <a:spcPct val="0"/>
              </a:spcAft>
              <a:tabLst>
                <a:tab pos="5754688" algn="r"/>
              </a:tabLst>
            </a:pPr>
            <a:endParaRPr lang="nl-BE" altLang="nl-BE" sz="1600" dirty="0">
              <a:solidFill>
                <a:schemeClr val="bg1"/>
              </a:solidFill>
            </a:endParaRPr>
          </a:p>
          <a:p>
            <a:pPr marL="179388" lvl="1" eaLnBrk="0" fontAlgn="base" hangingPunct="0">
              <a:spcBef>
                <a:spcPct val="0"/>
              </a:spcBef>
              <a:spcAft>
                <a:spcPct val="0"/>
              </a:spcAft>
              <a:tabLst>
                <a:tab pos="5754688" algn="r"/>
              </a:tabLst>
            </a:pPr>
            <a:r>
              <a:rPr lang="en-GB" altLang="nl-BE" sz="1400" i="1" dirty="0">
                <a:solidFill>
                  <a:schemeClr val="bg1"/>
                </a:solidFill>
                <a:ea typeface="Calibri" panose="020F0502020204030204" pitchFamily="34" charset="0"/>
                <a:cs typeface="Times New Roman" panose="02020603050405020304" pitchFamily="18" charset="0"/>
              </a:rPr>
              <a:t>1.1. The forms of oversight included</a:t>
            </a:r>
          </a:p>
          <a:p>
            <a:pPr marL="179388" lvl="1" eaLnBrk="0" fontAlgn="base" hangingPunct="0">
              <a:spcBef>
                <a:spcPct val="0"/>
              </a:spcBef>
              <a:spcAft>
                <a:spcPct val="0"/>
              </a:spcAft>
              <a:tabLst>
                <a:tab pos="5754688" algn="r"/>
              </a:tabLst>
            </a:pPr>
            <a:endParaRPr lang="en-GB" altLang="nl-BE" sz="1400" i="1" dirty="0">
              <a:solidFill>
                <a:schemeClr val="bg1"/>
              </a:solidFill>
              <a:ea typeface="Calibri" panose="020F0502020204030204" pitchFamily="34" charset="0"/>
              <a:cs typeface="Times New Roman" panose="02020603050405020304" pitchFamily="18" charset="0"/>
            </a:endParaRPr>
          </a:p>
          <a:p>
            <a:pPr marL="360363" eaLnBrk="0" fontAlgn="base" hangingPunct="0">
              <a:spcBef>
                <a:spcPct val="0"/>
              </a:spcBef>
              <a:spcAft>
                <a:spcPct val="0"/>
              </a:spcAft>
              <a:tabLst>
                <a:tab pos="5754688" algn="r"/>
              </a:tabLst>
            </a:pPr>
            <a:r>
              <a:rPr lang="en-GB" altLang="nl-BE"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1.1.1. Oversight of the Federal Parliament</a:t>
            </a:r>
          </a:p>
          <a:p>
            <a:pPr marL="360363" eaLnBrk="0" fontAlgn="base" hangingPunct="0">
              <a:spcBef>
                <a:spcPct val="0"/>
              </a:spcBef>
              <a:spcAft>
                <a:spcPct val="0"/>
              </a:spcAft>
              <a:tabLst>
                <a:tab pos="5754688" algn="r"/>
              </a:tabLst>
            </a:pPr>
            <a:endParaRPr lang="nl-BE" altLang="nl-BE" sz="1200" dirty="0">
              <a:solidFill>
                <a:schemeClr val="bg1"/>
              </a:solidFill>
            </a:endParaRPr>
          </a:p>
          <a:p>
            <a:pPr marL="360363" eaLnBrk="0" fontAlgn="base" hangingPunct="0">
              <a:spcBef>
                <a:spcPct val="0"/>
              </a:spcBef>
              <a:spcAft>
                <a:spcPct val="0"/>
              </a:spcAft>
              <a:tabLst>
                <a:tab pos="5754688" algn="r"/>
              </a:tabLst>
            </a:pPr>
            <a:r>
              <a:rPr lang="en-GB" altLang="nl-BE"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1.1.2. on police issues</a:t>
            </a:r>
          </a:p>
          <a:p>
            <a:pPr marL="360363" eaLnBrk="0" fontAlgn="base" hangingPunct="0">
              <a:spcBef>
                <a:spcPct val="0"/>
              </a:spcBef>
              <a:spcAft>
                <a:spcPct val="0"/>
              </a:spcAft>
              <a:tabLst>
                <a:tab pos="5754688" algn="r"/>
              </a:tabLst>
            </a:pPr>
            <a:endParaRPr lang="nl-BE" altLang="nl-BE" sz="1200" dirty="0">
              <a:solidFill>
                <a:schemeClr val="bg1"/>
              </a:solidFill>
            </a:endParaRPr>
          </a:p>
          <a:p>
            <a:pPr marL="360363" eaLnBrk="0" fontAlgn="base" hangingPunct="0">
              <a:spcBef>
                <a:spcPct val="0"/>
              </a:spcBef>
              <a:spcAft>
                <a:spcPct val="0"/>
              </a:spcAft>
              <a:tabLst>
                <a:tab pos="5754688" algn="r"/>
              </a:tabLst>
            </a:pPr>
            <a:r>
              <a:rPr lang="en-GB" altLang="nl-BE"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1.1.3. Reform of the Belgian police</a:t>
            </a:r>
          </a:p>
          <a:p>
            <a:pPr marL="360363" eaLnBrk="0" fontAlgn="base" hangingPunct="0">
              <a:spcBef>
                <a:spcPct val="0"/>
              </a:spcBef>
              <a:spcAft>
                <a:spcPct val="0"/>
              </a:spcAft>
              <a:tabLst>
                <a:tab pos="5754688" algn="r"/>
              </a:tabLst>
            </a:pPr>
            <a:endParaRPr lang="nl-BE" altLang="nl-BE" sz="1200" dirty="0">
              <a:solidFill>
                <a:schemeClr val="bg1"/>
              </a:solidFill>
            </a:endParaRPr>
          </a:p>
          <a:p>
            <a:pPr marL="179388" eaLnBrk="0" fontAlgn="base" hangingPunct="0">
              <a:spcBef>
                <a:spcPct val="0"/>
              </a:spcBef>
              <a:spcAft>
                <a:spcPct val="0"/>
              </a:spcAft>
              <a:tabLst>
                <a:tab pos="5754688" algn="r"/>
              </a:tabLst>
            </a:pPr>
            <a:r>
              <a:rPr lang="en-GB" altLang="nl-BE" sz="1400" i="1" dirty="0">
                <a:solidFill>
                  <a:schemeClr val="bg1"/>
                </a:solidFill>
                <a:latin typeface="Calibri" panose="020F0502020204030204" pitchFamily="34" charset="0"/>
                <a:ea typeface="Calibri" panose="020F0502020204030204" pitchFamily="34" charset="0"/>
                <a:cs typeface="Times New Roman" panose="02020603050405020304" pitchFamily="18" charset="0"/>
              </a:rPr>
              <a:t>1.2. The forms of oversight not included</a:t>
            </a:r>
            <a:endParaRPr lang="nl-BE" altLang="nl-BE" sz="1400" dirty="0">
              <a:solidFill>
                <a:schemeClr val="bg1"/>
              </a:solidFill>
            </a:endParaRPr>
          </a:p>
          <a:p>
            <a:pPr lvl="1" eaLnBrk="0" fontAlgn="base" hangingPunct="0">
              <a:spcBef>
                <a:spcPct val="0"/>
              </a:spcBef>
              <a:spcAft>
                <a:spcPct val="0"/>
              </a:spcAft>
              <a:tabLst>
                <a:tab pos="5754688" algn="r"/>
              </a:tabLst>
            </a:pPr>
            <a:endParaRPr lang="nl-BE" altLang="nl-BE" sz="1100" dirty="0">
              <a:solidFill>
                <a:schemeClr val="bg1"/>
              </a:solidFill>
            </a:endParaRPr>
          </a:p>
        </p:txBody>
      </p:sp>
      <p:sp>
        <p:nvSpPr>
          <p:cNvPr id="9" name="Tijdelijke aanduiding voor dianummer 8">
            <a:extLst>
              <a:ext uri="{FF2B5EF4-FFF2-40B4-BE49-F238E27FC236}">
                <a16:creationId xmlns:a16="http://schemas.microsoft.com/office/drawing/2014/main" id="{4204A141-DDA9-4FFD-ADEA-31DE8DB521AD}"/>
              </a:ext>
            </a:extLst>
          </p:cNvPr>
          <p:cNvSpPr>
            <a:spLocks noGrp="1"/>
          </p:cNvSpPr>
          <p:nvPr>
            <p:ph type="sldNum" sz="quarter" idx="12"/>
          </p:nvPr>
        </p:nvSpPr>
        <p:spPr/>
        <p:txBody>
          <a:bodyPr/>
          <a:lstStyle/>
          <a:p>
            <a:fld id="{7B391F39-9D59-4A1E-9E78-4D38A8CA6EF2}" type="slidenum">
              <a:rPr lang="nl-BE" smtClean="0"/>
              <a:t>4</a:t>
            </a:fld>
            <a:endParaRPr lang="nl-BE"/>
          </a:p>
        </p:txBody>
      </p:sp>
      <p:grpSp>
        <p:nvGrpSpPr>
          <p:cNvPr id="33" name="Groep 32">
            <a:extLst>
              <a:ext uri="{FF2B5EF4-FFF2-40B4-BE49-F238E27FC236}">
                <a16:creationId xmlns:a16="http://schemas.microsoft.com/office/drawing/2014/main" id="{6934B557-49A2-467C-AEB4-07C2CD74AC33}"/>
              </a:ext>
            </a:extLst>
          </p:cNvPr>
          <p:cNvGrpSpPr/>
          <p:nvPr/>
        </p:nvGrpSpPr>
        <p:grpSpPr>
          <a:xfrm>
            <a:off x="2638907" y="1371694"/>
            <a:ext cx="1716359" cy="4741495"/>
            <a:chOff x="323850" y="980728"/>
            <a:chExt cx="1817307" cy="4741495"/>
          </a:xfrm>
        </p:grpSpPr>
        <p:sp>
          <p:nvSpPr>
            <p:cNvPr id="41" name="Tekstvak 5">
              <a:extLst>
                <a:ext uri="{FF2B5EF4-FFF2-40B4-BE49-F238E27FC236}">
                  <a16:creationId xmlns:a16="http://schemas.microsoft.com/office/drawing/2014/main" id="{4ED26BDF-BB80-4400-82E3-F972E24E4C33}"/>
                </a:ext>
              </a:extLst>
            </p:cNvPr>
            <p:cNvSpPr txBox="1"/>
            <p:nvPr/>
          </p:nvSpPr>
          <p:spPr>
            <a:xfrm>
              <a:off x="323850" y="980728"/>
              <a:ext cx="1511300" cy="276999"/>
            </a:xfrm>
            <a:prstGeom prst="rect">
              <a:avLst/>
            </a:prstGeom>
            <a:noFill/>
          </p:spPr>
          <p:txBody>
            <a:bodyPr wrap="square" rtlCol="0">
              <a:spAutoFit/>
            </a:bodyPr>
            <a:ls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nl-BE" sz="1200" b="1" dirty="0" err="1"/>
                <a:t>Legislative</a:t>
              </a:r>
              <a:r>
                <a:rPr lang="nl-BE" sz="1200" b="1" dirty="0"/>
                <a:t> Power</a:t>
              </a:r>
            </a:p>
          </p:txBody>
        </p:sp>
        <p:sp>
          <p:nvSpPr>
            <p:cNvPr id="42" name="Tekstvak 6">
              <a:extLst>
                <a:ext uri="{FF2B5EF4-FFF2-40B4-BE49-F238E27FC236}">
                  <a16:creationId xmlns:a16="http://schemas.microsoft.com/office/drawing/2014/main" id="{E8F74C84-6281-499F-AA5C-CD457EB08B17}"/>
                </a:ext>
              </a:extLst>
            </p:cNvPr>
            <p:cNvSpPr txBox="1"/>
            <p:nvPr/>
          </p:nvSpPr>
          <p:spPr>
            <a:xfrm>
              <a:off x="323850" y="3290500"/>
              <a:ext cx="1511300" cy="276999"/>
            </a:xfrm>
            <a:prstGeom prst="rect">
              <a:avLst/>
            </a:prstGeom>
            <a:noFill/>
          </p:spPr>
          <p:txBody>
            <a:bodyPr wrap="square" rtlCol="0">
              <a:spAutoFit/>
            </a:bodyPr>
            <a:ls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nl-BE" sz="1200" b="1" dirty="0"/>
                <a:t>Executive Power</a:t>
              </a:r>
            </a:p>
          </p:txBody>
        </p:sp>
        <p:sp>
          <p:nvSpPr>
            <p:cNvPr id="43" name="Tekstvak 7">
              <a:extLst>
                <a:ext uri="{FF2B5EF4-FFF2-40B4-BE49-F238E27FC236}">
                  <a16:creationId xmlns:a16="http://schemas.microsoft.com/office/drawing/2014/main" id="{A9B91626-D124-46BF-B67A-A3DFEED6B72C}"/>
                </a:ext>
              </a:extLst>
            </p:cNvPr>
            <p:cNvSpPr txBox="1"/>
            <p:nvPr/>
          </p:nvSpPr>
          <p:spPr>
            <a:xfrm>
              <a:off x="323850" y="5445224"/>
              <a:ext cx="1511300" cy="276999"/>
            </a:xfrm>
            <a:prstGeom prst="rect">
              <a:avLst/>
            </a:prstGeom>
            <a:noFill/>
          </p:spPr>
          <p:txBody>
            <a:bodyPr wrap="square" rtlCol="0">
              <a:spAutoFit/>
            </a:bodyPr>
            <a:ls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nl-BE" sz="1200" b="1" dirty="0" err="1"/>
                <a:t>Judicial</a:t>
              </a:r>
              <a:r>
                <a:rPr lang="nl-BE" sz="1200" b="1" dirty="0"/>
                <a:t> Power</a:t>
              </a:r>
            </a:p>
          </p:txBody>
        </p:sp>
        <p:cxnSp>
          <p:nvCxnSpPr>
            <p:cNvPr id="44" name="Rechte verbindingslijn met pijl 43">
              <a:extLst>
                <a:ext uri="{FF2B5EF4-FFF2-40B4-BE49-F238E27FC236}">
                  <a16:creationId xmlns:a16="http://schemas.microsoft.com/office/drawing/2014/main" id="{632E1B87-87B3-4156-AB15-45FB666B4EFF}"/>
                </a:ext>
              </a:extLst>
            </p:cNvPr>
            <p:cNvCxnSpPr>
              <a:stCxn id="41" idx="2"/>
              <a:endCxn id="42" idx="0"/>
            </p:cNvCxnSpPr>
            <p:nvPr/>
          </p:nvCxnSpPr>
          <p:spPr>
            <a:xfrm>
              <a:off x="1079500" y="1257727"/>
              <a:ext cx="0" cy="2032773"/>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5" name="Gebogen verbindingslijn 12">
              <a:extLst>
                <a:ext uri="{FF2B5EF4-FFF2-40B4-BE49-F238E27FC236}">
                  <a16:creationId xmlns:a16="http://schemas.microsoft.com/office/drawing/2014/main" id="{C62B3725-887E-47A2-9936-2946FD8698B4}"/>
                </a:ext>
              </a:extLst>
            </p:cNvPr>
            <p:cNvCxnSpPr>
              <a:cxnSpLocks/>
            </p:cNvCxnSpPr>
            <p:nvPr/>
          </p:nvCxnSpPr>
          <p:spPr>
            <a:xfrm>
              <a:off x="1735093" y="1119227"/>
              <a:ext cx="12700" cy="4464496"/>
            </a:xfrm>
            <a:prstGeom prst="bentConnector3">
              <a:avLst>
                <a:gd name="adj1" fmla="val 1800000"/>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Rechte verbindingslijn met pijl 45">
              <a:extLst>
                <a:ext uri="{FF2B5EF4-FFF2-40B4-BE49-F238E27FC236}">
                  <a16:creationId xmlns:a16="http://schemas.microsoft.com/office/drawing/2014/main" id="{368077A3-373C-492E-9D20-7E10A2EE17D3}"/>
                </a:ext>
              </a:extLst>
            </p:cNvPr>
            <p:cNvCxnSpPr>
              <a:stCxn id="42" idx="2"/>
              <a:endCxn id="43" idx="0"/>
            </p:cNvCxnSpPr>
            <p:nvPr/>
          </p:nvCxnSpPr>
          <p:spPr>
            <a:xfrm>
              <a:off x="1079500" y="3567499"/>
              <a:ext cx="0" cy="1877725"/>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47" name="Picture 2">
              <a:extLst>
                <a:ext uri="{FF2B5EF4-FFF2-40B4-BE49-F238E27FC236}">
                  <a16:creationId xmlns:a16="http://schemas.microsoft.com/office/drawing/2014/main" id="{17E2DFEF-70C7-4EA9-B8E9-1D28FEE0AAF2}"/>
                </a:ext>
              </a:extLst>
            </p:cNvPr>
            <p:cNvPicPr>
              <a:picLocks noChangeAspect="1" noChangeArrowheads="1"/>
            </p:cNvPicPr>
            <p:nvPr/>
          </p:nvPicPr>
          <p:blipFill>
            <a:blip r:embed="rId2" cstate="print"/>
            <a:srcRect/>
            <a:stretch>
              <a:fillRect/>
            </a:stretch>
          </p:blipFill>
          <p:spPr bwMode="auto">
            <a:xfrm>
              <a:off x="903249" y="4269405"/>
              <a:ext cx="352501" cy="395665"/>
            </a:xfrm>
            <a:prstGeom prst="rect">
              <a:avLst/>
            </a:prstGeom>
            <a:noFill/>
            <a:ln w="9525">
              <a:noFill/>
              <a:miter lim="800000"/>
              <a:headEnd/>
              <a:tailEnd/>
            </a:ln>
            <a:effectLst/>
          </p:spPr>
        </p:pic>
        <p:pic>
          <p:nvPicPr>
            <p:cNvPr id="48" name="Picture 2">
              <a:extLst>
                <a:ext uri="{FF2B5EF4-FFF2-40B4-BE49-F238E27FC236}">
                  <a16:creationId xmlns:a16="http://schemas.microsoft.com/office/drawing/2014/main" id="{7264756B-7472-45FD-ADB8-BCA55FBDDB0F}"/>
                </a:ext>
              </a:extLst>
            </p:cNvPr>
            <p:cNvPicPr>
              <a:picLocks noChangeAspect="1" noChangeArrowheads="1"/>
            </p:cNvPicPr>
            <p:nvPr/>
          </p:nvPicPr>
          <p:blipFill>
            <a:blip r:embed="rId2" cstate="print"/>
            <a:srcRect/>
            <a:stretch>
              <a:fillRect/>
            </a:stretch>
          </p:blipFill>
          <p:spPr bwMode="auto">
            <a:xfrm>
              <a:off x="1788656" y="2857674"/>
              <a:ext cx="352501" cy="395665"/>
            </a:xfrm>
            <a:prstGeom prst="rect">
              <a:avLst/>
            </a:prstGeom>
            <a:noFill/>
            <a:ln w="9525">
              <a:noFill/>
              <a:miter lim="800000"/>
              <a:headEnd/>
              <a:tailEnd/>
            </a:ln>
            <a:effectLst/>
          </p:spPr>
        </p:pic>
      </p:grpSp>
      <p:cxnSp>
        <p:nvCxnSpPr>
          <p:cNvPr id="34" name="Rechte verbindingslijn 33">
            <a:extLst>
              <a:ext uri="{FF2B5EF4-FFF2-40B4-BE49-F238E27FC236}">
                <a16:creationId xmlns:a16="http://schemas.microsoft.com/office/drawing/2014/main" id="{85AC72FB-E883-45D7-94A7-F08A2A03D432}"/>
              </a:ext>
            </a:extLst>
          </p:cNvPr>
          <p:cNvCxnSpPr>
            <a:cxnSpLocks/>
          </p:cNvCxnSpPr>
          <p:nvPr/>
        </p:nvCxnSpPr>
        <p:spPr>
          <a:xfrm flipH="1">
            <a:off x="2693496" y="3745644"/>
            <a:ext cx="739773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a:extLst>
              <a:ext uri="{FF2B5EF4-FFF2-40B4-BE49-F238E27FC236}">
                <a16:creationId xmlns:a16="http://schemas.microsoft.com/office/drawing/2014/main" id="{2CCD8A64-806F-40A8-B76A-44BD76220075}"/>
              </a:ext>
            </a:extLst>
          </p:cNvPr>
          <p:cNvCxnSpPr>
            <a:cxnSpLocks/>
          </p:cNvCxnSpPr>
          <p:nvPr/>
        </p:nvCxnSpPr>
        <p:spPr>
          <a:xfrm flipH="1">
            <a:off x="2657414" y="5301822"/>
            <a:ext cx="74338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a:extLst>
              <a:ext uri="{FF2B5EF4-FFF2-40B4-BE49-F238E27FC236}">
                <a16:creationId xmlns:a16="http://schemas.microsoft.com/office/drawing/2014/main" id="{8A7CBFEB-8F5F-47FC-9D9F-D8DD8B4F40FF}"/>
              </a:ext>
            </a:extLst>
          </p:cNvPr>
          <p:cNvCxnSpPr>
            <a:cxnSpLocks/>
          </p:cNvCxnSpPr>
          <p:nvPr/>
        </p:nvCxnSpPr>
        <p:spPr>
          <a:xfrm flipH="1" flipV="1">
            <a:off x="2709326" y="6187509"/>
            <a:ext cx="7381900" cy="123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7" name="Rechthoek 36">
            <a:extLst>
              <a:ext uri="{FF2B5EF4-FFF2-40B4-BE49-F238E27FC236}">
                <a16:creationId xmlns:a16="http://schemas.microsoft.com/office/drawing/2014/main" id="{768761D1-4999-4777-968C-A4A41990B347}"/>
              </a:ext>
            </a:extLst>
          </p:cNvPr>
          <p:cNvSpPr/>
          <p:nvPr/>
        </p:nvSpPr>
        <p:spPr>
          <a:xfrm>
            <a:off x="4440640" y="1481181"/>
            <a:ext cx="5650587" cy="2139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nl-B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000" b="1" dirty="0">
                <a:solidFill>
                  <a:schemeClr val="tx1"/>
                </a:solidFill>
              </a:rPr>
              <a:t>Parliament </a:t>
            </a:r>
          </a:p>
          <a:p>
            <a:r>
              <a:rPr lang="en-GB" sz="1000" dirty="0">
                <a:solidFill>
                  <a:schemeClr val="tx1"/>
                </a:solidFill>
              </a:rPr>
              <a:t>Chamber has control on the government</a:t>
            </a:r>
          </a:p>
          <a:p>
            <a:r>
              <a:rPr lang="en-GB" sz="1000" dirty="0">
                <a:solidFill>
                  <a:schemeClr val="tx1"/>
                </a:solidFill>
              </a:rPr>
              <a:t>No oversight on the judicial power</a:t>
            </a:r>
          </a:p>
          <a:p>
            <a:r>
              <a:rPr lang="en-GB" sz="1000" dirty="0">
                <a:solidFill>
                  <a:schemeClr val="tx1"/>
                </a:solidFill>
              </a:rPr>
              <a:t>It has control on the policy of the ministers of Home Affairs &amp; Justice </a:t>
            </a:r>
          </a:p>
          <a:p>
            <a:endParaRPr lang="en-GB" sz="600" i="1" dirty="0">
              <a:solidFill>
                <a:schemeClr val="tx1"/>
              </a:solidFill>
            </a:endParaRPr>
          </a:p>
          <a:p>
            <a:pPr>
              <a:buFontTx/>
              <a:buChar char="-"/>
            </a:pPr>
            <a:r>
              <a:rPr lang="en-GB" sz="900" dirty="0">
                <a:solidFill>
                  <a:schemeClr val="tx1"/>
                </a:solidFill>
              </a:rPr>
              <a:t> Questions and motions to the government</a:t>
            </a:r>
          </a:p>
          <a:p>
            <a:pPr>
              <a:buFontTx/>
              <a:buChar char="-"/>
            </a:pPr>
            <a:r>
              <a:rPr lang="en-GB" sz="900" dirty="0">
                <a:solidFill>
                  <a:schemeClr val="tx1"/>
                </a:solidFill>
              </a:rPr>
              <a:t> Preparatory work within parliamentary commissions (Home Affairs &amp; Justice)</a:t>
            </a:r>
          </a:p>
          <a:p>
            <a:pPr marL="0" lvl="1">
              <a:buFontTx/>
              <a:buChar char="-"/>
            </a:pPr>
            <a:r>
              <a:rPr lang="en-GB" sz="900" dirty="0">
                <a:solidFill>
                  <a:schemeClr val="tx1"/>
                </a:solidFill>
              </a:rPr>
              <a:t> Parliamentary enquiry commissions (competence of investigating judge), also on criminal cases</a:t>
            </a:r>
          </a:p>
          <a:p>
            <a:pPr marL="0" lvl="1"/>
            <a:endParaRPr lang="en-GB" sz="900" dirty="0">
              <a:solidFill>
                <a:schemeClr val="tx1"/>
              </a:solidFill>
            </a:endParaRPr>
          </a:p>
          <a:p>
            <a:pPr marL="0" lvl="1"/>
            <a:r>
              <a:rPr lang="en-GB" sz="900" dirty="0">
                <a:solidFill>
                  <a:schemeClr val="tx1"/>
                </a:solidFill>
              </a:rPr>
              <a:t>Support services:</a:t>
            </a:r>
            <a:endParaRPr lang="en-GB" sz="800" b="1" dirty="0">
              <a:solidFill>
                <a:schemeClr val="tx1"/>
              </a:solidFill>
            </a:endParaRPr>
          </a:p>
          <a:p>
            <a:pPr indent="-371475"/>
            <a:r>
              <a:rPr lang="en-GB" sz="800" b="1" dirty="0">
                <a:solidFill>
                  <a:schemeClr val="tx1"/>
                </a:solidFill>
              </a:rPr>
              <a:t>- Data Protection Authority (DPA)</a:t>
            </a:r>
          </a:p>
          <a:p>
            <a:pPr indent="-371475"/>
            <a:r>
              <a:rPr lang="en-GB" sz="800" b="1" dirty="0">
                <a:solidFill>
                  <a:schemeClr val="tx1"/>
                </a:solidFill>
              </a:rPr>
              <a:t>- Court of Audit</a:t>
            </a:r>
          </a:p>
          <a:p>
            <a:pPr marL="0" lvl="1"/>
            <a:endParaRPr lang="en-GB" sz="600" dirty="0">
              <a:solidFill>
                <a:schemeClr val="tx1"/>
              </a:solidFill>
            </a:endParaRPr>
          </a:p>
          <a:p>
            <a:pPr marL="0" lvl="1"/>
            <a:r>
              <a:rPr lang="en-GB" sz="900" dirty="0">
                <a:solidFill>
                  <a:schemeClr val="tx1"/>
                </a:solidFill>
              </a:rPr>
              <a:t>Specific concerning police:</a:t>
            </a:r>
          </a:p>
          <a:p>
            <a:pPr marL="0" lvl="1"/>
            <a:r>
              <a:rPr lang="en-GB" sz="800" dirty="0">
                <a:solidFill>
                  <a:schemeClr val="tx1"/>
                </a:solidFill>
              </a:rPr>
              <a:t>- </a:t>
            </a:r>
            <a:r>
              <a:rPr lang="en-GB" sz="800" b="1" dirty="0">
                <a:solidFill>
                  <a:schemeClr val="tx1"/>
                </a:solidFill>
              </a:rPr>
              <a:t>Standing Police Monitoring Committee </a:t>
            </a:r>
            <a:r>
              <a:rPr lang="en-GB" sz="800" dirty="0">
                <a:solidFill>
                  <a:schemeClr val="tx1"/>
                </a:solidFill>
              </a:rPr>
              <a:t>and its Investigating Service</a:t>
            </a:r>
          </a:p>
          <a:p>
            <a:pPr marL="0" lvl="1"/>
            <a:r>
              <a:rPr lang="en-GB" sz="800" b="1" dirty="0">
                <a:solidFill>
                  <a:schemeClr val="tx1"/>
                </a:solidFill>
              </a:rPr>
              <a:t>- Supervisory Body for Police Information Management (COC)</a:t>
            </a:r>
          </a:p>
        </p:txBody>
      </p:sp>
      <p:sp>
        <p:nvSpPr>
          <p:cNvPr id="38" name="Rechthoek 37">
            <a:extLst>
              <a:ext uri="{FF2B5EF4-FFF2-40B4-BE49-F238E27FC236}">
                <a16:creationId xmlns:a16="http://schemas.microsoft.com/office/drawing/2014/main" id="{3DC45E0F-33A3-4D18-B224-D1D063069629}"/>
              </a:ext>
            </a:extLst>
          </p:cNvPr>
          <p:cNvSpPr/>
          <p:nvPr/>
        </p:nvSpPr>
        <p:spPr>
          <a:xfrm>
            <a:off x="4439072" y="3742440"/>
            <a:ext cx="5652155" cy="1559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nl-B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000" b="1" dirty="0">
                <a:solidFill>
                  <a:schemeClr val="tx1"/>
                </a:solidFill>
              </a:rPr>
              <a:t>Government </a:t>
            </a:r>
            <a:r>
              <a:rPr lang="en-GB" sz="1000" dirty="0">
                <a:solidFill>
                  <a:schemeClr val="tx1"/>
                </a:solidFill>
              </a:rPr>
              <a:t>= Ministers of Home Affairs &amp; Justice</a:t>
            </a:r>
          </a:p>
          <a:p>
            <a:r>
              <a:rPr lang="en-GB" sz="1000" dirty="0">
                <a:solidFill>
                  <a:schemeClr val="tx1"/>
                </a:solidFill>
              </a:rPr>
              <a:t>Supervision of the ministers on police by means of their administrations</a:t>
            </a:r>
          </a:p>
          <a:p>
            <a:r>
              <a:rPr lang="en-GB" sz="1000" dirty="0">
                <a:solidFill>
                  <a:schemeClr val="tx1"/>
                </a:solidFill>
              </a:rPr>
              <a:t>Hierarchical &amp; disciplinary oversight</a:t>
            </a:r>
          </a:p>
          <a:p>
            <a:endParaRPr lang="en-GB" sz="900" dirty="0">
              <a:solidFill>
                <a:schemeClr val="tx1"/>
              </a:solidFill>
            </a:endParaRPr>
          </a:p>
          <a:p>
            <a:r>
              <a:rPr lang="en-GB" sz="1000" dirty="0">
                <a:solidFill>
                  <a:schemeClr val="tx1"/>
                </a:solidFill>
              </a:rPr>
              <a:t>Home Affairs:</a:t>
            </a:r>
          </a:p>
          <a:p>
            <a:r>
              <a:rPr lang="en-GB" sz="900" dirty="0">
                <a:solidFill>
                  <a:schemeClr val="tx1"/>
                </a:solidFill>
              </a:rPr>
              <a:t>Specific concerning police:</a:t>
            </a:r>
          </a:p>
          <a:p>
            <a:r>
              <a:rPr lang="en-GB" sz="800" b="1" dirty="0">
                <a:solidFill>
                  <a:schemeClr val="tx1"/>
                </a:solidFill>
              </a:rPr>
              <a:t>- General Inspection of the police</a:t>
            </a:r>
            <a:r>
              <a:rPr lang="en-GB" sz="800" dirty="0">
                <a:solidFill>
                  <a:schemeClr val="tx1"/>
                </a:solidFill>
              </a:rPr>
              <a:t>, complaints, assignments, discipline, … (+/- 300 members of personnel)</a:t>
            </a:r>
          </a:p>
          <a:p>
            <a:pPr>
              <a:buFontTx/>
              <a:buChar char="-"/>
            </a:pPr>
            <a:r>
              <a:rPr lang="en-GB" sz="800" b="1" dirty="0">
                <a:solidFill>
                  <a:schemeClr val="tx1"/>
                </a:solidFill>
              </a:rPr>
              <a:t> Internal Services for Oversight of the police</a:t>
            </a:r>
            <a:r>
              <a:rPr lang="en-GB" sz="800" dirty="0">
                <a:solidFill>
                  <a:schemeClr val="tx1"/>
                </a:solidFill>
              </a:rPr>
              <a:t>, complaints etc.</a:t>
            </a:r>
          </a:p>
          <a:p>
            <a:endParaRPr lang="en-GB" sz="500" dirty="0">
              <a:solidFill>
                <a:schemeClr val="tx1"/>
              </a:solidFill>
            </a:endParaRPr>
          </a:p>
          <a:p>
            <a:r>
              <a:rPr lang="en-GB" sz="1000" dirty="0">
                <a:solidFill>
                  <a:schemeClr val="tx1"/>
                </a:solidFill>
              </a:rPr>
              <a:t>Justice:</a:t>
            </a:r>
          </a:p>
          <a:p>
            <a:r>
              <a:rPr lang="en-GB" sz="900" dirty="0">
                <a:solidFill>
                  <a:schemeClr val="tx1"/>
                </a:solidFill>
              </a:rPr>
              <a:t>Minister of Justice : </a:t>
            </a:r>
            <a:r>
              <a:rPr lang="en-GB" sz="900" b="1" dirty="0">
                <a:solidFill>
                  <a:schemeClr val="tx1"/>
                </a:solidFill>
              </a:rPr>
              <a:t>Control on the prosecution</a:t>
            </a:r>
          </a:p>
          <a:p>
            <a:endParaRPr lang="en-GB" sz="900" dirty="0">
              <a:solidFill>
                <a:schemeClr val="tx1"/>
              </a:solidFill>
            </a:endParaRPr>
          </a:p>
        </p:txBody>
      </p:sp>
      <p:sp>
        <p:nvSpPr>
          <p:cNvPr id="39" name="Rechthoek 38">
            <a:extLst>
              <a:ext uri="{FF2B5EF4-FFF2-40B4-BE49-F238E27FC236}">
                <a16:creationId xmlns:a16="http://schemas.microsoft.com/office/drawing/2014/main" id="{412874D4-9B3E-4F36-BEC5-A9D799AFA58C}"/>
              </a:ext>
            </a:extLst>
          </p:cNvPr>
          <p:cNvSpPr/>
          <p:nvPr/>
        </p:nvSpPr>
        <p:spPr>
          <a:xfrm>
            <a:off x="4437770" y="5280623"/>
            <a:ext cx="5653457" cy="9637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nl-B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050" b="1" dirty="0">
                <a:solidFill>
                  <a:schemeClr val="tx1"/>
                </a:solidFill>
              </a:rPr>
              <a:t>Judges</a:t>
            </a:r>
            <a:r>
              <a:rPr lang="en-GB" sz="1050" dirty="0">
                <a:solidFill>
                  <a:schemeClr val="tx1"/>
                </a:solidFill>
              </a:rPr>
              <a:t> = Ruling magistrates &amp; Investigating judges</a:t>
            </a:r>
          </a:p>
          <a:p>
            <a:pPr>
              <a:buFontTx/>
              <a:buChar char="-"/>
            </a:pPr>
            <a:r>
              <a:rPr lang="en-GB" sz="900" dirty="0">
                <a:solidFill>
                  <a:schemeClr val="tx1"/>
                </a:solidFill>
              </a:rPr>
              <a:t> Internal control via leading magistrates (as well for judges as members of prosecution office)</a:t>
            </a:r>
          </a:p>
          <a:p>
            <a:pPr>
              <a:buFontTx/>
              <a:buChar char="-"/>
            </a:pPr>
            <a:r>
              <a:rPr lang="en-GB" sz="900" dirty="0">
                <a:solidFill>
                  <a:schemeClr val="tx1"/>
                </a:solidFill>
              </a:rPr>
              <a:t> Court of Cassation</a:t>
            </a:r>
          </a:p>
          <a:p>
            <a:pPr marL="85725"/>
            <a:endParaRPr lang="en-GB" sz="800" dirty="0">
              <a:solidFill>
                <a:schemeClr val="tx1"/>
              </a:solidFill>
            </a:endParaRPr>
          </a:p>
          <a:p>
            <a:pPr>
              <a:buFontTx/>
              <a:buChar char="-"/>
            </a:pPr>
            <a:r>
              <a:rPr lang="en-GB" sz="900" dirty="0">
                <a:solidFill>
                  <a:schemeClr val="tx1"/>
                </a:solidFill>
              </a:rPr>
              <a:t> College of Courts and Tribunals (management plans)</a:t>
            </a:r>
          </a:p>
          <a:p>
            <a:pPr>
              <a:buFontTx/>
              <a:buChar char="-"/>
            </a:pPr>
            <a:r>
              <a:rPr lang="en-GB" sz="900" dirty="0">
                <a:solidFill>
                  <a:schemeClr val="tx1"/>
                </a:solidFill>
              </a:rPr>
              <a:t> College of Public Prosecution (management plans)</a:t>
            </a:r>
          </a:p>
        </p:txBody>
      </p:sp>
      <p:sp>
        <p:nvSpPr>
          <p:cNvPr id="40" name="Rechthoek 39">
            <a:extLst>
              <a:ext uri="{FF2B5EF4-FFF2-40B4-BE49-F238E27FC236}">
                <a16:creationId xmlns:a16="http://schemas.microsoft.com/office/drawing/2014/main" id="{EAD12D88-3459-4696-B67C-E3756EB5E9D4}"/>
              </a:ext>
            </a:extLst>
          </p:cNvPr>
          <p:cNvSpPr/>
          <p:nvPr/>
        </p:nvSpPr>
        <p:spPr>
          <a:xfrm>
            <a:off x="4454071" y="6091603"/>
            <a:ext cx="5620853" cy="766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nl-B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1000" b="1" dirty="0">
                <a:solidFill>
                  <a:schemeClr val="tx1"/>
                </a:solidFill>
              </a:rPr>
              <a:t>Superior Council of Justice </a:t>
            </a:r>
            <a:r>
              <a:rPr lang="en-GB" sz="1000" dirty="0">
                <a:solidFill>
                  <a:schemeClr val="tx1"/>
                </a:solidFill>
              </a:rPr>
              <a:t>: </a:t>
            </a:r>
          </a:p>
          <a:p>
            <a:r>
              <a:rPr lang="en-GB" sz="900" dirty="0">
                <a:solidFill>
                  <a:schemeClr val="tx1"/>
                </a:solidFill>
              </a:rPr>
              <a:t>Independent of each power = selection and assignment of magistrates, external control via auditing, specific researches and treatment of complaints, rendering advice</a:t>
            </a:r>
            <a:endParaRPr lang="en-GB" sz="1050" dirty="0">
              <a:solidFill>
                <a:schemeClr val="tx1"/>
              </a:solidFill>
            </a:endParaRPr>
          </a:p>
        </p:txBody>
      </p:sp>
      <p:sp>
        <p:nvSpPr>
          <p:cNvPr id="23" name="Tekstvak 22">
            <a:extLst>
              <a:ext uri="{FF2B5EF4-FFF2-40B4-BE49-F238E27FC236}">
                <a16:creationId xmlns:a16="http://schemas.microsoft.com/office/drawing/2014/main" id="{90B8D6B9-C614-4845-92E5-A34D0EA7740B}"/>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25" name="Tekstvak 24">
            <a:extLst>
              <a:ext uri="{FF2B5EF4-FFF2-40B4-BE49-F238E27FC236}">
                <a16:creationId xmlns:a16="http://schemas.microsoft.com/office/drawing/2014/main" id="{FDB291D9-E92A-483F-9F7D-81AF4B75F339}"/>
              </a:ext>
            </a:extLst>
          </p:cNvPr>
          <p:cNvSpPr txBox="1"/>
          <p:nvPr/>
        </p:nvSpPr>
        <p:spPr>
          <a:xfrm>
            <a:off x="110457" y="3003776"/>
            <a:ext cx="2472399" cy="1477328"/>
          </a:xfrm>
          <a:prstGeom prst="rect">
            <a:avLst/>
          </a:prstGeom>
          <a:solidFill>
            <a:schemeClr val="accent6">
              <a:lumMod val="40000"/>
              <a:lumOff val="60000"/>
            </a:schemeClr>
          </a:solidFill>
          <a:ln>
            <a:solidFill>
              <a:schemeClr val="tx1"/>
            </a:solidFill>
          </a:ln>
        </p:spPr>
        <p:txBody>
          <a:bodyPr wrap="square">
            <a:spAutoFit/>
          </a:bodyPr>
          <a:lstStyle/>
          <a:p>
            <a:pPr algn="l"/>
            <a:r>
              <a:rPr lang="en-US" sz="1800" b="0" i="0" dirty="0">
                <a:effectLst/>
              </a:rPr>
              <a:t>State control of the police shall be </a:t>
            </a:r>
            <a:r>
              <a:rPr lang="en-US" sz="1800" b="1" i="0" dirty="0">
                <a:solidFill>
                  <a:srgbClr val="FF0000"/>
                </a:solidFill>
                <a:effectLst/>
              </a:rPr>
              <a:t>divided</a:t>
            </a:r>
            <a:r>
              <a:rPr lang="en-US" sz="1800" b="0" i="0" dirty="0">
                <a:effectLst/>
              </a:rPr>
              <a:t> between the legislative, the executive and the judicial powers.</a:t>
            </a:r>
          </a:p>
        </p:txBody>
      </p:sp>
      <p:sp>
        <p:nvSpPr>
          <p:cNvPr id="3" name="Tijdelijke aanduiding voor datum 2">
            <a:extLst>
              <a:ext uri="{FF2B5EF4-FFF2-40B4-BE49-F238E27FC236}">
                <a16:creationId xmlns:a16="http://schemas.microsoft.com/office/drawing/2014/main" id="{A1CD0905-2DA0-447E-A2DC-A67D8AEFA056}"/>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60150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par>
                                <p:cTn id="14" presetID="10" presetClass="entr" presetSubtype="0" fill="hold"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fade">
                                      <p:cBhvr>
                                        <p:cTn id="16" dur="500"/>
                                        <p:tgtEl>
                                          <p:spTgt spid="3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500"/>
                                        <p:tgtEl>
                                          <p:spTgt spid="3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500"/>
                                        <p:tgtEl>
                                          <p:spTgt spid="3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500"/>
                                        <p:tgtEl>
                                          <p:spTgt spid="3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fade">
                                      <p:cBhvr>
                                        <p:cTn id="36"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8A21F3B7-B651-4454-8036-DEA86299990B}"/>
              </a:ext>
            </a:extLst>
          </p:cNvPr>
          <p:cNvSpPr/>
          <p:nvPr/>
        </p:nvSpPr>
        <p:spPr>
          <a:xfrm>
            <a:off x="5383078" y="3835070"/>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Complaint</a:t>
            </a:r>
            <a:endParaRPr lang="nl-BE" dirty="0"/>
          </a:p>
        </p:txBody>
      </p:sp>
      <p:grpSp>
        <p:nvGrpSpPr>
          <p:cNvPr id="24" name="Groep 23">
            <a:extLst>
              <a:ext uri="{FF2B5EF4-FFF2-40B4-BE49-F238E27FC236}">
                <a16:creationId xmlns:a16="http://schemas.microsoft.com/office/drawing/2014/main" id="{0FD80921-2131-4CB8-A409-24300FD0AC5B}"/>
              </a:ext>
            </a:extLst>
          </p:cNvPr>
          <p:cNvGrpSpPr/>
          <p:nvPr/>
        </p:nvGrpSpPr>
        <p:grpSpPr>
          <a:xfrm>
            <a:off x="3211357" y="1596267"/>
            <a:ext cx="5769287" cy="4863849"/>
            <a:chOff x="3211357" y="1596267"/>
            <a:chExt cx="5769287" cy="4863849"/>
          </a:xfrm>
        </p:grpSpPr>
        <p:sp>
          <p:nvSpPr>
            <p:cNvPr id="6" name="Rechthoek 5">
              <a:extLst>
                <a:ext uri="{FF2B5EF4-FFF2-40B4-BE49-F238E27FC236}">
                  <a16:creationId xmlns:a16="http://schemas.microsoft.com/office/drawing/2014/main" id="{77191CFC-A350-464B-82AF-E13E70F466C6}"/>
                </a:ext>
              </a:extLst>
            </p:cNvPr>
            <p:cNvSpPr/>
            <p:nvPr/>
          </p:nvSpPr>
          <p:spPr>
            <a:xfrm>
              <a:off x="7554799" y="3767989"/>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National Ombudsman</a:t>
              </a:r>
              <a:endParaRPr lang="nl-BE" dirty="0"/>
            </a:p>
          </p:txBody>
        </p:sp>
        <p:sp>
          <p:nvSpPr>
            <p:cNvPr id="7" name="Rechthoek 6">
              <a:extLst>
                <a:ext uri="{FF2B5EF4-FFF2-40B4-BE49-F238E27FC236}">
                  <a16:creationId xmlns:a16="http://schemas.microsoft.com/office/drawing/2014/main" id="{69A97FB1-642A-4226-B44D-A426337811B1}"/>
                </a:ext>
              </a:extLst>
            </p:cNvPr>
            <p:cNvSpPr/>
            <p:nvPr/>
          </p:nvSpPr>
          <p:spPr>
            <a:xfrm>
              <a:off x="3211357" y="3767991"/>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Bureau VIK</a:t>
              </a:r>
              <a:endParaRPr lang="nl-BE" dirty="0"/>
            </a:p>
          </p:txBody>
        </p:sp>
        <p:sp>
          <p:nvSpPr>
            <p:cNvPr id="8" name="Rechthoek 7">
              <a:extLst>
                <a:ext uri="{FF2B5EF4-FFF2-40B4-BE49-F238E27FC236}">
                  <a16:creationId xmlns:a16="http://schemas.microsoft.com/office/drawing/2014/main" id="{83788D25-A04E-4043-A9B6-DCAA332379E0}"/>
                </a:ext>
              </a:extLst>
            </p:cNvPr>
            <p:cNvSpPr/>
            <p:nvPr/>
          </p:nvSpPr>
          <p:spPr>
            <a:xfrm>
              <a:off x="5383079" y="1596267"/>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Public </a:t>
              </a:r>
              <a:r>
                <a:rPr lang="nl-NL" dirty="0" err="1"/>
                <a:t>Prosecution</a:t>
              </a:r>
              <a:endParaRPr lang="nl-BE" dirty="0"/>
            </a:p>
          </p:txBody>
        </p:sp>
        <p:sp>
          <p:nvSpPr>
            <p:cNvPr id="9" name="Rechthoek 8">
              <a:extLst>
                <a:ext uri="{FF2B5EF4-FFF2-40B4-BE49-F238E27FC236}">
                  <a16:creationId xmlns:a16="http://schemas.microsoft.com/office/drawing/2014/main" id="{A26605EF-0D4B-48CD-B44F-B92ED6E6E87D}"/>
                </a:ext>
              </a:extLst>
            </p:cNvPr>
            <p:cNvSpPr/>
            <p:nvPr/>
          </p:nvSpPr>
          <p:spPr>
            <a:xfrm>
              <a:off x="5383079" y="6006791"/>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Inspectorate</a:t>
              </a:r>
              <a:r>
                <a:rPr lang="nl-NL" dirty="0"/>
                <a:t> S&amp;J</a:t>
              </a:r>
              <a:endParaRPr lang="nl-BE" dirty="0"/>
            </a:p>
          </p:txBody>
        </p:sp>
        <p:cxnSp>
          <p:nvCxnSpPr>
            <p:cNvPr id="10" name="Rechte verbindingslijn met pijl 9">
              <a:extLst>
                <a:ext uri="{FF2B5EF4-FFF2-40B4-BE49-F238E27FC236}">
                  <a16:creationId xmlns:a16="http://schemas.microsoft.com/office/drawing/2014/main" id="{6745A75F-A85E-4CB3-8953-ED38DAB63FA5}"/>
                </a:ext>
              </a:extLst>
            </p:cNvPr>
            <p:cNvCxnSpPr>
              <a:cxnSpLocks/>
              <a:stCxn id="8" idx="2"/>
            </p:cNvCxnSpPr>
            <p:nvPr/>
          </p:nvCxnSpPr>
          <p:spPr>
            <a:xfrm>
              <a:off x="6096002" y="2183750"/>
              <a:ext cx="0" cy="165132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2" name="Rechte verbindingslijn met pijl 11">
              <a:extLst>
                <a:ext uri="{FF2B5EF4-FFF2-40B4-BE49-F238E27FC236}">
                  <a16:creationId xmlns:a16="http://schemas.microsoft.com/office/drawing/2014/main" id="{CEEA3FD3-B03A-4A22-AE11-89C8098B097B}"/>
                </a:ext>
              </a:extLst>
            </p:cNvPr>
            <p:cNvCxnSpPr>
              <a:cxnSpLocks/>
              <a:stCxn id="6" idx="1"/>
              <a:endCxn id="4" idx="3"/>
            </p:cNvCxnSpPr>
            <p:nvPr/>
          </p:nvCxnSpPr>
          <p:spPr>
            <a:xfrm flipH="1">
              <a:off x="6808923" y="4061731"/>
              <a:ext cx="745876" cy="2"/>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6" name="Rechte verbindingslijn met pijl 15">
              <a:extLst>
                <a:ext uri="{FF2B5EF4-FFF2-40B4-BE49-F238E27FC236}">
                  <a16:creationId xmlns:a16="http://schemas.microsoft.com/office/drawing/2014/main" id="{0C484658-3DDC-48D6-A470-143585A5E492}"/>
                </a:ext>
              </a:extLst>
            </p:cNvPr>
            <p:cNvCxnSpPr>
              <a:cxnSpLocks/>
              <a:stCxn id="4" idx="2"/>
              <a:endCxn id="9" idx="0"/>
            </p:cNvCxnSpPr>
            <p:nvPr/>
          </p:nvCxnSpPr>
          <p:spPr>
            <a:xfrm>
              <a:off x="6096001" y="4288395"/>
              <a:ext cx="1" cy="1718396"/>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a:extLst>
                <a:ext uri="{FF2B5EF4-FFF2-40B4-BE49-F238E27FC236}">
                  <a16:creationId xmlns:a16="http://schemas.microsoft.com/office/drawing/2014/main" id="{81F521E4-88F9-40A2-AF29-D19A3B1FB2C6}"/>
                </a:ext>
              </a:extLst>
            </p:cNvPr>
            <p:cNvCxnSpPr>
              <a:cxnSpLocks/>
              <a:stCxn id="4" idx="1"/>
              <a:endCxn id="7" idx="3"/>
            </p:cNvCxnSpPr>
            <p:nvPr/>
          </p:nvCxnSpPr>
          <p:spPr>
            <a:xfrm flipH="1">
              <a:off x="4637202" y="4061733"/>
              <a:ext cx="745876" cy="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31" name="Groep 30">
            <a:extLst>
              <a:ext uri="{FF2B5EF4-FFF2-40B4-BE49-F238E27FC236}">
                <a16:creationId xmlns:a16="http://schemas.microsoft.com/office/drawing/2014/main" id="{19741B11-63A4-4F25-9C60-395C65281C97}"/>
              </a:ext>
            </a:extLst>
          </p:cNvPr>
          <p:cNvGrpSpPr/>
          <p:nvPr/>
        </p:nvGrpSpPr>
        <p:grpSpPr>
          <a:xfrm>
            <a:off x="2996473" y="1407790"/>
            <a:ext cx="4773210" cy="4825663"/>
            <a:chOff x="2996473" y="1407790"/>
            <a:chExt cx="4773210" cy="4825663"/>
          </a:xfrm>
        </p:grpSpPr>
        <p:sp>
          <p:nvSpPr>
            <p:cNvPr id="27" name="Ovaal 26">
              <a:hlinkClick r:id="rId2" action="ppaction://hlinksldjump"/>
              <a:extLst>
                <a:ext uri="{FF2B5EF4-FFF2-40B4-BE49-F238E27FC236}">
                  <a16:creationId xmlns:a16="http://schemas.microsoft.com/office/drawing/2014/main" id="{1B5AF330-113A-4DAD-87D5-D80D990808A8}"/>
                </a:ext>
              </a:extLst>
            </p:cNvPr>
            <p:cNvSpPr>
              <a:spLocks noChangeAspect="1"/>
            </p:cNvSpPr>
            <p:nvPr/>
          </p:nvSpPr>
          <p:spPr>
            <a:xfrm>
              <a:off x="7339915" y="3543496"/>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a:t>
              </a:r>
              <a:endParaRPr lang="nl-BE" dirty="0"/>
            </a:p>
          </p:txBody>
        </p:sp>
        <p:sp>
          <p:nvSpPr>
            <p:cNvPr id="28" name="Ovaal 27">
              <a:hlinkClick r:id="rId3" action="ppaction://hlinksldjump"/>
              <a:extLst>
                <a:ext uri="{FF2B5EF4-FFF2-40B4-BE49-F238E27FC236}">
                  <a16:creationId xmlns:a16="http://schemas.microsoft.com/office/drawing/2014/main" id="{7FF722FD-117D-47DC-B9A4-DF82862F3083}"/>
                </a:ext>
              </a:extLst>
            </p:cNvPr>
            <p:cNvSpPr>
              <a:spLocks noChangeAspect="1"/>
            </p:cNvSpPr>
            <p:nvPr/>
          </p:nvSpPr>
          <p:spPr>
            <a:xfrm>
              <a:off x="5059514" y="5803685"/>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a:t>
              </a:r>
              <a:endParaRPr lang="nl-BE" dirty="0"/>
            </a:p>
          </p:txBody>
        </p:sp>
        <p:sp>
          <p:nvSpPr>
            <p:cNvPr id="29" name="Ovaal 28">
              <a:hlinkClick r:id="rId3" action="ppaction://hlinksldjump"/>
              <a:extLst>
                <a:ext uri="{FF2B5EF4-FFF2-40B4-BE49-F238E27FC236}">
                  <a16:creationId xmlns:a16="http://schemas.microsoft.com/office/drawing/2014/main" id="{7D26CEA2-54BF-4A19-A240-3D7D965CBD32}"/>
                </a:ext>
              </a:extLst>
            </p:cNvPr>
            <p:cNvSpPr>
              <a:spLocks noChangeAspect="1"/>
            </p:cNvSpPr>
            <p:nvPr/>
          </p:nvSpPr>
          <p:spPr>
            <a:xfrm>
              <a:off x="2996473" y="3553105"/>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3</a:t>
              </a:r>
              <a:endParaRPr lang="nl-BE" dirty="0"/>
            </a:p>
          </p:txBody>
        </p:sp>
        <p:sp>
          <p:nvSpPr>
            <p:cNvPr id="30" name="Ovaal 29">
              <a:hlinkClick r:id="rId3" action="ppaction://hlinksldjump"/>
              <a:extLst>
                <a:ext uri="{FF2B5EF4-FFF2-40B4-BE49-F238E27FC236}">
                  <a16:creationId xmlns:a16="http://schemas.microsoft.com/office/drawing/2014/main" id="{4841C867-3D07-4D4C-8563-81E0F5F0F0F5}"/>
                </a:ext>
              </a:extLst>
            </p:cNvPr>
            <p:cNvSpPr>
              <a:spLocks noChangeAspect="1"/>
            </p:cNvSpPr>
            <p:nvPr/>
          </p:nvSpPr>
          <p:spPr>
            <a:xfrm>
              <a:off x="5168194" y="1407790"/>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4</a:t>
              </a:r>
              <a:endParaRPr lang="nl-BE" dirty="0"/>
            </a:p>
          </p:txBody>
        </p:sp>
      </p:grpSp>
      <p:sp>
        <p:nvSpPr>
          <p:cNvPr id="18" name="Tijdelijke aanduiding voor inhoud 2">
            <a:extLst>
              <a:ext uri="{FF2B5EF4-FFF2-40B4-BE49-F238E27FC236}">
                <a16:creationId xmlns:a16="http://schemas.microsoft.com/office/drawing/2014/main" id="{F082CC63-3C93-462E-AB76-574E32CFF898}"/>
              </a:ext>
            </a:extLst>
          </p:cNvPr>
          <p:cNvSpPr>
            <a:spLocks noGrp="1"/>
          </p:cNvSpPr>
          <p:nvPr>
            <p:ph idx="1"/>
          </p:nvPr>
        </p:nvSpPr>
        <p:spPr>
          <a:xfrm>
            <a:off x="165354" y="1891626"/>
            <a:ext cx="2810547" cy="1537374"/>
          </a:xfrm>
          <a:solidFill>
            <a:schemeClr val="accent6">
              <a:lumMod val="40000"/>
              <a:lumOff val="60000"/>
            </a:schemeClr>
          </a:solidFill>
          <a:ln>
            <a:solidFill>
              <a:schemeClr val="tx1"/>
            </a:solidFill>
          </a:ln>
        </p:spPr>
        <p:txBody>
          <a:bodyPr>
            <a:normAutofit/>
          </a:bodyPr>
          <a:lstStyle/>
          <a:p>
            <a:pPr marL="0" indent="0" algn="l">
              <a:buNone/>
            </a:pPr>
            <a:r>
              <a:rPr lang="en-US" sz="2000" b="0" i="0" dirty="0">
                <a:effectLst/>
              </a:rPr>
              <a:t>Public authorities shall ensure effective and impartial procedures for </a:t>
            </a:r>
            <a:r>
              <a:rPr lang="en-US" sz="2000" b="1" i="0" dirty="0">
                <a:solidFill>
                  <a:srgbClr val="FF0000"/>
                </a:solidFill>
                <a:effectLst/>
              </a:rPr>
              <a:t>complaints</a:t>
            </a:r>
            <a:r>
              <a:rPr lang="en-US" sz="2000" b="0" i="0" dirty="0">
                <a:effectLst/>
              </a:rPr>
              <a:t> against the police.</a:t>
            </a:r>
          </a:p>
        </p:txBody>
      </p:sp>
      <p:sp>
        <p:nvSpPr>
          <p:cNvPr id="19" name="Tekstvak 18">
            <a:extLst>
              <a:ext uri="{FF2B5EF4-FFF2-40B4-BE49-F238E27FC236}">
                <a16:creationId xmlns:a16="http://schemas.microsoft.com/office/drawing/2014/main" id="{227736A1-B3A4-4EE3-A665-FC6780426BFC}"/>
              </a:ext>
            </a:extLst>
          </p:cNvPr>
          <p:cNvSpPr txBox="1"/>
          <p:nvPr/>
        </p:nvSpPr>
        <p:spPr>
          <a:xfrm>
            <a:off x="131485" y="3445196"/>
            <a:ext cx="2313262" cy="400110"/>
          </a:xfrm>
          <a:prstGeom prst="rect">
            <a:avLst/>
          </a:prstGeom>
          <a:noFill/>
        </p:spPr>
        <p:txBody>
          <a:bodyPr wrap="none" rtlCol="0">
            <a:spAutoFit/>
          </a:bodyPr>
          <a:lstStyle/>
          <a:p>
            <a:r>
              <a:rPr lang="nl-NL" sz="2000" dirty="0"/>
              <a:t>e.g. </a:t>
            </a:r>
            <a:r>
              <a:rPr lang="nl-NL" sz="2000" dirty="0" err="1"/>
              <a:t>the</a:t>
            </a:r>
            <a:r>
              <a:rPr lang="nl-NL" sz="2000" dirty="0"/>
              <a:t> Netherlands</a:t>
            </a:r>
            <a:endParaRPr lang="nl-BE" sz="2000" dirty="0"/>
          </a:p>
        </p:txBody>
      </p:sp>
      <p:sp>
        <p:nvSpPr>
          <p:cNvPr id="22" name="Tekstvak 21">
            <a:extLst>
              <a:ext uri="{FF2B5EF4-FFF2-40B4-BE49-F238E27FC236}">
                <a16:creationId xmlns:a16="http://schemas.microsoft.com/office/drawing/2014/main" id="{817D5820-7B64-4A49-B2CF-E164E90B5679}"/>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3" name="Tijdelijke aanduiding voor dianummer 2">
            <a:extLst>
              <a:ext uri="{FF2B5EF4-FFF2-40B4-BE49-F238E27FC236}">
                <a16:creationId xmlns:a16="http://schemas.microsoft.com/office/drawing/2014/main" id="{D03D1245-5E78-4DAF-A8F7-87648E6DBAA2}"/>
              </a:ext>
            </a:extLst>
          </p:cNvPr>
          <p:cNvSpPr>
            <a:spLocks noGrp="1"/>
          </p:cNvSpPr>
          <p:nvPr>
            <p:ph type="sldNum" sz="quarter" idx="12"/>
          </p:nvPr>
        </p:nvSpPr>
        <p:spPr/>
        <p:txBody>
          <a:bodyPr/>
          <a:lstStyle/>
          <a:p>
            <a:fld id="{2FAFFF96-F51B-4906-8CB1-0D04D0B08BB1}" type="slidenum">
              <a:rPr lang="nl-BE" smtClean="0"/>
              <a:t>5</a:t>
            </a:fld>
            <a:endParaRPr lang="nl-BE"/>
          </a:p>
        </p:txBody>
      </p:sp>
      <p:sp>
        <p:nvSpPr>
          <p:cNvPr id="5" name="Tijdelijke aanduiding voor datum 4">
            <a:extLst>
              <a:ext uri="{FF2B5EF4-FFF2-40B4-BE49-F238E27FC236}">
                <a16:creationId xmlns:a16="http://schemas.microsoft.com/office/drawing/2014/main" id="{189EE5A1-6C58-4E32-907A-30082547CCF4}"/>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355563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par>
                                <p:cTn id="13" presetID="10" presetClass="entr" presetSubtype="0" fill="hold"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500"/>
                                        <p:tgtEl>
                                          <p:spTgt spid="3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31"/>
                                        </p:tgtEl>
                                      </p:cBhvr>
                                    </p:animEffect>
                                    <p:set>
                                      <p:cBhvr>
                                        <p:cTn id="20" dur="1" fill="hold">
                                          <p:stCondLst>
                                            <p:cond delay="499"/>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8A21F3B7-B651-4454-8036-DEA86299990B}"/>
              </a:ext>
            </a:extLst>
          </p:cNvPr>
          <p:cNvSpPr/>
          <p:nvPr/>
        </p:nvSpPr>
        <p:spPr>
          <a:xfrm>
            <a:off x="5383078" y="3835070"/>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Complaint</a:t>
            </a:r>
            <a:endParaRPr lang="nl-BE" dirty="0"/>
          </a:p>
        </p:txBody>
      </p:sp>
      <p:grpSp>
        <p:nvGrpSpPr>
          <p:cNvPr id="24" name="Groep 23">
            <a:extLst>
              <a:ext uri="{FF2B5EF4-FFF2-40B4-BE49-F238E27FC236}">
                <a16:creationId xmlns:a16="http://schemas.microsoft.com/office/drawing/2014/main" id="{0FD80921-2131-4CB8-A409-24300FD0AC5B}"/>
              </a:ext>
            </a:extLst>
          </p:cNvPr>
          <p:cNvGrpSpPr/>
          <p:nvPr/>
        </p:nvGrpSpPr>
        <p:grpSpPr>
          <a:xfrm>
            <a:off x="3211357" y="1596267"/>
            <a:ext cx="5769287" cy="4863849"/>
            <a:chOff x="3211357" y="1596267"/>
            <a:chExt cx="5769287" cy="4863849"/>
          </a:xfrm>
        </p:grpSpPr>
        <p:sp>
          <p:nvSpPr>
            <p:cNvPr id="6" name="Rechthoek 5">
              <a:extLst>
                <a:ext uri="{FF2B5EF4-FFF2-40B4-BE49-F238E27FC236}">
                  <a16:creationId xmlns:a16="http://schemas.microsoft.com/office/drawing/2014/main" id="{77191CFC-A350-464B-82AF-E13E70F466C6}"/>
                </a:ext>
              </a:extLst>
            </p:cNvPr>
            <p:cNvSpPr/>
            <p:nvPr/>
          </p:nvSpPr>
          <p:spPr>
            <a:xfrm>
              <a:off x="7554799" y="3767989"/>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National Ombudsman</a:t>
              </a:r>
              <a:endParaRPr lang="nl-BE" dirty="0"/>
            </a:p>
          </p:txBody>
        </p:sp>
        <p:sp>
          <p:nvSpPr>
            <p:cNvPr id="7" name="Rechthoek 6">
              <a:extLst>
                <a:ext uri="{FF2B5EF4-FFF2-40B4-BE49-F238E27FC236}">
                  <a16:creationId xmlns:a16="http://schemas.microsoft.com/office/drawing/2014/main" id="{69A97FB1-642A-4226-B44D-A426337811B1}"/>
                </a:ext>
              </a:extLst>
            </p:cNvPr>
            <p:cNvSpPr/>
            <p:nvPr/>
          </p:nvSpPr>
          <p:spPr>
            <a:xfrm>
              <a:off x="3211357" y="3767991"/>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Bureau VIK</a:t>
              </a:r>
              <a:endParaRPr lang="nl-BE" dirty="0"/>
            </a:p>
          </p:txBody>
        </p:sp>
        <p:sp>
          <p:nvSpPr>
            <p:cNvPr id="8" name="Rechthoek 7">
              <a:extLst>
                <a:ext uri="{FF2B5EF4-FFF2-40B4-BE49-F238E27FC236}">
                  <a16:creationId xmlns:a16="http://schemas.microsoft.com/office/drawing/2014/main" id="{83788D25-A04E-4043-A9B6-DCAA332379E0}"/>
                </a:ext>
              </a:extLst>
            </p:cNvPr>
            <p:cNvSpPr/>
            <p:nvPr/>
          </p:nvSpPr>
          <p:spPr>
            <a:xfrm>
              <a:off x="5383079" y="1596267"/>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Public </a:t>
              </a:r>
              <a:r>
                <a:rPr lang="nl-NL" dirty="0" err="1"/>
                <a:t>Prosecution</a:t>
              </a:r>
              <a:endParaRPr lang="nl-BE" dirty="0"/>
            </a:p>
          </p:txBody>
        </p:sp>
        <p:sp>
          <p:nvSpPr>
            <p:cNvPr id="9" name="Rechthoek 8">
              <a:extLst>
                <a:ext uri="{FF2B5EF4-FFF2-40B4-BE49-F238E27FC236}">
                  <a16:creationId xmlns:a16="http://schemas.microsoft.com/office/drawing/2014/main" id="{A26605EF-0D4B-48CD-B44F-B92ED6E6E87D}"/>
                </a:ext>
              </a:extLst>
            </p:cNvPr>
            <p:cNvSpPr/>
            <p:nvPr/>
          </p:nvSpPr>
          <p:spPr>
            <a:xfrm>
              <a:off x="5383079" y="6006791"/>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Inspectorate</a:t>
              </a:r>
              <a:r>
                <a:rPr lang="nl-NL" dirty="0"/>
                <a:t> S&amp;J</a:t>
              </a:r>
              <a:endParaRPr lang="nl-BE" dirty="0"/>
            </a:p>
          </p:txBody>
        </p:sp>
        <p:cxnSp>
          <p:nvCxnSpPr>
            <p:cNvPr id="10" name="Rechte verbindingslijn met pijl 9">
              <a:extLst>
                <a:ext uri="{FF2B5EF4-FFF2-40B4-BE49-F238E27FC236}">
                  <a16:creationId xmlns:a16="http://schemas.microsoft.com/office/drawing/2014/main" id="{6745A75F-A85E-4CB3-8953-ED38DAB63FA5}"/>
                </a:ext>
              </a:extLst>
            </p:cNvPr>
            <p:cNvCxnSpPr>
              <a:cxnSpLocks/>
              <a:stCxn id="8" idx="2"/>
            </p:cNvCxnSpPr>
            <p:nvPr/>
          </p:nvCxnSpPr>
          <p:spPr>
            <a:xfrm>
              <a:off x="6096002" y="2183750"/>
              <a:ext cx="0" cy="165132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2" name="Rechte verbindingslijn met pijl 11">
              <a:extLst>
                <a:ext uri="{FF2B5EF4-FFF2-40B4-BE49-F238E27FC236}">
                  <a16:creationId xmlns:a16="http://schemas.microsoft.com/office/drawing/2014/main" id="{CEEA3FD3-B03A-4A22-AE11-89C8098B097B}"/>
                </a:ext>
              </a:extLst>
            </p:cNvPr>
            <p:cNvCxnSpPr>
              <a:cxnSpLocks/>
              <a:stCxn id="6" idx="1"/>
              <a:endCxn id="4" idx="3"/>
            </p:cNvCxnSpPr>
            <p:nvPr/>
          </p:nvCxnSpPr>
          <p:spPr>
            <a:xfrm flipH="1">
              <a:off x="6808923" y="4061731"/>
              <a:ext cx="745876" cy="2"/>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6" name="Rechte verbindingslijn met pijl 15">
              <a:extLst>
                <a:ext uri="{FF2B5EF4-FFF2-40B4-BE49-F238E27FC236}">
                  <a16:creationId xmlns:a16="http://schemas.microsoft.com/office/drawing/2014/main" id="{0C484658-3DDC-48D6-A470-143585A5E492}"/>
                </a:ext>
              </a:extLst>
            </p:cNvPr>
            <p:cNvCxnSpPr>
              <a:cxnSpLocks/>
              <a:stCxn id="4" idx="2"/>
              <a:endCxn id="9" idx="0"/>
            </p:cNvCxnSpPr>
            <p:nvPr/>
          </p:nvCxnSpPr>
          <p:spPr>
            <a:xfrm>
              <a:off x="6096001" y="4288395"/>
              <a:ext cx="1" cy="1718396"/>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a:extLst>
                <a:ext uri="{FF2B5EF4-FFF2-40B4-BE49-F238E27FC236}">
                  <a16:creationId xmlns:a16="http://schemas.microsoft.com/office/drawing/2014/main" id="{81F521E4-88F9-40A2-AF29-D19A3B1FB2C6}"/>
                </a:ext>
              </a:extLst>
            </p:cNvPr>
            <p:cNvCxnSpPr>
              <a:cxnSpLocks/>
              <a:stCxn id="4" idx="1"/>
              <a:endCxn id="7" idx="3"/>
            </p:cNvCxnSpPr>
            <p:nvPr/>
          </p:nvCxnSpPr>
          <p:spPr>
            <a:xfrm flipH="1">
              <a:off x="4637202" y="4061733"/>
              <a:ext cx="745876" cy="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sp>
        <p:nvSpPr>
          <p:cNvPr id="2" name="Ovaal 1">
            <a:hlinkClick r:id="rId2" action="ppaction://hlinksldjump"/>
            <a:extLst>
              <a:ext uri="{FF2B5EF4-FFF2-40B4-BE49-F238E27FC236}">
                <a16:creationId xmlns:a16="http://schemas.microsoft.com/office/drawing/2014/main" id="{EA43F87C-8862-4BB5-A2CD-7B3CA717534E}"/>
              </a:ext>
            </a:extLst>
          </p:cNvPr>
          <p:cNvSpPr>
            <a:spLocks noChangeAspect="1"/>
          </p:cNvSpPr>
          <p:nvPr/>
        </p:nvSpPr>
        <p:spPr>
          <a:xfrm>
            <a:off x="7339915" y="3543496"/>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a:t>
            </a:r>
            <a:endParaRPr lang="nl-BE" dirty="0"/>
          </a:p>
        </p:txBody>
      </p:sp>
      <p:grpSp>
        <p:nvGrpSpPr>
          <p:cNvPr id="51" name="Groep 50">
            <a:extLst>
              <a:ext uri="{FF2B5EF4-FFF2-40B4-BE49-F238E27FC236}">
                <a16:creationId xmlns:a16="http://schemas.microsoft.com/office/drawing/2014/main" id="{FB3EDF20-ECCE-4428-BFAB-B1B0B5E14220}"/>
              </a:ext>
            </a:extLst>
          </p:cNvPr>
          <p:cNvGrpSpPr/>
          <p:nvPr/>
        </p:nvGrpSpPr>
        <p:grpSpPr>
          <a:xfrm>
            <a:off x="7554799" y="4355472"/>
            <a:ext cx="1425845" cy="863657"/>
            <a:chOff x="7554799" y="4355472"/>
            <a:chExt cx="1425845" cy="863657"/>
          </a:xfrm>
        </p:grpSpPr>
        <p:sp>
          <p:nvSpPr>
            <p:cNvPr id="44" name="Rechthoek 43">
              <a:extLst>
                <a:ext uri="{FF2B5EF4-FFF2-40B4-BE49-F238E27FC236}">
                  <a16:creationId xmlns:a16="http://schemas.microsoft.com/office/drawing/2014/main" id="{68182935-E61A-4247-99AC-A28833B5ED4E}"/>
                </a:ext>
              </a:extLst>
            </p:cNvPr>
            <p:cNvSpPr/>
            <p:nvPr/>
          </p:nvSpPr>
          <p:spPr>
            <a:xfrm>
              <a:off x="7554799" y="4631646"/>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Parliament</a:t>
              </a:r>
              <a:endParaRPr lang="nl-BE" dirty="0"/>
            </a:p>
          </p:txBody>
        </p:sp>
        <p:cxnSp>
          <p:nvCxnSpPr>
            <p:cNvPr id="45" name="Rechte verbindingslijn met pijl 44">
              <a:extLst>
                <a:ext uri="{FF2B5EF4-FFF2-40B4-BE49-F238E27FC236}">
                  <a16:creationId xmlns:a16="http://schemas.microsoft.com/office/drawing/2014/main" id="{CB78F30C-64DD-47BB-8A80-AB09D2E7D7D0}"/>
                </a:ext>
              </a:extLst>
            </p:cNvPr>
            <p:cNvCxnSpPr>
              <a:cxnSpLocks/>
              <a:stCxn id="44" idx="0"/>
              <a:endCxn id="6" idx="2"/>
            </p:cNvCxnSpPr>
            <p:nvPr/>
          </p:nvCxnSpPr>
          <p:spPr>
            <a:xfrm flipV="1">
              <a:off x="8267722" y="4355472"/>
              <a:ext cx="0" cy="276174"/>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57" name="Groep 56">
            <a:extLst>
              <a:ext uri="{FF2B5EF4-FFF2-40B4-BE49-F238E27FC236}">
                <a16:creationId xmlns:a16="http://schemas.microsoft.com/office/drawing/2014/main" id="{78874135-6C4F-4303-AC8B-1C8FA3D1D243}"/>
              </a:ext>
            </a:extLst>
          </p:cNvPr>
          <p:cNvGrpSpPr/>
          <p:nvPr/>
        </p:nvGrpSpPr>
        <p:grpSpPr>
          <a:xfrm>
            <a:off x="8980644" y="3835070"/>
            <a:ext cx="2261980" cy="429768"/>
            <a:chOff x="8980644" y="3835070"/>
            <a:chExt cx="2261980" cy="429768"/>
          </a:xfrm>
        </p:grpSpPr>
        <p:sp>
          <p:nvSpPr>
            <p:cNvPr id="53" name="Rechthoek 52">
              <a:extLst>
                <a:ext uri="{FF2B5EF4-FFF2-40B4-BE49-F238E27FC236}">
                  <a16:creationId xmlns:a16="http://schemas.microsoft.com/office/drawing/2014/main" id="{859F3E97-AF4A-4901-9011-A85C4818BD5F}"/>
                </a:ext>
              </a:extLst>
            </p:cNvPr>
            <p:cNvSpPr/>
            <p:nvPr/>
          </p:nvSpPr>
          <p:spPr>
            <a:xfrm>
              <a:off x="9927956" y="3835070"/>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solidFill>
                    <a:schemeClr val="tx1"/>
                  </a:solidFill>
                </a:rPr>
                <a:t>Admissability</a:t>
              </a:r>
              <a:endParaRPr lang="nl-BE" sz="1400" dirty="0">
                <a:solidFill>
                  <a:schemeClr val="tx1"/>
                </a:solidFill>
              </a:endParaRPr>
            </a:p>
          </p:txBody>
        </p:sp>
        <p:cxnSp>
          <p:nvCxnSpPr>
            <p:cNvPr id="54" name="Rechte verbindingslijn met pijl 53">
              <a:extLst>
                <a:ext uri="{FF2B5EF4-FFF2-40B4-BE49-F238E27FC236}">
                  <a16:creationId xmlns:a16="http://schemas.microsoft.com/office/drawing/2014/main" id="{FE6C74F9-B87C-4A4B-942E-8B8F4882EA25}"/>
                </a:ext>
              </a:extLst>
            </p:cNvPr>
            <p:cNvCxnSpPr>
              <a:cxnSpLocks/>
              <a:stCxn id="53" idx="1"/>
              <a:endCxn id="6" idx="3"/>
            </p:cNvCxnSpPr>
            <p:nvPr/>
          </p:nvCxnSpPr>
          <p:spPr>
            <a:xfrm flipH="1">
              <a:off x="8980644" y="4049954"/>
              <a:ext cx="947312" cy="11777"/>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80" name="Groep 79">
            <a:extLst>
              <a:ext uri="{FF2B5EF4-FFF2-40B4-BE49-F238E27FC236}">
                <a16:creationId xmlns:a16="http://schemas.microsoft.com/office/drawing/2014/main" id="{21A2AFFC-23DC-47A9-9DA2-3C8A8843F7C9}"/>
              </a:ext>
            </a:extLst>
          </p:cNvPr>
          <p:cNvGrpSpPr/>
          <p:nvPr/>
        </p:nvGrpSpPr>
        <p:grpSpPr>
          <a:xfrm>
            <a:off x="6808924" y="1890009"/>
            <a:ext cx="4427351" cy="1945061"/>
            <a:chOff x="6808924" y="1890009"/>
            <a:chExt cx="4427351" cy="1945061"/>
          </a:xfrm>
        </p:grpSpPr>
        <p:grpSp>
          <p:nvGrpSpPr>
            <p:cNvPr id="50" name="Groep 49">
              <a:extLst>
                <a:ext uri="{FF2B5EF4-FFF2-40B4-BE49-F238E27FC236}">
                  <a16:creationId xmlns:a16="http://schemas.microsoft.com/office/drawing/2014/main" id="{D0F30A30-3750-4B63-91AA-E93B53A8AA9D}"/>
                </a:ext>
              </a:extLst>
            </p:cNvPr>
            <p:cNvGrpSpPr/>
            <p:nvPr/>
          </p:nvGrpSpPr>
          <p:grpSpPr>
            <a:xfrm>
              <a:off x="6808924" y="1890009"/>
              <a:ext cx="4427351" cy="1643327"/>
              <a:chOff x="6808924" y="1890009"/>
              <a:chExt cx="4427351" cy="1643327"/>
            </a:xfrm>
          </p:grpSpPr>
          <p:cxnSp>
            <p:nvCxnSpPr>
              <p:cNvPr id="23" name="Verbindingslijn: gebogen 22">
                <a:extLst>
                  <a:ext uri="{FF2B5EF4-FFF2-40B4-BE49-F238E27FC236}">
                    <a16:creationId xmlns:a16="http://schemas.microsoft.com/office/drawing/2014/main" id="{EBAD1929-B7E1-4AE2-849C-F9FACCEF0C64}"/>
                  </a:ext>
                </a:extLst>
              </p:cNvPr>
              <p:cNvCxnSpPr>
                <a:cxnSpLocks/>
                <a:stCxn id="25" idx="3"/>
                <a:endCxn id="8" idx="3"/>
              </p:cNvCxnSpPr>
              <p:nvPr/>
            </p:nvCxnSpPr>
            <p:spPr>
              <a:xfrm flipH="1" flipV="1">
                <a:off x="6808924" y="1890009"/>
                <a:ext cx="4427351" cy="1428443"/>
              </a:xfrm>
              <a:prstGeom prst="bentConnector3">
                <a:avLst>
                  <a:gd name="adj1" fmla="val -5163"/>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25" name="Rechthoek 24">
                <a:extLst>
                  <a:ext uri="{FF2B5EF4-FFF2-40B4-BE49-F238E27FC236}">
                    <a16:creationId xmlns:a16="http://schemas.microsoft.com/office/drawing/2014/main" id="{08806542-1137-46D8-B2F9-B14C824509A2}"/>
                  </a:ext>
                </a:extLst>
              </p:cNvPr>
              <p:cNvSpPr/>
              <p:nvPr/>
            </p:nvSpPr>
            <p:spPr>
              <a:xfrm>
                <a:off x="9921607" y="3103568"/>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solidFill>
                      <a:schemeClr val="tx1"/>
                    </a:solidFill>
                  </a:rPr>
                  <a:t>Investigation</a:t>
                </a:r>
                <a:endParaRPr lang="nl-BE" sz="1400" dirty="0">
                  <a:solidFill>
                    <a:schemeClr val="tx1"/>
                  </a:solidFill>
                </a:endParaRPr>
              </a:p>
            </p:txBody>
          </p:sp>
        </p:grpSp>
        <p:cxnSp>
          <p:nvCxnSpPr>
            <p:cNvPr id="65" name="Verbindingslijn: gebogen 64">
              <a:extLst>
                <a:ext uri="{FF2B5EF4-FFF2-40B4-BE49-F238E27FC236}">
                  <a16:creationId xmlns:a16="http://schemas.microsoft.com/office/drawing/2014/main" id="{BD09CC9E-6E30-4348-AF12-6DD1F0EF93F0}"/>
                </a:ext>
              </a:extLst>
            </p:cNvPr>
            <p:cNvCxnSpPr>
              <a:cxnSpLocks/>
              <a:stCxn id="25" idx="2"/>
              <a:endCxn id="53" idx="0"/>
            </p:cNvCxnSpPr>
            <p:nvPr/>
          </p:nvCxnSpPr>
          <p:spPr>
            <a:xfrm rot="16200000" flipH="1">
              <a:off x="10431248" y="3681028"/>
              <a:ext cx="301734" cy="6349"/>
            </a:xfrm>
            <a:prstGeom prst="bentConnector3">
              <a:avLst>
                <a:gd name="adj1" fmla="val 50000"/>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79" name="Groep 78">
            <a:extLst>
              <a:ext uri="{FF2B5EF4-FFF2-40B4-BE49-F238E27FC236}">
                <a16:creationId xmlns:a16="http://schemas.microsoft.com/office/drawing/2014/main" id="{A4B3DDDB-3A97-4CAA-963A-35F2C06229D7}"/>
              </a:ext>
            </a:extLst>
          </p:cNvPr>
          <p:cNvGrpSpPr/>
          <p:nvPr/>
        </p:nvGrpSpPr>
        <p:grpSpPr>
          <a:xfrm>
            <a:off x="3924280" y="4264839"/>
            <a:ext cx="7311995" cy="1968615"/>
            <a:chOff x="3924280" y="4264839"/>
            <a:chExt cx="7311995" cy="1968615"/>
          </a:xfrm>
        </p:grpSpPr>
        <p:grpSp>
          <p:nvGrpSpPr>
            <p:cNvPr id="49" name="Groep 48">
              <a:extLst>
                <a:ext uri="{FF2B5EF4-FFF2-40B4-BE49-F238E27FC236}">
                  <a16:creationId xmlns:a16="http://schemas.microsoft.com/office/drawing/2014/main" id="{074994E7-964D-410C-B714-DF72C790AB12}"/>
                </a:ext>
              </a:extLst>
            </p:cNvPr>
            <p:cNvGrpSpPr/>
            <p:nvPr/>
          </p:nvGrpSpPr>
          <p:grpSpPr>
            <a:xfrm>
              <a:off x="3924280" y="4355475"/>
              <a:ext cx="7311995" cy="1877979"/>
              <a:chOff x="3924280" y="4355475"/>
              <a:chExt cx="7311995" cy="1877979"/>
            </a:xfrm>
          </p:grpSpPr>
          <p:sp>
            <p:nvSpPr>
              <p:cNvPr id="15" name="Rechthoek 14">
                <a:extLst>
                  <a:ext uri="{FF2B5EF4-FFF2-40B4-BE49-F238E27FC236}">
                    <a16:creationId xmlns:a16="http://schemas.microsoft.com/office/drawing/2014/main" id="{3532C588-B399-4EB8-9C58-ACFF6E83C3A4}"/>
                  </a:ext>
                </a:extLst>
              </p:cNvPr>
              <p:cNvSpPr/>
              <p:nvPr/>
            </p:nvSpPr>
            <p:spPr>
              <a:xfrm>
                <a:off x="9921607" y="4613074"/>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Transfert</a:t>
                </a:r>
                <a:endParaRPr lang="nl-BE" sz="1400" dirty="0">
                  <a:solidFill>
                    <a:schemeClr val="tx1"/>
                  </a:solidFill>
                </a:endParaRPr>
              </a:p>
            </p:txBody>
          </p:sp>
          <p:cxnSp>
            <p:nvCxnSpPr>
              <p:cNvPr id="27" name="Verbindingslijn: gebogen 26">
                <a:extLst>
                  <a:ext uri="{FF2B5EF4-FFF2-40B4-BE49-F238E27FC236}">
                    <a16:creationId xmlns:a16="http://schemas.microsoft.com/office/drawing/2014/main" id="{220CA2EF-4537-4A40-BC0B-9894231F3DAE}"/>
                  </a:ext>
                </a:extLst>
              </p:cNvPr>
              <p:cNvCxnSpPr>
                <a:cxnSpLocks/>
                <a:stCxn id="15" idx="2"/>
                <a:endCxn id="7" idx="2"/>
              </p:cNvCxnSpPr>
              <p:nvPr/>
            </p:nvCxnSpPr>
            <p:spPr>
              <a:xfrm rot="5400000" flipH="1">
                <a:off x="6907927" y="1371828"/>
                <a:ext cx="687368" cy="6654661"/>
              </a:xfrm>
              <a:prstGeom prst="bentConnector3">
                <a:avLst>
                  <a:gd name="adj1" fmla="val -33257"/>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31" name="Verbindingslijn: gebogen 30">
                <a:extLst>
                  <a:ext uri="{FF2B5EF4-FFF2-40B4-BE49-F238E27FC236}">
                    <a16:creationId xmlns:a16="http://schemas.microsoft.com/office/drawing/2014/main" id="{5FD0F50F-1EE7-4BEA-89FB-994871B8F129}"/>
                  </a:ext>
                </a:extLst>
              </p:cNvPr>
              <p:cNvCxnSpPr>
                <a:cxnSpLocks/>
                <a:stCxn id="15" idx="3"/>
                <a:endCxn id="9" idx="3"/>
              </p:cNvCxnSpPr>
              <p:nvPr/>
            </p:nvCxnSpPr>
            <p:spPr>
              <a:xfrm flipH="1">
                <a:off x="6808924" y="4827958"/>
                <a:ext cx="4427351" cy="1405496"/>
              </a:xfrm>
              <a:prstGeom prst="bentConnector3">
                <a:avLst>
                  <a:gd name="adj1" fmla="val -5163"/>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cxnSp>
          <p:nvCxnSpPr>
            <p:cNvPr id="70" name="Verbindingslijn: gebogen 69">
              <a:extLst>
                <a:ext uri="{FF2B5EF4-FFF2-40B4-BE49-F238E27FC236}">
                  <a16:creationId xmlns:a16="http://schemas.microsoft.com/office/drawing/2014/main" id="{648A3979-87FC-4B32-A460-22B1554953FA}"/>
                </a:ext>
              </a:extLst>
            </p:cNvPr>
            <p:cNvCxnSpPr>
              <a:cxnSpLocks/>
              <a:stCxn id="53" idx="2"/>
              <a:endCxn id="15" idx="0"/>
            </p:cNvCxnSpPr>
            <p:nvPr/>
          </p:nvCxnSpPr>
          <p:spPr>
            <a:xfrm rot="5400000">
              <a:off x="10407998" y="4435782"/>
              <a:ext cx="348236" cy="6349"/>
            </a:xfrm>
            <a:prstGeom prst="bentConnector3">
              <a:avLst>
                <a:gd name="adj1" fmla="val 50000"/>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sp>
        <p:nvSpPr>
          <p:cNvPr id="32" name="Tijdelijke aanduiding voor inhoud 2">
            <a:extLst>
              <a:ext uri="{FF2B5EF4-FFF2-40B4-BE49-F238E27FC236}">
                <a16:creationId xmlns:a16="http://schemas.microsoft.com/office/drawing/2014/main" id="{DC26E19D-53F6-424E-A92D-32EE1D98B111}"/>
              </a:ext>
            </a:extLst>
          </p:cNvPr>
          <p:cNvSpPr>
            <a:spLocks noGrp="1"/>
          </p:cNvSpPr>
          <p:nvPr>
            <p:ph idx="1"/>
          </p:nvPr>
        </p:nvSpPr>
        <p:spPr>
          <a:xfrm>
            <a:off x="165354" y="1891626"/>
            <a:ext cx="2810547" cy="1537374"/>
          </a:xfrm>
          <a:solidFill>
            <a:schemeClr val="accent6">
              <a:lumMod val="40000"/>
              <a:lumOff val="60000"/>
            </a:schemeClr>
          </a:solidFill>
          <a:ln>
            <a:solidFill>
              <a:schemeClr val="tx1"/>
            </a:solidFill>
          </a:ln>
        </p:spPr>
        <p:txBody>
          <a:bodyPr>
            <a:normAutofit/>
          </a:bodyPr>
          <a:lstStyle/>
          <a:p>
            <a:pPr marL="0" indent="0" algn="l">
              <a:buNone/>
            </a:pPr>
            <a:r>
              <a:rPr lang="en-US" sz="2000" b="0" i="0" dirty="0">
                <a:effectLst/>
              </a:rPr>
              <a:t>Public authorities shall ensure effective and impartial procedures for </a:t>
            </a:r>
            <a:r>
              <a:rPr lang="en-US" sz="2000" b="1" i="0" dirty="0">
                <a:solidFill>
                  <a:srgbClr val="FF0000"/>
                </a:solidFill>
                <a:effectLst/>
              </a:rPr>
              <a:t>complaints</a:t>
            </a:r>
            <a:r>
              <a:rPr lang="en-US" sz="2000" b="0" i="0" dirty="0">
                <a:effectLst/>
              </a:rPr>
              <a:t> against the police.</a:t>
            </a:r>
          </a:p>
        </p:txBody>
      </p:sp>
      <p:sp>
        <p:nvSpPr>
          <p:cNvPr id="33" name="Tekstvak 32">
            <a:extLst>
              <a:ext uri="{FF2B5EF4-FFF2-40B4-BE49-F238E27FC236}">
                <a16:creationId xmlns:a16="http://schemas.microsoft.com/office/drawing/2014/main" id="{85575C2C-4211-4656-9864-6C6B59AD8DB6}"/>
              </a:ext>
            </a:extLst>
          </p:cNvPr>
          <p:cNvSpPr txBox="1"/>
          <p:nvPr/>
        </p:nvSpPr>
        <p:spPr>
          <a:xfrm>
            <a:off x="131485" y="3445196"/>
            <a:ext cx="2313262" cy="400110"/>
          </a:xfrm>
          <a:prstGeom prst="rect">
            <a:avLst/>
          </a:prstGeom>
          <a:noFill/>
        </p:spPr>
        <p:txBody>
          <a:bodyPr wrap="none" rtlCol="0">
            <a:spAutoFit/>
          </a:bodyPr>
          <a:lstStyle/>
          <a:p>
            <a:r>
              <a:rPr lang="nl-NL" sz="2000" dirty="0"/>
              <a:t>e.g. </a:t>
            </a:r>
            <a:r>
              <a:rPr lang="nl-NL" sz="2000" dirty="0" err="1"/>
              <a:t>the</a:t>
            </a:r>
            <a:r>
              <a:rPr lang="nl-NL" sz="2000" dirty="0"/>
              <a:t> Netherlands</a:t>
            </a:r>
            <a:endParaRPr lang="nl-BE" sz="2000" dirty="0"/>
          </a:p>
        </p:txBody>
      </p:sp>
      <p:sp>
        <p:nvSpPr>
          <p:cNvPr id="35" name="Tekstvak 34">
            <a:extLst>
              <a:ext uri="{FF2B5EF4-FFF2-40B4-BE49-F238E27FC236}">
                <a16:creationId xmlns:a16="http://schemas.microsoft.com/office/drawing/2014/main" id="{1F7ED635-6F88-4900-A08F-AD807121E133}"/>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5" name="Tijdelijke aanduiding voor dianummer 4">
            <a:extLst>
              <a:ext uri="{FF2B5EF4-FFF2-40B4-BE49-F238E27FC236}">
                <a16:creationId xmlns:a16="http://schemas.microsoft.com/office/drawing/2014/main" id="{80D38CF1-B5E1-4DC6-8569-381F3BE9A77A}"/>
              </a:ext>
            </a:extLst>
          </p:cNvPr>
          <p:cNvSpPr>
            <a:spLocks noGrp="1"/>
          </p:cNvSpPr>
          <p:nvPr>
            <p:ph type="sldNum" sz="quarter" idx="12"/>
          </p:nvPr>
        </p:nvSpPr>
        <p:spPr/>
        <p:txBody>
          <a:bodyPr/>
          <a:lstStyle/>
          <a:p>
            <a:fld id="{2FAFFF96-F51B-4906-8CB1-0D04D0B08BB1}" type="slidenum">
              <a:rPr lang="nl-BE" smtClean="0"/>
              <a:t>6</a:t>
            </a:fld>
            <a:endParaRPr lang="nl-BE"/>
          </a:p>
        </p:txBody>
      </p:sp>
      <p:sp>
        <p:nvSpPr>
          <p:cNvPr id="11" name="Tijdelijke aanduiding voor datum 10">
            <a:extLst>
              <a:ext uri="{FF2B5EF4-FFF2-40B4-BE49-F238E27FC236}">
                <a16:creationId xmlns:a16="http://schemas.microsoft.com/office/drawing/2014/main" id="{65648E62-FB23-46DB-8E97-4024F3389DAA}"/>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250077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250" autoRev="1" fill="remove"/>
                                        <p:tgtEl>
                                          <p:spTgt spid="2"/>
                                        </p:tgtEl>
                                        <p:attrNameLst>
                                          <p:attrName>style.color</p:attrName>
                                        </p:attrNameLst>
                                      </p:cBhvr>
                                      <p:to>
                                        <a:schemeClr val="bg1"/>
                                      </p:to>
                                    </p:animClr>
                                    <p:animClr clrSpc="rgb" dir="cw">
                                      <p:cBhvr>
                                        <p:cTn id="7" dur="250" autoRev="1" fill="remove"/>
                                        <p:tgtEl>
                                          <p:spTgt spid="2"/>
                                        </p:tgtEl>
                                        <p:attrNameLst>
                                          <p:attrName>fillcolor</p:attrName>
                                        </p:attrNameLst>
                                      </p:cBhvr>
                                      <p:to>
                                        <a:schemeClr val="bg1"/>
                                      </p:to>
                                    </p:animClr>
                                    <p:set>
                                      <p:cBhvr>
                                        <p:cTn id="8" dur="250" autoRev="1" fill="remove"/>
                                        <p:tgtEl>
                                          <p:spTgt spid="2"/>
                                        </p:tgtEl>
                                        <p:attrNameLst>
                                          <p:attrName>fill.type</p:attrName>
                                        </p:attrNameLst>
                                      </p:cBhvr>
                                      <p:to>
                                        <p:strVal val="solid"/>
                                      </p:to>
                                    </p:set>
                                    <p:set>
                                      <p:cBhvr>
                                        <p:cTn id="9" dur="250" autoRev="1" fill="remove"/>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57"/>
                                        </p:tgtEl>
                                        <p:attrNameLst>
                                          <p:attrName>style.visibility</p:attrName>
                                        </p:attrNameLst>
                                      </p:cBhvr>
                                      <p:to>
                                        <p:strVal val="visible"/>
                                      </p:to>
                                    </p:set>
                                    <p:animEffect transition="in" filter="fade">
                                      <p:cBhvr>
                                        <p:cTn id="14" dur="500"/>
                                        <p:tgtEl>
                                          <p:spTgt spid="5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9"/>
                                        </p:tgtEl>
                                        <p:attrNameLst>
                                          <p:attrName>style.visibility</p:attrName>
                                        </p:attrNameLst>
                                      </p:cBhvr>
                                      <p:to>
                                        <p:strVal val="visible"/>
                                      </p:to>
                                    </p:set>
                                    <p:animEffect transition="in" filter="fade">
                                      <p:cBhvr>
                                        <p:cTn id="19" dur="500"/>
                                        <p:tgtEl>
                                          <p:spTgt spid="7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80"/>
                                        </p:tgtEl>
                                        <p:attrNameLst>
                                          <p:attrName>style.visibility</p:attrName>
                                        </p:attrNameLst>
                                      </p:cBhvr>
                                      <p:to>
                                        <p:strVal val="visible"/>
                                      </p:to>
                                    </p:set>
                                    <p:animEffect transition="in" filter="fade">
                                      <p:cBhvr>
                                        <p:cTn id="24" dur="500"/>
                                        <p:tgtEl>
                                          <p:spTgt spid="8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fade">
                                      <p:cBhvr>
                                        <p:cTn id="2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8A21F3B7-B651-4454-8036-DEA86299990B}"/>
              </a:ext>
            </a:extLst>
          </p:cNvPr>
          <p:cNvSpPr/>
          <p:nvPr/>
        </p:nvSpPr>
        <p:spPr>
          <a:xfrm>
            <a:off x="5383078" y="3835070"/>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Complaint</a:t>
            </a:r>
            <a:endParaRPr lang="nl-BE" dirty="0"/>
          </a:p>
        </p:txBody>
      </p:sp>
      <p:grpSp>
        <p:nvGrpSpPr>
          <p:cNvPr id="24" name="Groep 23">
            <a:extLst>
              <a:ext uri="{FF2B5EF4-FFF2-40B4-BE49-F238E27FC236}">
                <a16:creationId xmlns:a16="http://schemas.microsoft.com/office/drawing/2014/main" id="{0FD80921-2131-4CB8-A409-24300FD0AC5B}"/>
              </a:ext>
            </a:extLst>
          </p:cNvPr>
          <p:cNvGrpSpPr/>
          <p:nvPr/>
        </p:nvGrpSpPr>
        <p:grpSpPr>
          <a:xfrm>
            <a:off x="3211357" y="1596267"/>
            <a:ext cx="5769287" cy="4863849"/>
            <a:chOff x="3211357" y="1596267"/>
            <a:chExt cx="5769287" cy="4863849"/>
          </a:xfrm>
        </p:grpSpPr>
        <p:sp>
          <p:nvSpPr>
            <p:cNvPr id="6" name="Rechthoek 5">
              <a:extLst>
                <a:ext uri="{FF2B5EF4-FFF2-40B4-BE49-F238E27FC236}">
                  <a16:creationId xmlns:a16="http://schemas.microsoft.com/office/drawing/2014/main" id="{77191CFC-A350-464B-82AF-E13E70F466C6}"/>
                </a:ext>
              </a:extLst>
            </p:cNvPr>
            <p:cNvSpPr/>
            <p:nvPr/>
          </p:nvSpPr>
          <p:spPr>
            <a:xfrm>
              <a:off x="7554799" y="3767989"/>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National Ombudsman</a:t>
              </a:r>
              <a:endParaRPr lang="nl-BE" dirty="0"/>
            </a:p>
          </p:txBody>
        </p:sp>
        <p:sp>
          <p:nvSpPr>
            <p:cNvPr id="7" name="Rechthoek 6">
              <a:extLst>
                <a:ext uri="{FF2B5EF4-FFF2-40B4-BE49-F238E27FC236}">
                  <a16:creationId xmlns:a16="http://schemas.microsoft.com/office/drawing/2014/main" id="{69A97FB1-642A-4226-B44D-A426337811B1}"/>
                </a:ext>
              </a:extLst>
            </p:cNvPr>
            <p:cNvSpPr/>
            <p:nvPr/>
          </p:nvSpPr>
          <p:spPr>
            <a:xfrm>
              <a:off x="3211357" y="3767991"/>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Bureau VIK</a:t>
              </a:r>
              <a:endParaRPr lang="nl-BE" dirty="0"/>
            </a:p>
          </p:txBody>
        </p:sp>
        <p:sp>
          <p:nvSpPr>
            <p:cNvPr id="8" name="Rechthoek 7">
              <a:extLst>
                <a:ext uri="{FF2B5EF4-FFF2-40B4-BE49-F238E27FC236}">
                  <a16:creationId xmlns:a16="http://schemas.microsoft.com/office/drawing/2014/main" id="{83788D25-A04E-4043-A9B6-DCAA332379E0}"/>
                </a:ext>
              </a:extLst>
            </p:cNvPr>
            <p:cNvSpPr/>
            <p:nvPr/>
          </p:nvSpPr>
          <p:spPr>
            <a:xfrm>
              <a:off x="5383079" y="1596267"/>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Public </a:t>
              </a:r>
              <a:r>
                <a:rPr lang="nl-NL" dirty="0" err="1"/>
                <a:t>Prosecution</a:t>
              </a:r>
              <a:endParaRPr lang="nl-BE" dirty="0"/>
            </a:p>
          </p:txBody>
        </p:sp>
        <p:sp>
          <p:nvSpPr>
            <p:cNvPr id="9" name="Rechthoek 8">
              <a:extLst>
                <a:ext uri="{FF2B5EF4-FFF2-40B4-BE49-F238E27FC236}">
                  <a16:creationId xmlns:a16="http://schemas.microsoft.com/office/drawing/2014/main" id="{A26605EF-0D4B-48CD-B44F-B92ED6E6E87D}"/>
                </a:ext>
              </a:extLst>
            </p:cNvPr>
            <p:cNvSpPr/>
            <p:nvPr/>
          </p:nvSpPr>
          <p:spPr>
            <a:xfrm>
              <a:off x="5383079" y="6006791"/>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Inspectorate</a:t>
              </a:r>
              <a:r>
                <a:rPr lang="nl-NL" dirty="0"/>
                <a:t> S&amp;J</a:t>
              </a:r>
              <a:endParaRPr lang="nl-BE" dirty="0"/>
            </a:p>
          </p:txBody>
        </p:sp>
        <p:cxnSp>
          <p:nvCxnSpPr>
            <p:cNvPr id="10" name="Rechte verbindingslijn met pijl 9">
              <a:extLst>
                <a:ext uri="{FF2B5EF4-FFF2-40B4-BE49-F238E27FC236}">
                  <a16:creationId xmlns:a16="http://schemas.microsoft.com/office/drawing/2014/main" id="{6745A75F-A85E-4CB3-8953-ED38DAB63FA5}"/>
                </a:ext>
              </a:extLst>
            </p:cNvPr>
            <p:cNvCxnSpPr>
              <a:cxnSpLocks/>
              <a:stCxn id="8" idx="2"/>
            </p:cNvCxnSpPr>
            <p:nvPr/>
          </p:nvCxnSpPr>
          <p:spPr>
            <a:xfrm>
              <a:off x="6096002" y="2183750"/>
              <a:ext cx="0" cy="165132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2" name="Rechte verbindingslijn met pijl 11">
              <a:extLst>
                <a:ext uri="{FF2B5EF4-FFF2-40B4-BE49-F238E27FC236}">
                  <a16:creationId xmlns:a16="http://schemas.microsoft.com/office/drawing/2014/main" id="{CEEA3FD3-B03A-4A22-AE11-89C8098B097B}"/>
                </a:ext>
              </a:extLst>
            </p:cNvPr>
            <p:cNvCxnSpPr>
              <a:cxnSpLocks/>
              <a:stCxn id="6" idx="1"/>
              <a:endCxn id="4" idx="3"/>
            </p:cNvCxnSpPr>
            <p:nvPr/>
          </p:nvCxnSpPr>
          <p:spPr>
            <a:xfrm flipH="1">
              <a:off x="6808923" y="4061731"/>
              <a:ext cx="745876" cy="2"/>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6" name="Rechte verbindingslijn met pijl 15">
              <a:extLst>
                <a:ext uri="{FF2B5EF4-FFF2-40B4-BE49-F238E27FC236}">
                  <a16:creationId xmlns:a16="http://schemas.microsoft.com/office/drawing/2014/main" id="{0C484658-3DDC-48D6-A470-143585A5E492}"/>
                </a:ext>
              </a:extLst>
            </p:cNvPr>
            <p:cNvCxnSpPr>
              <a:cxnSpLocks/>
              <a:stCxn id="4" idx="2"/>
              <a:endCxn id="9" idx="0"/>
            </p:cNvCxnSpPr>
            <p:nvPr/>
          </p:nvCxnSpPr>
          <p:spPr>
            <a:xfrm>
              <a:off x="6096001" y="4288395"/>
              <a:ext cx="1" cy="1718396"/>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a:extLst>
                <a:ext uri="{FF2B5EF4-FFF2-40B4-BE49-F238E27FC236}">
                  <a16:creationId xmlns:a16="http://schemas.microsoft.com/office/drawing/2014/main" id="{81F521E4-88F9-40A2-AF29-D19A3B1FB2C6}"/>
                </a:ext>
              </a:extLst>
            </p:cNvPr>
            <p:cNvCxnSpPr>
              <a:cxnSpLocks/>
              <a:stCxn id="4" idx="1"/>
              <a:endCxn id="7" idx="3"/>
            </p:cNvCxnSpPr>
            <p:nvPr/>
          </p:nvCxnSpPr>
          <p:spPr>
            <a:xfrm flipH="1">
              <a:off x="4637202" y="4061733"/>
              <a:ext cx="745876" cy="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sp>
        <p:nvSpPr>
          <p:cNvPr id="13" name="Ovaal 12">
            <a:hlinkClick r:id="rId2" action="ppaction://hlinksldjump"/>
            <a:extLst>
              <a:ext uri="{FF2B5EF4-FFF2-40B4-BE49-F238E27FC236}">
                <a16:creationId xmlns:a16="http://schemas.microsoft.com/office/drawing/2014/main" id="{6C6827AD-2749-448E-A676-4F60254C04B1}"/>
              </a:ext>
            </a:extLst>
          </p:cNvPr>
          <p:cNvSpPr>
            <a:spLocks noChangeAspect="1"/>
          </p:cNvSpPr>
          <p:nvPr/>
        </p:nvSpPr>
        <p:spPr>
          <a:xfrm>
            <a:off x="5059514" y="5803685"/>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a:t>
            </a:r>
            <a:endParaRPr lang="nl-BE" dirty="0"/>
          </a:p>
        </p:txBody>
      </p:sp>
      <p:grpSp>
        <p:nvGrpSpPr>
          <p:cNvPr id="49" name="Groep 48">
            <a:extLst>
              <a:ext uri="{FF2B5EF4-FFF2-40B4-BE49-F238E27FC236}">
                <a16:creationId xmlns:a16="http://schemas.microsoft.com/office/drawing/2014/main" id="{19634100-856F-454D-A5A0-7FA04C929E26}"/>
              </a:ext>
            </a:extLst>
          </p:cNvPr>
          <p:cNvGrpSpPr/>
          <p:nvPr/>
        </p:nvGrpSpPr>
        <p:grpSpPr>
          <a:xfrm>
            <a:off x="3266945" y="1890009"/>
            <a:ext cx="2116134" cy="4850944"/>
            <a:chOff x="3266945" y="1890009"/>
            <a:chExt cx="2116134" cy="4850944"/>
          </a:xfrm>
        </p:grpSpPr>
        <p:cxnSp>
          <p:nvCxnSpPr>
            <p:cNvPr id="15" name="Rechte verbindingslijn met pijl 14">
              <a:extLst>
                <a:ext uri="{FF2B5EF4-FFF2-40B4-BE49-F238E27FC236}">
                  <a16:creationId xmlns:a16="http://schemas.microsoft.com/office/drawing/2014/main" id="{D1BC1B29-3B66-40B0-8476-939DD260F19B}"/>
                </a:ext>
              </a:extLst>
            </p:cNvPr>
            <p:cNvCxnSpPr>
              <a:cxnSpLocks/>
              <a:stCxn id="9" idx="1"/>
              <a:endCxn id="18" idx="3"/>
            </p:cNvCxnSpPr>
            <p:nvPr/>
          </p:nvCxnSpPr>
          <p:spPr>
            <a:xfrm flipH="1">
              <a:off x="4581613" y="6233454"/>
              <a:ext cx="801466" cy="292615"/>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7" name="Verbindingslijn: gebogen 16">
              <a:extLst>
                <a:ext uri="{FF2B5EF4-FFF2-40B4-BE49-F238E27FC236}">
                  <a16:creationId xmlns:a16="http://schemas.microsoft.com/office/drawing/2014/main" id="{9CF099E1-40AE-41DC-B70B-E9BDC95054D1}"/>
                </a:ext>
              </a:extLst>
            </p:cNvPr>
            <p:cNvCxnSpPr>
              <a:cxnSpLocks/>
              <a:stCxn id="8" idx="1"/>
              <a:endCxn id="18" idx="1"/>
            </p:cNvCxnSpPr>
            <p:nvPr/>
          </p:nvCxnSpPr>
          <p:spPr>
            <a:xfrm rot="10800000" flipV="1">
              <a:off x="3266945" y="1890009"/>
              <a:ext cx="2116134" cy="4636060"/>
            </a:xfrm>
            <a:prstGeom prst="bentConnector3">
              <a:avLst>
                <a:gd name="adj1" fmla="val 127779"/>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18" name="Rechthoek 17">
              <a:extLst>
                <a:ext uri="{FF2B5EF4-FFF2-40B4-BE49-F238E27FC236}">
                  <a16:creationId xmlns:a16="http://schemas.microsoft.com/office/drawing/2014/main" id="{44D7D77B-71B2-44E3-B222-6E8D20D45378}"/>
                </a:ext>
              </a:extLst>
            </p:cNvPr>
            <p:cNvSpPr/>
            <p:nvPr/>
          </p:nvSpPr>
          <p:spPr>
            <a:xfrm>
              <a:off x="3266945" y="6311185"/>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solidFill>
                    <a:schemeClr val="tx1"/>
                  </a:solidFill>
                </a:rPr>
                <a:t>Investigation</a:t>
              </a:r>
              <a:endParaRPr lang="nl-BE" sz="1400" dirty="0">
                <a:solidFill>
                  <a:schemeClr val="tx1"/>
                </a:solidFill>
              </a:endParaRPr>
            </a:p>
          </p:txBody>
        </p:sp>
      </p:grpSp>
      <p:grpSp>
        <p:nvGrpSpPr>
          <p:cNvPr id="48" name="Groep 47">
            <a:extLst>
              <a:ext uri="{FF2B5EF4-FFF2-40B4-BE49-F238E27FC236}">
                <a16:creationId xmlns:a16="http://schemas.microsoft.com/office/drawing/2014/main" id="{DBD2E210-CE27-477A-A173-8114F1B2AE22}"/>
              </a:ext>
            </a:extLst>
          </p:cNvPr>
          <p:cNvGrpSpPr/>
          <p:nvPr/>
        </p:nvGrpSpPr>
        <p:grpSpPr>
          <a:xfrm>
            <a:off x="3924281" y="4061731"/>
            <a:ext cx="5056363" cy="2679222"/>
            <a:chOff x="3924281" y="4061731"/>
            <a:chExt cx="5056363" cy="2679222"/>
          </a:xfrm>
        </p:grpSpPr>
        <p:cxnSp>
          <p:nvCxnSpPr>
            <p:cNvPr id="35" name="Verbindingslijn: gebogen 34">
              <a:extLst>
                <a:ext uri="{FF2B5EF4-FFF2-40B4-BE49-F238E27FC236}">
                  <a16:creationId xmlns:a16="http://schemas.microsoft.com/office/drawing/2014/main" id="{FF827EE1-FC8E-4B6E-B2CE-B731D675FD93}"/>
                </a:ext>
              </a:extLst>
            </p:cNvPr>
            <p:cNvCxnSpPr>
              <a:cxnSpLocks/>
              <a:stCxn id="19" idx="0"/>
              <a:endCxn id="7" idx="2"/>
            </p:cNvCxnSpPr>
            <p:nvPr/>
          </p:nvCxnSpPr>
          <p:spPr>
            <a:xfrm rot="16200000" flipV="1">
              <a:off x="5090352" y="3189403"/>
              <a:ext cx="1955711" cy="4287853"/>
            </a:xfrm>
            <a:prstGeom prst="bentConnector3">
              <a:avLst>
                <a:gd name="adj1" fmla="val 50000"/>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19" name="Rechthoek 18">
              <a:extLst>
                <a:ext uri="{FF2B5EF4-FFF2-40B4-BE49-F238E27FC236}">
                  <a16:creationId xmlns:a16="http://schemas.microsoft.com/office/drawing/2014/main" id="{D6EF7C68-C7A6-4842-A88F-93D867BFBBF2}"/>
                </a:ext>
              </a:extLst>
            </p:cNvPr>
            <p:cNvSpPr/>
            <p:nvPr/>
          </p:nvSpPr>
          <p:spPr>
            <a:xfrm>
              <a:off x="7554799" y="6311185"/>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Transfert</a:t>
              </a:r>
              <a:endParaRPr lang="nl-BE" sz="1400" dirty="0">
                <a:solidFill>
                  <a:schemeClr val="tx1"/>
                </a:solidFill>
              </a:endParaRPr>
            </a:p>
          </p:txBody>
        </p:sp>
        <p:cxnSp>
          <p:nvCxnSpPr>
            <p:cNvPr id="22" name="Verbindingslijn: gebogen 21">
              <a:extLst>
                <a:ext uri="{FF2B5EF4-FFF2-40B4-BE49-F238E27FC236}">
                  <a16:creationId xmlns:a16="http://schemas.microsoft.com/office/drawing/2014/main" id="{125E010E-5B57-4366-A77F-DD7636AB4386}"/>
                </a:ext>
              </a:extLst>
            </p:cNvPr>
            <p:cNvCxnSpPr>
              <a:cxnSpLocks/>
              <a:stCxn id="19" idx="3"/>
              <a:endCxn id="6" idx="3"/>
            </p:cNvCxnSpPr>
            <p:nvPr/>
          </p:nvCxnSpPr>
          <p:spPr>
            <a:xfrm flipV="1">
              <a:off x="8869467" y="4061731"/>
              <a:ext cx="111177" cy="2464338"/>
            </a:xfrm>
            <a:prstGeom prst="bentConnector3">
              <a:avLst>
                <a:gd name="adj1" fmla="val 599359"/>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30" name="Rechte verbindingslijn met pijl 29">
              <a:extLst>
                <a:ext uri="{FF2B5EF4-FFF2-40B4-BE49-F238E27FC236}">
                  <a16:creationId xmlns:a16="http://schemas.microsoft.com/office/drawing/2014/main" id="{5F8BABF6-5525-4BBE-BD6C-AC97FD55A97E}"/>
                </a:ext>
              </a:extLst>
            </p:cNvPr>
            <p:cNvCxnSpPr>
              <a:cxnSpLocks/>
              <a:stCxn id="9" idx="3"/>
              <a:endCxn id="19" idx="1"/>
            </p:cNvCxnSpPr>
            <p:nvPr/>
          </p:nvCxnSpPr>
          <p:spPr>
            <a:xfrm>
              <a:off x="6808924" y="6233454"/>
              <a:ext cx="745875" cy="292615"/>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54" name="Groep 53">
            <a:extLst>
              <a:ext uri="{FF2B5EF4-FFF2-40B4-BE49-F238E27FC236}">
                <a16:creationId xmlns:a16="http://schemas.microsoft.com/office/drawing/2014/main" id="{58307F28-8544-44EC-AA5A-657DA542C120}"/>
              </a:ext>
            </a:extLst>
          </p:cNvPr>
          <p:cNvGrpSpPr/>
          <p:nvPr/>
        </p:nvGrpSpPr>
        <p:grpSpPr>
          <a:xfrm>
            <a:off x="6096002" y="4631646"/>
            <a:ext cx="2884642" cy="1375145"/>
            <a:chOff x="6096002" y="4631646"/>
            <a:chExt cx="2884642" cy="1375145"/>
          </a:xfrm>
        </p:grpSpPr>
        <p:sp>
          <p:nvSpPr>
            <p:cNvPr id="21" name="Rechthoek 20">
              <a:extLst>
                <a:ext uri="{FF2B5EF4-FFF2-40B4-BE49-F238E27FC236}">
                  <a16:creationId xmlns:a16="http://schemas.microsoft.com/office/drawing/2014/main" id="{87B7AF51-C318-482D-9D90-8849DF19E812}"/>
                </a:ext>
              </a:extLst>
            </p:cNvPr>
            <p:cNvSpPr/>
            <p:nvPr/>
          </p:nvSpPr>
          <p:spPr>
            <a:xfrm>
              <a:off x="7554799" y="4631646"/>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Parliament</a:t>
              </a:r>
              <a:endParaRPr lang="nl-BE" dirty="0"/>
            </a:p>
          </p:txBody>
        </p:sp>
        <p:cxnSp>
          <p:nvCxnSpPr>
            <p:cNvPr id="51" name="Rechte verbindingslijn met pijl 50">
              <a:extLst>
                <a:ext uri="{FF2B5EF4-FFF2-40B4-BE49-F238E27FC236}">
                  <a16:creationId xmlns:a16="http://schemas.microsoft.com/office/drawing/2014/main" id="{FC183B5A-19EB-4411-B580-D0BA5D29A58E}"/>
                </a:ext>
              </a:extLst>
            </p:cNvPr>
            <p:cNvCxnSpPr>
              <a:cxnSpLocks/>
              <a:stCxn id="9" idx="0"/>
              <a:endCxn id="21" idx="1"/>
            </p:cNvCxnSpPr>
            <p:nvPr/>
          </p:nvCxnSpPr>
          <p:spPr>
            <a:xfrm flipV="1">
              <a:off x="6096002" y="4925388"/>
              <a:ext cx="1458797" cy="1081403"/>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sp>
        <p:nvSpPr>
          <p:cNvPr id="32" name="Tekstvak 31">
            <a:extLst>
              <a:ext uri="{FF2B5EF4-FFF2-40B4-BE49-F238E27FC236}">
                <a16:creationId xmlns:a16="http://schemas.microsoft.com/office/drawing/2014/main" id="{2EFF30F5-AB14-4D4B-94DD-7C9700567B22}"/>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33" name="Tijdelijke aanduiding voor inhoud 2">
            <a:extLst>
              <a:ext uri="{FF2B5EF4-FFF2-40B4-BE49-F238E27FC236}">
                <a16:creationId xmlns:a16="http://schemas.microsoft.com/office/drawing/2014/main" id="{2CC8511B-BAE0-4E17-A312-534097E8775F}"/>
              </a:ext>
            </a:extLst>
          </p:cNvPr>
          <p:cNvSpPr>
            <a:spLocks noGrp="1"/>
          </p:cNvSpPr>
          <p:nvPr>
            <p:ph idx="1"/>
          </p:nvPr>
        </p:nvSpPr>
        <p:spPr>
          <a:xfrm>
            <a:off x="165354" y="1891626"/>
            <a:ext cx="2388667" cy="1537374"/>
          </a:xfrm>
          <a:solidFill>
            <a:schemeClr val="accent6">
              <a:lumMod val="40000"/>
              <a:lumOff val="60000"/>
            </a:schemeClr>
          </a:solidFill>
          <a:ln>
            <a:solidFill>
              <a:schemeClr val="tx1"/>
            </a:solidFill>
          </a:ln>
        </p:spPr>
        <p:txBody>
          <a:bodyPr>
            <a:normAutofit fontScale="92500" lnSpcReduction="10000"/>
          </a:bodyPr>
          <a:lstStyle/>
          <a:p>
            <a:pPr marL="0" indent="0" algn="l">
              <a:buNone/>
            </a:pPr>
            <a:r>
              <a:rPr lang="en-US" sz="2000" b="0" i="0" dirty="0">
                <a:effectLst/>
              </a:rPr>
              <a:t>Public authorities shall ensure effective and impartial procedures for </a:t>
            </a:r>
            <a:r>
              <a:rPr lang="en-US" sz="2000" b="1" i="0" dirty="0">
                <a:solidFill>
                  <a:srgbClr val="FF0000"/>
                </a:solidFill>
                <a:effectLst/>
              </a:rPr>
              <a:t>complaints</a:t>
            </a:r>
            <a:r>
              <a:rPr lang="en-US" sz="2000" b="0" i="0" dirty="0">
                <a:effectLst/>
              </a:rPr>
              <a:t> against the police.</a:t>
            </a:r>
          </a:p>
        </p:txBody>
      </p:sp>
      <p:sp>
        <p:nvSpPr>
          <p:cNvPr id="34" name="Tekstvak 33">
            <a:extLst>
              <a:ext uri="{FF2B5EF4-FFF2-40B4-BE49-F238E27FC236}">
                <a16:creationId xmlns:a16="http://schemas.microsoft.com/office/drawing/2014/main" id="{5BD5098B-1AE0-4DD5-93A7-1CD28BC764E4}"/>
              </a:ext>
            </a:extLst>
          </p:cNvPr>
          <p:cNvSpPr txBox="1"/>
          <p:nvPr/>
        </p:nvSpPr>
        <p:spPr>
          <a:xfrm>
            <a:off x="131485" y="3445196"/>
            <a:ext cx="2313262" cy="400110"/>
          </a:xfrm>
          <a:prstGeom prst="rect">
            <a:avLst/>
          </a:prstGeom>
          <a:noFill/>
        </p:spPr>
        <p:txBody>
          <a:bodyPr wrap="none" rtlCol="0">
            <a:spAutoFit/>
          </a:bodyPr>
          <a:lstStyle/>
          <a:p>
            <a:r>
              <a:rPr lang="nl-NL" sz="2000" dirty="0"/>
              <a:t>e.g. </a:t>
            </a:r>
            <a:r>
              <a:rPr lang="nl-NL" sz="2000" dirty="0" err="1"/>
              <a:t>the</a:t>
            </a:r>
            <a:r>
              <a:rPr lang="nl-NL" sz="2000" dirty="0"/>
              <a:t> Netherlands</a:t>
            </a:r>
            <a:endParaRPr lang="nl-BE" sz="2000" dirty="0"/>
          </a:p>
        </p:txBody>
      </p:sp>
      <p:sp>
        <p:nvSpPr>
          <p:cNvPr id="3" name="Tijdelijke aanduiding voor dianummer 2">
            <a:extLst>
              <a:ext uri="{FF2B5EF4-FFF2-40B4-BE49-F238E27FC236}">
                <a16:creationId xmlns:a16="http://schemas.microsoft.com/office/drawing/2014/main" id="{BA4EF3FB-D77A-4880-99F6-175F1806E2D9}"/>
              </a:ext>
            </a:extLst>
          </p:cNvPr>
          <p:cNvSpPr>
            <a:spLocks noGrp="1"/>
          </p:cNvSpPr>
          <p:nvPr>
            <p:ph type="sldNum" sz="quarter" idx="12"/>
          </p:nvPr>
        </p:nvSpPr>
        <p:spPr/>
        <p:txBody>
          <a:bodyPr/>
          <a:lstStyle/>
          <a:p>
            <a:fld id="{2FAFFF96-F51B-4906-8CB1-0D04D0B08BB1}" type="slidenum">
              <a:rPr lang="nl-BE" smtClean="0"/>
              <a:t>7</a:t>
            </a:fld>
            <a:endParaRPr lang="nl-BE"/>
          </a:p>
        </p:txBody>
      </p:sp>
      <p:sp>
        <p:nvSpPr>
          <p:cNvPr id="5" name="Tijdelijke aanduiding voor datum 4">
            <a:extLst>
              <a:ext uri="{FF2B5EF4-FFF2-40B4-BE49-F238E27FC236}">
                <a16:creationId xmlns:a16="http://schemas.microsoft.com/office/drawing/2014/main" id="{946DCC92-F833-4CCE-9B92-A8C23DEE8C1A}"/>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3525883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250" autoRev="1" fill="remove"/>
                                        <p:tgtEl>
                                          <p:spTgt spid="13"/>
                                        </p:tgtEl>
                                        <p:attrNameLst>
                                          <p:attrName>style.color</p:attrName>
                                        </p:attrNameLst>
                                      </p:cBhvr>
                                      <p:to>
                                        <a:schemeClr val="bg1"/>
                                      </p:to>
                                    </p:animClr>
                                    <p:animClr clrSpc="rgb" dir="cw">
                                      <p:cBhvr>
                                        <p:cTn id="7" dur="250" autoRev="1" fill="remove"/>
                                        <p:tgtEl>
                                          <p:spTgt spid="13"/>
                                        </p:tgtEl>
                                        <p:attrNameLst>
                                          <p:attrName>fillcolor</p:attrName>
                                        </p:attrNameLst>
                                      </p:cBhvr>
                                      <p:to>
                                        <a:schemeClr val="bg1"/>
                                      </p:to>
                                    </p:animClr>
                                    <p:set>
                                      <p:cBhvr>
                                        <p:cTn id="8" dur="250" autoRev="1" fill="remove"/>
                                        <p:tgtEl>
                                          <p:spTgt spid="13"/>
                                        </p:tgtEl>
                                        <p:attrNameLst>
                                          <p:attrName>fill.type</p:attrName>
                                        </p:attrNameLst>
                                      </p:cBhvr>
                                      <p:to>
                                        <p:strVal val="solid"/>
                                      </p:to>
                                    </p:set>
                                    <p:set>
                                      <p:cBhvr>
                                        <p:cTn id="9" dur="250" autoRev="1" fill="remove"/>
                                        <p:tgtEl>
                                          <p:spTgt spid="13"/>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8"/>
                                        </p:tgtEl>
                                        <p:attrNameLst>
                                          <p:attrName>style.visibility</p:attrName>
                                        </p:attrNameLst>
                                      </p:cBhvr>
                                      <p:to>
                                        <p:strVal val="visible"/>
                                      </p:to>
                                    </p:set>
                                    <p:animEffect transition="in" filter="fade">
                                      <p:cBhvr>
                                        <p:cTn id="14" dur="500"/>
                                        <p:tgtEl>
                                          <p:spTgt spid="4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fade">
                                      <p:cBhvr>
                                        <p:cTn id="19" dur="500"/>
                                        <p:tgtEl>
                                          <p:spTgt spid="4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4"/>
                                        </p:tgtEl>
                                        <p:attrNameLst>
                                          <p:attrName>style.visibility</p:attrName>
                                        </p:attrNameLst>
                                      </p:cBhvr>
                                      <p:to>
                                        <p:strVal val="visible"/>
                                      </p:to>
                                    </p:set>
                                    <p:animEffect transition="in" filter="fade">
                                      <p:cBhvr>
                                        <p:cTn id="2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8A21F3B7-B651-4454-8036-DEA86299990B}"/>
              </a:ext>
            </a:extLst>
          </p:cNvPr>
          <p:cNvSpPr/>
          <p:nvPr/>
        </p:nvSpPr>
        <p:spPr>
          <a:xfrm>
            <a:off x="5383078" y="3835070"/>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Complaint</a:t>
            </a:r>
            <a:endParaRPr lang="nl-BE" dirty="0"/>
          </a:p>
        </p:txBody>
      </p:sp>
      <p:grpSp>
        <p:nvGrpSpPr>
          <p:cNvPr id="24" name="Groep 23">
            <a:extLst>
              <a:ext uri="{FF2B5EF4-FFF2-40B4-BE49-F238E27FC236}">
                <a16:creationId xmlns:a16="http://schemas.microsoft.com/office/drawing/2014/main" id="{0FD80921-2131-4CB8-A409-24300FD0AC5B}"/>
              </a:ext>
            </a:extLst>
          </p:cNvPr>
          <p:cNvGrpSpPr/>
          <p:nvPr/>
        </p:nvGrpSpPr>
        <p:grpSpPr>
          <a:xfrm>
            <a:off x="3211357" y="1596267"/>
            <a:ext cx="5769287" cy="4863849"/>
            <a:chOff x="3211357" y="1596267"/>
            <a:chExt cx="5769287" cy="4863849"/>
          </a:xfrm>
        </p:grpSpPr>
        <p:sp>
          <p:nvSpPr>
            <p:cNvPr id="6" name="Rechthoek 5">
              <a:extLst>
                <a:ext uri="{FF2B5EF4-FFF2-40B4-BE49-F238E27FC236}">
                  <a16:creationId xmlns:a16="http://schemas.microsoft.com/office/drawing/2014/main" id="{77191CFC-A350-464B-82AF-E13E70F466C6}"/>
                </a:ext>
              </a:extLst>
            </p:cNvPr>
            <p:cNvSpPr/>
            <p:nvPr/>
          </p:nvSpPr>
          <p:spPr>
            <a:xfrm>
              <a:off x="7554799" y="3767989"/>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National Ombudsman</a:t>
              </a:r>
              <a:endParaRPr lang="nl-BE" dirty="0"/>
            </a:p>
          </p:txBody>
        </p:sp>
        <p:sp>
          <p:nvSpPr>
            <p:cNvPr id="7" name="Rechthoek 6">
              <a:extLst>
                <a:ext uri="{FF2B5EF4-FFF2-40B4-BE49-F238E27FC236}">
                  <a16:creationId xmlns:a16="http://schemas.microsoft.com/office/drawing/2014/main" id="{69A97FB1-642A-4226-B44D-A426337811B1}"/>
                </a:ext>
              </a:extLst>
            </p:cNvPr>
            <p:cNvSpPr/>
            <p:nvPr/>
          </p:nvSpPr>
          <p:spPr>
            <a:xfrm>
              <a:off x="3211357" y="3767991"/>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Bureau VIK</a:t>
              </a:r>
              <a:endParaRPr lang="nl-BE" dirty="0"/>
            </a:p>
          </p:txBody>
        </p:sp>
        <p:sp>
          <p:nvSpPr>
            <p:cNvPr id="8" name="Rechthoek 7">
              <a:extLst>
                <a:ext uri="{FF2B5EF4-FFF2-40B4-BE49-F238E27FC236}">
                  <a16:creationId xmlns:a16="http://schemas.microsoft.com/office/drawing/2014/main" id="{83788D25-A04E-4043-A9B6-DCAA332379E0}"/>
                </a:ext>
              </a:extLst>
            </p:cNvPr>
            <p:cNvSpPr/>
            <p:nvPr/>
          </p:nvSpPr>
          <p:spPr>
            <a:xfrm>
              <a:off x="5383079" y="1596267"/>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Public </a:t>
              </a:r>
              <a:r>
                <a:rPr lang="nl-NL" dirty="0" err="1"/>
                <a:t>Prosecution</a:t>
              </a:r>
              <a:endParaRPr lang="nl-BE" dirty="0"/>
            </a:p>
          </p:txBody>
        </p:sp>
        <p:sp>
          <p:nvSpPr>
            <p:cNvPr id="9" name="Rechthoek 8">
              <a:extLst>
                <a:ext uri="{FF2B5EF4-FFF2-40B4-BE49-F238E27FC236}">
                  <a16:creationId xmlns:a16="http://schemas.microsoft.com/office/drawing/2014/main" id="{A26605EF-0D4B-48CD-B44F-B92ED6E6E87D}"/>
                </a:ext>
              </a:extLst>
            </p:cNvPr>
            <p:cNvSpPr/>
            <p:nvPr/>
          </p:nvSpPr>
          <p:spPr>
            <a:xfrm>
              <a:off x="5383079" y="6006791"/>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Inspectorate</a:t>
              </a:r>
              <a:r>
                <a:rPr lang="nl-NL" dirty="0"/>
                <a:t> S&amp;J</a:t>
              </a:r>
              <a:endParaRPr lang="nl-BE" dirty="0"/>
            </a:p>
          </p:txBody>
        </p:sp>
        <p:cxnSp>
          <p:nvCxnSpPr>
            <p:cNvPr id="10" name="Rechte verbindingslijn met pijl 9">
              <a:extLst>
                <a:ext uri="{FF2B5EF4-FFF2-40B4-BE49-F238E27FC236}">
                  <a16:creationId xmlns:a16="http://schemas.microsoft.com/office/drawing/2014/main" id="{6745A75F-A85E-4CB3-8953-ED38DAB63FA5}"/>
                </a:ext>
              </a:extLst>
            </p:cNvPr>
            <p:cNvCxnSpPr>
              <a:cxnSpLocks/>
              <a:stCxn id="8" idx="2"/>
            </p:cNvCxnSpPr>
            <p:nvPr/>
          </p:nvCxnSpPr>
          <p:spPr>
            <a:xfrm>
              <a:off x="6096002" y="2183750"/>
              <a:ext cx="0" cy="165132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2" name="Rechte verbindingslijn met pijl 11">
              <a:extLst>
                <a:ext uri="{FF2B5EF4-FFF2-40B4-BE49-F238E27FC236}">
                  <a16:creationId xmlns:a16="http://schemas.microsoft.com/office/drawing/2014/main" id="{CEEA3FD3-B03A-4A22-AE11-89C8098B097B}"/>
                </a:ext>
              </a:extLst>
            </p:cNvPr>
            <p:cNvCxnSpPr>
              <a:cxnSpLocks/>
              <a:stCxn id="6" idx="1"/>
              <a:endCxn id="4" idx="3"/>
            </p:cNvCxnSpPr>
            <p:nvPr/>
          </p:nvCxnSpPr>
          <p:spPr>
            <a:xfrm flipH="1">
              <a:off x="6808923" y="4061731"/>
              <a:ext cx="745876" cy="2"/>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6" name="Rechte verbindingslijn met pijl 15">
              <a:extLst>
                <a:ext uri="{FF2B5EF4-FFF2-40B4-BE49-F238E27FC236}">
                  <a16:creationId xmlns:a16="http://schemas.microsoft.com/office/drawing/2014/main" id="{0C484658-3DDC-48D6-A470-143585A5E492}"/>
                </a:ext>
              </a:extLst>
            </p:cNvPr>
            <p:cNvCxnSpPr>
              <a:cxnSpLocks/>
              <a:stCxn id="4" idx="2"/>
              <a:endCxn id="9" idx="0"/>
            </p:cNvCxnSpPr>
            <p:nvPr/>
          </p:nvCxnSpPr>
          <p:spPr>
            <a:xfrm>
              <a:off x="6096001" y="4288395"/>
              <a:ext cx="1" cy="1718396"/>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a:extLst>
                <a:ext uri="{FF2B5EF4-FFF2-40B4-BE49-F238E27FC236}">
                  <a16:creationId xmlns:a16="http://schemas.microsoft.com/office/drawing/2014/main" id="{81F521E4-88F9-40A2-AF29-D19A3B1FB2C6}"/>
                </a:ext>
              </a:extLst>
            </p:cNvPr>
            <p:cNvCxnSpPr>
              <a:cxnSpLocks/>
              <a:stCxn id="4" idx="1"/>
              <a:endCxn id="7" idx="3"/>
            </p:cNvCxnSpPr>
            <p:nvPr/>
          </p:nvCxnSpPr>
          <p:spPr>
            <a:xfrm flipH="1">
              <a:off x="4637202" y="4061733"/>
              <a:ext cx="745876" cy="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sp>
        <p:nvSpPr>
          <p:cNvPr id="13" name="Ovaal 12">
            <a:hlinkClick r:id="rId2" action="ppaction://hlinksldjump"/>
            <a:extLst>
              <a:ext uri="{FF2B5EF4-FFF2-40B4-BE49-F238E27FC236}">
                <a16:creationId xmlns:a16="http://schemas.microsoft.com/office/drawing/2014/main" id="{7D4940C7-D810-4CCF-A93A-5E02F17BB3BB}"/>
              </a:ext>
            </a:extLst>
          </p:cNvPr>
          <p:cNvSpPr>
            <a:spLocks noChangeAspect="1"/>
          </p:cNvSpPr>
          <p:nvPr/>
        </p:nvSpPr>
        <p:spPr>
          <a:xfrm>
            <a:off x="2996473" y="3553105"/>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3</a:t>
            </a:r>
            <a:endParaRPr lang="nl-BE" dirty="0"/>
          </a:p>
        </p:txBody>
      </p:sp>
      <p:grpSp>
        <p:nvGrpSpPr>
          <p:cNvPr id="51" name="Groep 50">
            <a:extLst>
              <a:ext uri="{FF2B5EF4-FFF2-40B4-BE49-F238E27FC236}">
                <a16:creationId xmlns:a16="http://schemas.microsoft.com/office/drawing/2014/main" id="{8DB1AAFA-C7DF-41D7-AF49-CA3296AA46CB}"/>
              </a:ext>
            </a:extLst>
          </p:cNvPr>
          <p:cNvGrpSpPr/>
          <p:nvPr/>
        </p:nvGrpSpPr>
        <p:grpSpPr>
          <a:xfrm>
            <a:off x="1282123" y="4785240"/>
            <a:ext cx="1425845" cy="924023"/>
            <a:chOff x="1282123" y="4785240"/>
            <a:chExt cx="1425845" cy="924023"/>
          </a:xfrm>
        </p:grpSpPr>
        <p:sp>
          <p:nvSpPr>
            <p:cNvPr id="25" name="Rechthoek 24">
              <a:extLst>
                <a:ext uri="{FF2B5EF4-FFF2-40B4-BE49-F238E27FC236}">
                  <a16:creationId xmlns:a16="http://schemas.microsoft.com/office/drawing/2014/main" id="{9746B002-F88C-47C2-9254-E1E1FC56D92A}"/>
                </a:ext>
              </a:extLst>
            </p:cNvPr>
            <p:cNvSpPr/>
            <p:nvPr/>
          </p:nvSpPr>
          <p:spPr>
            <a:xfrm>
              <a:off x="1282123" y="5121780"/>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Disciplinary</a:t>
              </a:r>
              <a:r>
                <a:rPr lang="nl-NL" dirty="0"/>
                <a:t> </a:t>
              </a:r>
              <a:r>
                <a:rPr lang="nl-NL" dirty="0" err="1"/>
                <a:t>Authority</a:t>
              </a:r>
              <a:endParaRPr lang="nl-BE" dirty="0"/>
            </a:p>
          </p:txBody>
        </p:sp>
        <p:cxnSp>
          <p:nvCxnSpPr>
            <p:cNvPr id="27" name="Rechte verbindingslijn met pijl 26">
              <a:extLst>
                <a:ext uri="{FF2B5EF4-FFF2-40B4-BE49-F238E27FC236}">
                  <a16:creationId xmlns:a16="http://schemas.microsoft.com/office/drawing/2014/main" id="{91309C04-4D4E-4344-93C4-9BB82825D151}"/>
                </a:ext>
              </a:extLst>
            </p:cNvPr>
            <p:cNvCxnSpPr>
              <a:cxnSpLocks/>
              <a:stCxn id="15" idx="2"/>
              <a:endCxn id="25" idx="0"/>
            </p:cNvCxnSpPr>
            <p:nvPr/>
          </p:nvCxnSpPr>
          <p:spPr>
            <a:xfrm>
              <a:off x="1995046" y="4785240"/>
              <a:ext cx="0" cy="33654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52" name="Groep 51">
            <a:extLst>
              <a:ext uri="{FF2B5EF4-FFF2-40B4-BE49-F238E27FC236}">
                <a16:creationId xmlns:a16="http://schemas.microsoft.com/office/drawing/2014/main" id="{82404E3F-0E61-496B-8A67-932B9059A570}"/>
              </a:ext>
            </a:extLst>
          </p:cNvPr>
          <p:cNvGrpSpPr/>
          <p:nvPr/>
        </p:nvGrpSpPr>
        <p:grpSpPr>
          <a:xfrm>
            <a:off x="1282122" y="5709263"/>
            <a:ext cx="2206132" cy="949310"/>
            <a:chOff x="1282122" y="5709263"/>
            <a:chExt cx="2206132" cy="949310"/>
          </a:xfrm>
        </p:grpSpPr>
        <p:sp>
          <p:nvSpPr>
            <p:cNvPr id="30" name="Rechthoek 29">
              <a:extLst>
                <a:ext uri="{FF2B5EF4-FFF2-40B4-BE49-F238E27FC236}">
                  <a16:creationId xmlns:a16="http://schemas.microsoft.com/office/drawing/2014/main" id="{A7956D41-650F-409B-B639-63D437C4303E}"/>
                </a:ext>
              </a:extLst>
            </p:cNvPr>
            <p:cNvSpPr/>
            <p:nvPr/>
          </p:nvSpPr>
          <p:spPr>
            <a:xfrm>
              <a:off x="1282122" y="6071090"/>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Independent</a:t>
              </a:r>
            </a:p>
            <a:p>
              <a:pPr algn="ctr"/>
              <a:r>
                <a:rPr lang="nl-NL" dirty="0" err="1"/>
                <a:t>Committee</a:t>
              </a:r>
              <a:endParaRPr lang="nl-BE" dirty="0"/>
            </a:p>
          </p:txBody>
        </p:sp>
        <p:sp>
          <p:nvSpPr>
            <p:cNvPr id="31" name="Rechthoek 30">
              <a:extLst>
                <a:ext uri="{FF2B5EF4-FFF2-40B4-BE49-F238E27FC236}">
                  <a16:creationId xmlns:a16="http://schemas.microsoft.com/office/drawing/2014/main" id="{47B94C35-62D7-48F6-8ACE-02C6BE66B746}"/>
                </a:ext>
              </a:extLst>
            </p:cNvPr>
            <p:cNvSpPr/>
            <p:nvPr/>
          </p:nvSpPr>
          <p:spPr>
            <a:xfrm>
              <a:off x="2652380" y="6145092"/>
              <a:ext cx="835874" cy="47980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Appeal</a:t>
              </a:r>
              <a:endParaRPr lang="nl-BE" sz="1600" dirty="0">
                <a:solidFill>
                  <a:schemeClr val="tx1"/>
                </a:solidFill>
              </a:endParaRPr>
            </a:p>
          </p:txBody>
        </p:sp>
        <p:cxnSp>
          <p:nvCxnSpPr>
            <p:cNvPr id="32" name="Rechte verbindingslijn met pijl 31">
              <a:extLst>
                <a:ext uri="{FF2B5EF4-FFF2-40B4-BE49-F238E27FC236}">
                  <a16:creationId xmlns:a16="http://schemas.microsoft.com/office/drawing/2014/main" id="{0E6B6102-3A67-4461-AE11-EA6558B8A255}"/>
                </a:ext>
              </a:extLst>
            </p:cNvPr>
            <p:cNvCxnSpPr>
              <a:cxnSpLocks/>
              <a:stCxn id="25" idx="2"/>
              <a:endCxn id="30" idx="0"/>
            </p:cNvCxnSpPr>
            <p:nvPr/>
          </p:nvCxnSpPr>
          <p:spPr>
            <a:xfrm flipH="1">
              <a:off x="1995045" y="5709263"/>
              <a:ext cx="1" cy="361827"/>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53" name="Groep 52">
            <a:extLst>
              <a:ext uri="{FF2B5EF4-FFF2-40B4-BE49-F238E27FC236}">
                <a16:creationId xmlns:a16="http://schemas.microsoft.com/office/drawing/2014/main" id="{EFFB9D58-C221-4214-9C3E-A7BCCFD5F2F3}"/>
              </a:ext>
            </a:extLst>
          </p:cNvPr>
          <p:cNvGrpSpPr/>
          <p:nvPr/>
        </p:nvGrpSpPr>
        <p:grpSpPr>
          <a:xfrm>
            <a:off x="3070317" y="4061731"/>
            <a:ext cx="6529511" cy="2563168"/>
            <a:chOff x="2295402" y="4375637"/>
            <a:chExt cx="6529511" cy="2563168"/>
          </a:xfrm>
        </p:grpSpPr>
        <p:cxnSp>
          <p:nvCxnSpPr>
            <p:cNvPr id="37" name="Verbindingslijn: gebogen 36">
              <a:extLst>
                <a:ext uri="{FF2B5EF4-FFF2-40B4-BE49-F238E27FC236}">
                  <a16:creationId xmlns:a16="http://schemas.microsoft.com/office/drawing/2014/main" id="{A6D3C30D-B863-4003-8E05-A9EE2771D7C1}"/>
                </a:ext>
              </a:extLst>
            </p:cNvPr>
            <p:cNvCxnSpPr>
              <a:cxnSpLocks/>
              <a:stCxn id="6" idx="3"/>
              <a:endCxn id="31" idx="2"/>
            </p:cNvCxnSpPr>
            <p:nvPr/>
          </p:nvCxnSpPr>
          <p:spPr>
            <a:xfrm flipH="1">
              <a:off x="2295402" y="4375637"/>
              <a:ext cx="5910327" cy="2563168"/>
            </a:xfrm>
            <a:prstGeom prst="bentConnector4">
              <a:avLst>
                <a:gd name="adj1" fmla="val -3868"/>
                <a:gd name="adj2" fmla="val 105896"/>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48" name="Rechthoek 47">
              <a:extLst>
                <a:ext uri="{FF2B5EF4-FFF2-40B4-BE49-F238E27FC236}">
                  <a16:creationId xmlns:a16="http://schemas.microsoft.com/office/drawing/2014/main" id="{EDF95D34-D033-40EB-B542-384AB4537635}"/>
                </a:ext>
              </a:extLst>
            </p:cNvPr>
            <p:cNvSpPr/>
            <p:nvPr/>
          </p:nvSpPr>
          <p:spPr>
            <a:xfrm>
              <a:off x="7767576" y="5175617"/>
              <a:ext cx="1057337" cy="47980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err="1">
                  <a:solidFill>
                    <a:schemeClr val="tx1"/>
                  </a:solidFill>
                </a:rPr>
                <a:t>Mediation</a:t>
              </a:r>
              <a:endParaRPr lang="nl-BE" sz="1600" dirty="0">
                <a:solidFill>
                  <a:schemeClr val="tx1"/>
                </a:solidFill>
              </a:endParaRPr>
            </a:p>
          </p:txBody>
        </p:sp>
      </p:grpSp>
      <p:grpSp>
        <p:nvGrpSpPr>
          <p:cNvPr id="65" name="Groep 64">
            <a:extLst>
              <a:ext uri="{FF2B5EF4-FFF2-40B4-BE49-F238E27FC236}">
                <a16:creationId xmlns:a16="http://schemas.microsoft.com/office/drawing/2014/main" id="{B724531C-E3F4-4612-B970-4B0CEA731753}"/>
              </a:ext>
            </a:extLst>
          </p:cNvPr>
          <p:cNvGrpSpPr/>
          <p:nvPr/>
        </p:nvGrpSpPr>
        <p:grpSpPr>
          <a:xfrm>
            <a:off x="536246" y="3846846"/>
            <a:ext cx="2675111" cy="429768"/>
            <a:chOff x="536246" y="3846846"/>
            <a:chExt cx="2675111" cy="429768"/>
          </a:xfrm>
        </p:grpSpPr>
        <p:cxnSp>
          <p:nvCxnSpPr>
            <p:cNvPr id="22" name="Rechte verbindingslijn met pijl 21">
              <a:extLst>
                <a:ext uri="{FF2B5EF4-FFF2-40B4-BE49-F238E27FC236}">
                  <a16:creationId xmlns:a16="http://schemas.microsoft.com/office/drawing/2014/main" id="{1A3FFEB1-C968-49C9-9BEE-46990D074A04}"/>
                </a:ext>
              </a:extLst>
            </p:cNvPr>
            <p:cNvCxnSpPr>
              <a:cxnSpLocks/>
              <a:stCxn id="7" idx="1"/>
              <a:endCxn id="55" idx="3"/>
            </p:cNvCxnSpPr>
            <p:nvPr/>
          </p:nvCxnSpPr>
          <p:spPr>
            <a:xfrm flipH="1" flipV="1">
              <a:off x="1850914" y="4061730"/>
              <a:ext cx="1360443" cy="3"/>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55" name="Rechthoek 54">
              <a:extLst>
                <a:ext uri="{FF2B5EF4-FFF2-40B4-BE49-F238E27FC236}">
                  <a16:creationId xmlns:a16="http://schemas.microsoft.com/office/drawing/2014/main" id="{81944838-C41A-47E6-8400-952A83B6048A}"/>
                </a:ext>
              </a:extLst>
            </p:cNvPr>
            <p:cNvSpPr/>
            <p:nvPr/>
          </p:nvSpPr>
          <p:spPr>
            <a:xfrm>
              <a:off x="536246" y="3846846"/>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solidFill>
                    <a:schemeClr val="tx1"/>
                  </a:solidFill>
                </a:rPr>
                <a:t>Admissability</a:t>
              </a:r>
              <a:endParaRPr lang="nl-BE" sz="1400" dirty="0">
                <a:solidFill>
                  <a:schemeClr val="tx1"/>
                </a:solidFill>
              </a:endParaRPr>
            </a:p>
          </p:txBody>
        </p:sp>
      </p:grpSp>
      <p:grpSp>
        <p:nvGrpSpPr>
          <p:cNvPr id="67" name="Groep 66">
            <a:extLst>
              <a:ext uri="{FF2B5EF4-FFF2-40B4-BE49-F238E27FC236}">
                <a16:creationId xmlns:a16="http://schemas.microsoft.com/office/drawing/2014/main" id="{388FE8B5-9D6A-46A0-99D4-26BB6F188111}"/>
              </a:ext>
            </a:extLst>
          </p:cNvPr>
          <p:cNvGrpSpPr/>
          <p:nvPr/>
        </p:nvGrpSpPr>
        <p:grpSpPr>
          <a:xfrm>
            <a:off x="1193580" y="4276614"/>
            <a:ext cx="1458800" cy="508626"/>
            <a:chOff x="1193580" y="4276614"/>
            <a:chExt cx="1458800" cy="508626"/>
          </a:xfrm>
        </p:grpSpPr>
        <p:sp>
          <p:nvSpPr>
            <p:cNvPr id="15" name="Rechthoek 14">
              <a:extLst>
                <a:ext uri="{FF2B5EF4-FFF2-40B4-BE49-F238E27FC236}">
                  <a16:creationId xmlns:a16="http://schemas.microsoft.com/office/drawing/2014/main" id="{7682AD0E-1670-485C-BE77-8CD62AC4AEE7}"/>
                </a:ext>
              </a:extLst>
            </p:cNvPr>
            <p:cNvSpPr/>
            <p:nvPr/>
          </p:nvSpPr>
          <p:spPr>
            <a:xfrm>
              <a:off x="1337712" y="4355472"/>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solidFill>
                    <a:schemeClr val="tx1"/>
                  </a:solidFill>
                </a:rPr>
                <a:t>Disciplinary</a:t>
              </a:r>
              <a:r>
                <a:rPr lang="nl-NL" sz="1400" dirty="0">
                  <a:solidFill>
                    <a:schemeClr val="tx1"/>
                  </a:solidFill>
                </a:rPr>
                <a:t> case</a:t>
              </a:r>
              <a:endParaRPr lang="nl-BE" sz="1400" dirty="0">
                <a:solidFill>
                  <a:schemeClr val="tx1"/>
                </a:solidFill>
              </a:endParaRPr>
            </a:p>
          </p:txBody>
        </p:sp>
        <p:cxnSp>
          <p:nvCxnSpPr>
            <p:cNvPr id="57" name="Verbindingslijn: gebogen 56">
              <a:extLst>
                <a:ext uri="{FF2B5EF4-FFF2-40B4-BE49-F238E27FC236}">
                  <a16:creationId xmlns:a16="http://schemas.microsoft.com/office/drawing/2014/main" id="{B45E0771-FFB0-4D52-9AA5-7A4999BBEE23}"/>
                </a:ext>
              </a:extLst>
            </p:cNvPr>
            <p:cNvCxnSpPr>
              <a:cxnSpLocks/>
              <a:stCxn id="15" idx="1"/>
              <a:endCxn id="55" idx="2"/>
            </p:cNvCxnSpPr>
            <p:nvPr/>
          </p:nvCxnSpPr>
          <p:spPr>
            <a:xfrm rot="10800000">
              <a:off x="1193580" y="4276614"/>
              <a:ext cx="144132" cy="293742"/>
            </a:xfrm>
            <a:prstGeom prst="bentConnector2">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66" name="Groep 65">
            <a:extLst>
              <a:ext uri="{FF2B5EF4-FFF2-40B4-BE49-F238E27FC236}">
                <a16:creationId xmlns:a16="http://schemas.microsoft.com/office/drawing/2014/main" id="{57C59CCD-2EA9-4A3E-85C2-BF7DB2816548}"/>
              </a:ext>
            </a:extLst>
          </p:cNvPr>
          <p:cNvGrpSpPr/>
          <p:nvPr/>
        </p:nvGrpSpPr>
        <p:grpSpPr>
          <a:xfrm>
            <a:off x="1193581" y="1890008"/>
            <a:ext cx="4189498" cy="1956838"/>
            <a:chOff x="1193581" y="1890008"/>
            <a:chExt cx="4189498" cy="1956838"/>
          </a:xfrm>
        </p:grpSpPr>
        <p:grpSp>
          <p:nvGrpSpPr>
            <p:cNvPr id="49" name="Groep 48">
              <a:extLst>
                <a:ext uri="{FF2B5EF4-FFF2-40B4-BE49-F238E27FC236}">
                  <a16:creationId xmlns:a16="http://schemas.microsoft.com/office/drawing/2014/main" id="{E61F84C1-A1C7-45B0-814A-5679CFD7D5FE}"/>
                </a:ext>
              </a:extLst>
            </p:cNvPr>
            <p:cNvGrpSpPr/>
            <p:nvPr/>
          </p:nvGrpSpPr>
          <p:grpSpPr>
            <a:xfrm>
              <a:off x="1301889" y="1890008"/>
              <a:ext cx="4081190" cy="1849396"/>
              <a:chOff x="1301889" y="1890008"/>
              <a:chExt cx="4081190" cy="1849396"/>
            </a:xfrm>
          </p:grpSpPr>
          <p:sp>
            <p:nvSpPr>
              <p:cNvPr id="14" name="Rechthoek 13">
                <a:extLst>
                  <a:ext uri="{FF2B5EF4-FFF2-40B4-BE49-F238E27FC236}">
                    <a16:creationId xmlns:a16="http://schemas.microsoft.com/office/drawing/2014/main" id="{05802F7F-24A7-43A6-AAB9-9A7E456094B8}"/>
                  </a:ext>
                </a:extLst>
              </p:cNvPr>
              <p:cNvSpPr/>
              <p:nvPr/>
            </p:nvSpPr>
            <p:spPr>
              <a:xfrm>
                <a:off x="1301889" y="3309636"/>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solidFill>
                      <a:schemeClr val="tx1"/>
                    </a:solidFill>
                  </a:rPr>
                  <a:t>Criminal</a:t>
                </a:r>
                <a:r>
                  <a:rPr lang="nl-NL" sz="1400" dirty="0">
                    <a:solidFill>
                      <a:schemeClr val="tx1"/>
                    </a:solidFill>
                  </a:rPr>
                  <a:t> case</a:t>
                </a:r>
                <a:endParaRPr lang="nl-BE" sz="1400" dirty="0">
                  <a:solidFill>
                    <a:schemeClr val="tx1"/>
                  </a:solidFill>
                </a:endParaRPr>
              </a:p>
            </p:txBody>
          </p:sp>
          <p:cxnSp>
            <p:nvCxnSpPr>
              <p:cNvPr id="17" name="Verbindingslijn: gebogen 16">
                <a:extLst>
                  <a:ext uri="{FF2B5EF4-FFF2-40B4-BE49-F238E27FC236}">
                    <a16:creationId xmlns:a16="http://schemas.microsoft.com/office/drawing/2014/main" id="{29594444-EBA8-43EA-8798-E81E355D7CB3}"/>
                  </a:ext>
                </a:extLst>
              </p:cNvPr>
              <p:cNvCxnSpPr>
                <a:cxnSpLocks/>
                <a:stCxn id="8" idx="1"/>
                <a:endCxn id="14" idx="0"/>
              </p:cNvCxnSpPr>
              <p:nvPr/>
            </p:nvCxnSpPr>
            <p:spPr>
              <a:xfrm rot="10800000" flipV="1">
                <a:off x="1959223" y="1890008"/>
                <a:ext cx="3423856" cy="1419627"/>
              </a:xfrm>
              <a:prstGeom prst="bentConnector2">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cxnSp>
          <p:nvCxnSpPr>
            <p:cNvPr id="60" name="Verbindingslijn: gebogen 59">
              <a:extLst>
                <a:ext uri="{FF2B5EF4-FFF2-40B4-BE49-F238E27FC236}">
                  <a16:creationId xmlns:a16="http://schemas.microsoft.com/office/drawing/2014/main" id="{E32B9FA4-D9EB-461F-AD3B-2E7B7CA17806}"/>
                </a:ext>
              </a:extLst>
            </p:cNvPr>
            <p:cNvCxnSpPr>
              <a:cxnSpLocks/>
              <a:stCxn id="14" idx="1"/>
              <a:endCxn id="55" idx="0"/>
            </p:cNvCxnSpPr>
            <p:nvPr/>
          </p:nvCxnSpPr>
          <p:spPr>
            <a:xfrm rot="10800000" flipV="1">
              <a:off x="1193581" y="3524520"/>
              <a:ext cx="108309" cy="322326"/>
            </a:xfrm>
            <a:prstGeom prst="bentConnector2">
              <a:avLst/>
            </a:prstGeom>
            <a:ln>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sp>
        <p:nvSpPr>
          <p:cNvPr id="39" name="Tekstvak 38">
            <a:extLst>
              <a:ext uri="{FF2B5EF4-FFF2-40B4-BE49-F238E27FC236}">
                <a16:creationId xmlns:a16="http://schemas.microsoft.com/office/drawing/2014/main" id="{4EC13764-7EF3-4AD7-8032-256B7E7BA6FB}"/>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40" name="Tijdelijke aanduiding voor inhoud 2">
            <a:extLst>
              <a:ext uri="{FF2B5EF4-FFF2-40B4-BE49-F238E27FC236}">
                <a16:creationId xmlns:a16="http://schemas.microsoft.com/office/drawing/2014/main" id="{461E4B82-3374-41D4-84B2-06BBE8EDBE3C}"/>
              </a:ext>
            </a:extLst>
          </p:cNvPr>
          <p:cNvSpPr>
            <a:spLocks noGrp="1"/>
          </p:cNvSpPr>
          <p:nvPr>
            <p:ph idx="1"/>
          </p:nvPr>
        </p:nvSpPr>
        <p:spPr>
          <a:xfrm>
            <a:off x="9145172" y="1809017"/>
            <a:ext cx="2810547" cy="1537374"/>
          </a:xfrm>
          <a:solidFill>
            <a:schemeClr val="accent6">
              <a:lumMod val="40000"/>
              <a:lumOff val="60000"/>
            </a:schemeClr>
          </a:solidFill>
          <a:ln>
            <a:solidFill>
              <a:schemeClr val="tx1"/>
            </a:solidFill>
          </a:ln>
        </p:spPr>
        <p:txBody>
          <a:bodyPr>
            <a:normAutofit/>
          </a:bodyPr>
          <a:lstStyle/>
          <a:p>
            <a:pPr marL="0" indent="0" algn="l">
              <a:buNone/>
            </a:pPr>
            <a:r>
              <a:rPr lang="en-US" sz="2000" b="0" i="0" dirty="0">
                <a:effectLst/>
              </a:rPr>
              <a:t>Public authorities shall ensure effective and impartial procedures for </a:t>
            </a:r>
            <a:r>
              <a:rPr lang="en-US" sz="2000" b="1" i="0" dirty="0">
                <a:solidFill>
                  <a:srgbClr val="FF0000"/>
                </a:solidFill>
                <a:effectLst/>
              </a:rPr>
              <a:t>complaints</a:t>
            </a:r>
            <a:r>
              <a:rPr lang="en-US" sz="2000" b="0" i="0" dirty="0">
                <a:effectLst/>
              </a:rPr>
              <a:t> against the police.</a:t>
            </a:r>
          </a:p>
        </p:txBody>
      </p:sp>
      <p:sp>
        <p:nvSpPr>
          <p:cNvPr id="41" name="Tekstvak 40">
            <a:extLst>
              <a:ext uri="{FF2B5EF4-FFF2-40B4-BE49-F238E27FC236}">
                <a16:creationId xmlns:a16="http://schemas.microsoft.com/office/drawing/2014/main" id="{E654FE12-C14B-4564-BCB4-8F76EB0B8860}"/>
              </a:ext>
            </a:extLst>
          </p:cNvPr>
          <p:cNvSpPr txBox="1"/>
          <p:nvPr/>
        </p:nvSpPr>
        <p:spPr>
          <a:xfrm>
            <a:off x="9111303" y="3362587"/>
            <a:ext cx="2313262" cy="400110"/>
          </a:xfrm>
          <a:prstGeom prst="rect">
            <a:avLst/>
          </a:prstGeom>
          <a:noFill/>
        </p:spPr>
        <p:txBody>
          <a:bodyPr wrap="none" rtlCol="0">
            <a:spAutoFit/>
          </a:bodyPr>
          <a:lstStyle/>
          <a:p>
            <a:r>
              <a:rPr lang="nl-NL" sz="2000" dirty="0"/>
              <a:t>e.g. </a:t>
            </a:r>
            <a:r>
              <a:rPr lang="nl-NL" sz="2000" dirty="0" err="1"/>
              <a:t>the</a:t>
            </a:r>
            <a:r>
              <a:rPr lang="nl-NL" sz="2000" dirty="0"/>
              <a:t> Netherlands</a:t>
            </a:r>
            <a:endParaRPr lang="nl-BE" sz="2000" dirty="0"/>
          </a:p>
        </p:txBody>
      </p:sp>
      <p:sp>
        <p:nvSpPr>
          <p:cNvPr id="3" name="Tijdelijke aanduiding voor dianummer 2">
            <a:extLst>
              <a:ext uri="{FF2B5EF4-FFF2-40B4-BE49-F238E27FC236}">
                <a16:creationId xmlns:a16="http://schemas.microsoft.com/office/drawing/2014/main" id="{193C2E07-9064-4121-833E-E6A2F58B0290}"/>
              </a:ext>
            </a:extLst>
          </p:cNvPr>
          <p:cNvSpPr>
            <a:spLocks noGrp="1"/>
          </p:cNvSpPr>
          <p:nvPr>
            <p:ph type="sldNum" sz="quarter" idx="12"/>
          </p:nvPr>
        </p:nvSpPr>
        <p:spPr/>
        <p:txBody>
          <a:bodyPr/>
          <a:lstStyle/>
          <a:p>
            <a:fld id="{2FAFFF96-F51B-4906-8CB1-0D04D0B08BB1}" type="slidenum">
              <a:rPr lang="nl-BE" smtClean="0"/>
              <a:t>8</a:t>
            </a:fld>
            <a:endParaRPr lang="nl-BE"/>
          </a:p>
        </p:txBody>
      </p:sp>
      <p:sp>
        <p:nvSpPr>
          <p:cNvPr id="5" name="Tijdelijke aanduiding voor datum 4">
            <a:extLst>
              <a:ext uri="{FF2B5EF4-FFF2-40B4-BE49-F238E27FC236}">
                <a16:creationId xmlns:a16="http://schemas.microsoft.com/office/drawing/2014/main" id="{4E5721DC-C675-436F-9A61-F54E0BD021E1}"/>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108915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250" autoRev="1" fill="remove"/>
                                        <p:tgtEl>
                                          <p:spTgt spid="13"/>
                                        </p:tgtEl>
                                        <p:attrNameLst>
                                          <p:attrName>style.color</p:attrName>
                                        </p:attrNameLst>
                                      </p:cBhvr>
                                      <p:to>
                                        <a:schemeClr val="bg1"/>
                                      </p:to>
                                    </p:animClr>
                                    <p:animClr clrSpc="rgb" dir="cw">
                                      <p:cBhvr>
                                        <p:cTn id="7" dur="250" autoRev="1" fill="remove"/>
                                        <p:tgtEl>
                                          <p:spTgt spid="13"/>
                                        </p:tgtEl>
                                        <p:attrNameLst>
                                          <p:attrName>fillcolor</p:attrName>
                                        </p:attrNameLst>
                                      </p:cBhvr>
                                      <p:to>
                                        <a:schemeClr val="bg1"/>
                                      </p:to>
                                    </p:animClr>
                                    <p:set>
                                      <p:cBhvr>
                                        <p:cTn id="8" dur="250" autoRev="1" fill="remove"/>
                                        <p:tgtEl>
                                          <p:spTgt spid="13"/>
                                        </p:tgtEl>
                                        <p:attrNameLst>
                                          <p:attrName>fill.type</p:attrName>
                                        </p:attrNameLst>
                                      </p:cBhvr>
                                      <p:to>
                                        <p:strVal val="solid"/>
                                      </p:to>
                                    </p:set>
                                    <p:set>
                                      <p:cBhvr>
                                        <p:cTn id="9" dur="250" autoRev="1" fill="remove"/>
                                        <p:tgtEl>
                                          <p:spTgt spid="13"/>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5"/>
                                        </p:tgtEl>
                                        <p:attrNameLst>
                                          <p:attrName>style.visibility</p:attrName>
                                        </p:attrNameLst>
                                      </p:cBhvr>
                                      <p:to>
                                        <p:strVal val="visible"/>
                                      </p:to>
                                    </p:set>
                                    <p:animEffect transition="in" filter="fade">
                                      <p:cBhvr>
                                        <p:cTn id="14" dur="500"/>
                                        <p:tgtEl>
                                          <p:spTgt spid="6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6"/>
                                        </p:tgtEl>
                                        <p:attrNameLst>
                                          <p:attrName>style.visibility</p:attrName>
                                        </p:attrNameLst>
                                      </p:cBhvr>
                                      <p:to>
                                        <p:strVal val="visible"/>
                                      </p:to>
                                    </p:set>
                                    <p:animEffect transition="in" filter="fade">
                                      <p:cBhvr>
                                        <p:cTn id="19" dur="500"/>
                                        <p:tgtEl>
                                          <p:spTgt spid="6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7"/>
                                        </p:tgtEl>
                                        <p:attrNameLst>
                                          <p:attrName>style.visibility</p:attrName>
                                        </p:attrNameLst>
                                      </p:cBhvr>
                                      <p:to>
                                        <p:strVal val="visible"/>
                                      </p:to>
                                    </p:set>
                                    <p:animEffect transition="in" filter="fade">
                                      <p:cBhvr>
                                        <p:cTn id="24" dur="500"/>
                                        <p:tgtEl>
                                          <p:spTgt spid="6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fade">
                                      <p:cBhvr>
                                        <p:cTn id="29" dur="500"/>
                                        <p:tgtEl>
                                          <p:spTgt spid="5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2"/>
                                        </p:tgtEl>
                                        <p:attrNameLst>
                                          <p:attrName>style.visibility</p:attrName>
                                        </p:attrNameLst>
                                      </p:cBhvr>
                                      <p:to>
                                        <p:strVal val="visible"/>
                                      </p:to>
                                    </p:set>
                                    <p:animEffect transition="in" filter="fade">
                                      <p:cBhvr>
                                        <p:cTn id="34" dur="500"/>
                                        <p:tgtEl>
                                          <p:spTgt spid="5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3"/>
                                        </p:tgtEl>
                                        <p:attrNameLst>
                                          <p:attrName>style.visibility</p:attrName>
                                        </p:attrNameLst>
                                      </p:cBhvr>
                                      <p:to>
                                        <p:strVal val="visible"/>
                                      </p:to>
                                    </p:set>
                                    <p:animEffect transition="in" filter="fade">
                                      <p:cBhvr>
                                        <p:cTn id="39"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8A21F3B7-B651-4454-8036-DEA86299990B}"/>
              </a:ext>
            </a:extLst>
          </p:cNvPr>
          <p:cNvSpPr/>
          <p:nvPr/>
        </p:nvSpPr>
        <p:spPr>
          <a:xfrm>
            <a:off x="5383078" y="3835070"/>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Complaint</a:t>
            </a:r>
            <a:endParaRPr lang="nl-BE" dirty="0"/>
          </a:p>
        </p:txBody>
      </p:sp>
      <p:grpSp>
        <p:nvGrpSpPr>
          <p:cNvPr id="24" name="Groep 23">
            <a:extLst>
              <a:ext uri="{FF2B5EF4-FFF2-40B4-BE49-F238E27FC236}">
                <a16:creationId xmlns:a16="http://schemas.microsoft.com/office/drawing/2014/main" id="{0FD80921-2131-4CB8-A409-24300FD0AC5B}"/>
              </a:ext>
            </a:extLst>
          </p:cNvPr>
          <p:cNvGrpSpPr/>
          <p:nvPr/>
        </p:nvGrpSpPr>
        <p:grpSpPr>
          <a:xfrm>
            <a:off x="3211357" y="1596267"/>
            <a:ext cx="5769287" cy="4863849"/>
            <a:chOff x="3211357" y="1596267"/>
            <a:chExt cx="5769287" cy="4863849"/>
          </a:xfrm>
        </p:grpSpPr>
        <p:sp>
          <p:nvSpPr>
            <p:cNvPr id="6" name="Rechthoek 5">
              <a:extLst>
                <a:ext uri="{FF2B5EF4-FFF2-40B4-BE49-F238E27FC236}">
                  <a16:creationId xmlns:a16="http://schemas.microsoft.com/office/drawing/2014/main" id="{77191CFC-A350-464B-82AF-E13E70F466C6}"/>
                </a:ext>
              </a:extLst>
            </p:cNvPr>
            <p:cNvSpPr/>
            <p:nvPr/>
          </p:nvSpPr>
          <p:spPr>
            <a:xfrm>
              <a:off x="7554799" y="3767989"/>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National Ombudsman</a:t>
              </a:r>
              <a:endParaRPr lang="nl-BE" dirty="0"/>
            </a:p>
          </p:txBody>
        </p:sp>
        <p:sp>
          <p:nvSpPr>
            <p:cNvPr id="7" name="Rechthoek 6">
              <a:extLst>
                <a:ext uri="{FF2B5EF4-FFF2-40B4-BE49-F238E27FC236}">
                  <a16:creationId xmlns:a16="http://schemas.microsoft.com/office/drawing/2014/main" id="{69A97FB1-642A-4226-B44D-A426337811B1}"/>
                </a:ext>
              </a:extLst>
            </p:cNvPr>
            <p:cNvSpPr/>
            <p:nvPr/>
          </p:nvSpPr>
          <p:spPr>
            <a:xfrm>
              <a:off x="3211357" y="3767991"/>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Bureau VIK</a:t>
              </a:r>
              <a:endParaRPr lang="nl-BE" dirty="0"/>
            </a:p>
          </p:txBody>
        </p:sp>
        <p:sp>
          <p:nvSpPr>
            <p:cNvPr id="8" name="Rechthoek 7">
              <a:extLst>
                <a:ext uri="{FF2B5EF4-FFF2-40B4-BE49-F238E27FC236}">
                  <a16:creationId xmlns:a16="http://schemas.microsoft.com/office/drawing/2014/main" id="{83788D25-A04E-4043-A9B6-DCAA332379E0}"/>
                </a:ext>
              </a:extLst>
            </p:cNvPr>
            <p:cNvSpPr/>
            <p:nvPr/>
          </p:nvSpPr>
          <p:spPr>
            <a:xfrm>
              <a:off x="5383079" y="1596267"/>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Public </a:t>
              </a:r>
              <a:r>
                <a:rPr lang="nl-NL" dirty="0" err="1"/>
                <a:t>Prosecution</a:t>
              </a:r>
              <a:endParaRPr lang="nl-BE" dirty="0"/>
            </a:p>
          </p:txBody>
        </p:sp>
        <p:sp>
          <p:nvSpPr>
            <p:cNvPr id="9" name="Rechthoek 8">
              <a:extLst>
                <a:ext uri="{FF2B5EF4-FFF2-40B4-BE49-F238E27FC236}">
                  <a16:creationId xmlns:a16="http://schemas.microsoft.com/office/drawing/2014/main" id="{A26605EF-0D4B-48CD-B44F-B92ED6E6E87D}"/>
                </a:ext>
              </a:extLst>
            </p:cNvPr>
            <p:cNvSpPr/>
            <p:nvPr/>
          </p:nvSpPr>
          <p:spPr>
            <a:xfrm>
              <a:off x="5383079" y="6006791"/>
              <a:ext cx="1425845" cy="45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Inspectorate</a:t>
              </a:r>
              <a:r>
                <a:rPr lang="nl-NL" dirty="0"/>
                <a:t> S&amp;J</a:t>
              </a:r>
              <a:endParaRPr lang="nl-BE" dirty="0"/>
            </a:p>
          </p:txBody>
        </p:sp>
        <p:cxnSp>
          <p:nvCxnSpPr>
            <p:cNvPr id="10" name="Rechte verbindingslijn met pijl 9">
              <a:extLst>
                <a:ext uri="{FF2B5EF4-FFF2-40B4-BE49-F238E27FC236}">
                  <a16:creationId xmlns:a16="http://schemas.microsoft.com/office/drawing/2014/main" id="{6745A75F-A85E-4CB3-8953-ED38DAB63FA5}"/>
                </a:ext>
              </a:extLst>
            </p:cNvPr>
            <p:cNvCxnSpPr>
              <a:cxnSpLocks/>
              <a:stCxn id="8" idx="2"/>
            </p:cNvCxnSpPr>
            <p:nvPr/>
          </p:nvCxnSpPr>
          <p:spPr>
            <a:xfrm>
              <a:off x="6096002" y="2183750"/>
              <a:ext cx="0" cy="165132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2" name="Rechte verbindingslijn met pijl 11">
              <a:extLst>
                <a:ext uri="{FF2B5EF4-FFF2-40B4-BE49-F238E27FC236}">
                  <a16:creationId xmlns:a16="http://schemas.microsoft.com/office/drawing/2014/main" id="{CEEA3FD3-B03A-4A22-AE11-89C8098B097B}"/>
                </a:ext>
              </a:extLst>
            </p:cNvPr>
            <p:cNvCxnSpPr>
              <a:cxnSpLocks/>
              <a:stCxn id="6" idx="1"/>
              <a:endCxn id="4" idx="3"/>
            </p:cNvCxnSpPr>
            <p:nvPr/>
          </p:nvCxnSpPr>
          <p:spPr>
            <a:xfrm flipH="1">
              <a:off x="6808923" y="4061731"/>
              <a:ext cx="745876" cy="2"/>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6" name="Rechte verbindingslijn met pijl 15">
              <a:extLst>
                <a:ext uri="{FF2B5EF4-FFF2-40B4-BE49-F238E27FC236}">
                  <a16:creationId xmlns:a16="http://schemas.microsoft.com/office/drawing/2014/main" id="{0C484658-3DDC-48D6-A470-143585A5E492}"/>
                </a:ext>
              </a:extLst>
            </p:cNvPr>
            <p:cNvCxnSpPr>
              <a:cxnSpLocks/>
              <a:stCxn id="4" idx="2"/>
              <a:endCxn id="9" idx="0"/>
            </p:cNvCxnSpPr>
            <p:nvPr/>
          </p:nvCxnSpPr>
          <p:spPr>
            <a:xfrm>
              <a:off x="6096001" y="4288395"/>
              <a:ext cx="1" cy="1718396"/>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a:extLst>
                <a:ext uri="{FF2B5EF4-FFF2-40B4-BE49-F238E27FC236}">
                  <a16:creationId xmlns:a16="http://schemas.microsoft.com/office/drawing/2014/main" id="{81F521E4-88F9-40A2-AF29-D19A3B1FB2C6}"/>
                </a:ext>
              </a:extLst>
            </p:cNvPr>
            <p:cNvCxnSpPr>
              <a:cxnSpLocks/>
              <a:stCxn id="4" idx="1"/>
              <a:endCxn id="7" idx="3"/>
            </p:cNvCxnSpPr>
            <p:nvPr/>
          </p:nvCxnSpPr>
          <p:spPr>
            <a:xfrm flipH="1">
              <a:off x="4637202" y="4061733"/>
              <a:ext cx="745876" cy="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sp>
        <p:nvSpPr>
          <p:cNvPr id="30" name="Ovaal 29">
            <a:hlinkClick r:id="rId2" action="ppaction://hlinksldjump"/>
            <a:extLst>
              <a:ext uri="{FF2B5EF4-FFF2-40B4-BE49-F238E27FC236}">
                <a16:creationId xmlns:a16="http://schemas.microsoft.com/office/drawing/2014/main" id="{4841C867-3D07-4D4C-8563-81E0F5F0F0F5}"/>
              </a:ext>
            </a:extLst>
          </p:cNvPr>
          <p:cNvSpPr>
            <a:spLocks noChangeAspect="1"/>
          </p:cNvSpPr>
          <p:nvPr/>
        </p:nvSpPr>
        <p:spPr>
          <a:xfrm>
            <a:off x="5168194" y="1407790"/>
            <a:ext cx="429768"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4</a:t>
            </a:r>
            <a:endParaRPr lang="nl-BE" dirty="0"/>
          </a:p>
        </p:txBody>
      </p:sp>
      <p:sp>
        <p:nvSpPr>
          <p:cNvPr id="19" name="Rechthoek 18">
            <a:extLst>
              <a:ext uri="{FF2B5EF4-FFF2-40B4-BE49-F238E27FC236}">
                <a16:creationId xmlns:a16="http://schemas.microsoft.com/office/drawing/2014/main" id="{487D1CDB-DCF0-429C-BBFF-A477325E4132}"/>
              </a:ext>
            </a:extLst>
          </p:cNvPr>
          <p:cNvSpPr/>
          <p:nvPr/>
        </p:nvSpPr>
        <p:spPr>
          <a:xfrm>
            <a:off x="7430540" y="2184348"/>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solidFill>
                  <a:schemeClr val="tx1"/>
                </a:solidFill>
              </a:rPr>
              <a:t>Court</a:t>
            </a:r>
            <a:endParaRPr lang="nl-BE" sz="1400" dirty="0">
              <a:solidFill>
                <a:schemeClr val="tx1"/>
              </a:solidFill>
            </a:endParaRPr>
          </a:p>
        </p:txBody>
      </p:sp>
      <p:sp>
        <p:nvSpPr>
          <p:cNvPr id="21" name="Rechthoek 20">
            <a:extLst>
              <a:ext uri="{FF2B5EF4-FFF2-40B4-BE49-F238E27FC236}">
                <a16:creationId xmlns:a16="http://schemas.microsoft.com/office/drawing/2014/main" id="{A5CA66C7-464B-4B0F-ABA6-A69F51E58DBB}"/>
              </a:ext>
            </a:extLst>
          </p:cNvPr>
          <p:cNvSpPr/>
          <p:nvPr/>
        </p:nvSpPr>
        <p:spPr>
          <a:xfrm>
            <a:off x="9203720" y="2159847"/>
            <a:ext cx="835874" cy="47980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solidFill>
                  <a:schemeClr val="tx1"/>
                </a:solidFill>
              </a:rPr>
              <a:t>Appeal</a:t>
            </a:r>
            <a:endParaRPr lang="nl-BE" sz="1600" dirty="0">
              <a:solidFill>
                <a:schemeClr val="tx1"/>
              </a:solidFill>
            </a:endParaRPr>
          </a:p>
        </p:txBody>
      </p:sp>
      <p:grpSp>
        <p:nvGrpSpPr>
          <p:cNvPr id="23" name="Groep 22">
            <a:extLst>
              <a:ext uri="{FF2B5EF4-FFF2-40B4-BE49-F238E27FC236}">
                <a16:creationId xmlns:a16="http://schemas.microsoft.com/office/drawing/2014/main" id="{27B752B3-1223-4D96-A680-C8CF9F5A0D9F}"/>
              </a:ext>
            </a:extLst>
          </p:cNvPr>
          <p:cNvGrpSpPr/>
          <p:nvPr/>
        </p:nvGrpSpPr>
        <p:grpSpPr>
          <a:xfrm>
            <a:off x="5383076" y="1890009"/>
            <a:ext cx="1425848" cy="1232432"/>
            <a:chOff x="5383076" y="1890009"/>
            <a:chExt cx="1425848" cy="1232432"/>
          </a:xfrm>
        </p:grpSpPr>
        <p:sp>
          <p:nvSpPr>
            <p:cNvPr id="22" name="Rechthoek 21">
              <a:extLst>
                <a:ext uri="{FF2B5EF4-FFF2-40B4-BE49-F238E27FC236}">
                  <a16:creationId xmlns:a16="http://schemas.microsoft.com/office/drawing/2014/main" id="{3A552632-0674-4949-9D2A-4BD6D14B7460}"/>
                </a:ext>
              </a:extLst>
            </p:cNvPr>
            <p:cNvSpPr/>
            <p:nvPr/>
          </p:nvSpPr>
          <p:spPr>
            <a:xfrm>
              <a:off x="5383076" y="2534958"/>
              <a:ext cx="1425845" cy="587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CCIS</a:t>
              </a:r>
              <a:endParaRPr lang="nl-BE" dirty="0"/>
            </a:p>
          </p:txBody>
        </p:sp>
        <p:cxnSp>
          <p:nvCxnSpPr>
            <p:cNvPr id="3" name="Verbindingslijn: gebogen 2">
              <a:extLst>
                <a:ext uri="{FF2B5EF4-FFF2-40B4-BE49-F238E27FC236}">
                  <a16:creationId xmlns:a16="http://schemas.microsoft.com/office/drawing/2014/main" id="{A063C721-46F7-460F-8EED-68CE76243AA4}"/>
                </a:ext>
              </a:extLst>
            </p:cNvPr>
            <p:cNvCxnSpPr>
              <a:cxnSpLocks/>
              <a:stCxn id="8" idx="3"/>
              <a:endCxn id="22" idx="3"/>
            </p:cNvCxnSpPr>
            <p:nvPr/>
          </p:nvCxnSpPr>
          <p:spPr>
            <a:xfrm flipH="1">
              <a:off x="6808921" y="1890009"/>
              <a:ext cx="3" cy="938691"/>
            </a:xfrm>
            <a:prstGeom prst="bentConnector3">
              <a:avLst>
                <a:gd name="adj1" fmla="val -7620000000"/>
              </a:avLst>
            </a:prstGeom>
            <a:ln w="12700">
              <a:solidFill>
                <a:schemeClr val="tx1"/>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cxnSp>
        <p:nvCxnSpPr>
          <p:cNvPr id="32" name="Rechte verbindingslijn met pijl 31">
            <a:extLst>
              <a:ext uri="{FF2B5EF4-FFF2-40B4-BE49-F238E27FC236}">
                <a16:creationId xmlns:a16="http://schemas.microsoft.com/office/drawing/2014/main" id="{66A9F4E3-C168-4F15-AACA-4DBCBD97C4AD}"/>
              </a:ext>
            </a:extLst>
          </p:cNvPr>
          <p:cNvCxnSpPr>
            <a:cxnSpLocks/>
            <a:stCxn id="8" idx="3"/>
            <a:endCxn id="19" idx="0"/>
          </p:cNvCxnSpPr>
          <p:nvPr/>
        </p:nvCxnSpPr>
        <p:spPr>
          <a:xfrm>
            <a:off x="6808924" y="1890009"/>
            <a:ext cx="1278950" cy="294339"/>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nvGrpSpPr>
          <p:cNvPr id="37" name="Groep 36">
            <a:extLst>
              <a:ext uri="{FF2B5EF4-FFF2-40B4-BE49-F238E27FC236}">
                <a16:creationId xmlns:a16="http://schemas.microsoft.com/office/drawing/2014/main" id="{3014E128-A834-4C6E-8C1A-2E900048A5F6}"/>
              </a:ext>
            </a:extLst>
          </p:cNvPr>
          <p:cNvGrpSpPr/>
          <p:nvPr/>
        </p:nvGrpSpPr>
        <p:grpSpPr>
          <a:xfrm>
            <a:off x="3695472" y="1837558"/>
            <a:ext cx="1687606" cy="776558"/>
            <a:chOff x="3695472" y="1837558"/>
            <a:chExt cx="1687606" cy="776558"/>
          </a:xfrm>
        </p:grpSpPr>
        <p:sp>
          <p:nvSpPr>
            <p:cNvPr id="18" name="Rechthoek 17">
              <a:extLst>
                <a:ext uri="{FF2B5EF4-FFF2-40B4-BE49-F238E27FC236}">
                  <a16:creationId xmlns:a16="http://schemas.microsoft.com/office/drawing/2014/main" id="{304A4D87-4531-4843-90AD-E21105CCB29A}"/>
                </a:ext>
              </a:extLst>
            </p:cNvPr>
            <p:cNvSpPr/>
            <p:nvPr/>
          </p:nvSpPr>
          <p:spPr>
            <a:xfrm>
              <a:off x="3695472" y="2184348"/>
              <a:ext cx="1314668" cy="42976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solidFill>
                    <a:schemeClr val="tx1"/>
                  </a:solidFill>
                </a:rPr>
                <a:t>Dismissal</a:t>
              </a:r>
              <a:endParaRPr lang="nl-BE" sz="1400" dirty="0">
                <a:solidFill>
                  <a:schemeClr val="tx1"/>
                </a:solidFill>
              </a:endParaRPr>
            </a:p>
          </p:txBody>
        </p:sp>
        <p:cxnSp>
          <p:nvCxnSpPr>
            <p:cNvPr id="33" name="Rechte verbindingslijn met pijl 32">
              <a:extLst>
                <a:ext uri="{FF2B5EF4-FFF2-40B4-BE49-F238E27FC236}">
                  <a16:creationId xmlns:a16="http://schemas.microsoft.com/office/drawing/2014/main" id="{387D1009-FBFE-44A9-9197-08A20E9EA64B}"/>
                </a:ext>
              </a:extLst>
            </p:cNvPr>
            <p:cNvCxnSpPr>
              <a:cxnSpLocks/>
              <a:stCxn id="18" idx="0"/>
              <a:endCxn id="30" idx="4"/>
            </p:cNvCxnSpPr>
            <p:nvPr/>
          </p:nvCxnSpPr>
          <p:spPr>
            <a:xfrm flipV="1">
              <a:off x="4352806" y="1837558"/>
              <a:ext cx="1030272" cy="346790"/>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cxnSp>
        <p:nvCxnSpPr>
          <p:cNvPr id="34" name="Rechte verbindingslijn met pijl 33">
            <a:extLst>
              <a:ext uri="{FF2B5EF4-FFF2-40B4-BE49-F238E27FC236}">
                <a16:creationId xmlns:a16="http://schemas.microsoft.com/office/drawing/2014/main" id="{A5220ABC-5296-4766-9056-674DBE1DB62F}"/>
              </a:ext>
            </a:extLst>
          </p:cNvPr>
          <p:cNvCxnSpPr>
            <a:cxnSpLocks/>
            <a:stCxn id="19" idx="3"/>
            <a:endCxn id="21" idx="1"/>
          </p:cNvCxnSpPr>
          <p:nvPr/>
        </p:nvCxnSpPr>
        <p:spPr>
          <a:xfrm>
            <a:off x="8745208" y="2399232"/>
            <a:ext cx="458512" cy="519"/>
          </a:xfrm>
          <a:prstGeom prst="straightConnector1">
            <a:avLst/>
          </a:prstGeom>
          <a:ln w="127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27" name="Tekstvak 26">
            <a:extLst>
              <a:ext uri="{FF2B5EF4-FFF2-40B4-BE49-F238E27FC236}">
                <a16:creationId xmlns:a16="http://schemas.microsoft.com/office/drawing/2014/main" id="{DC77F54D-73CE-42CA-A842-5335F88B6195}"/>
              </a:ext>
            </a:extLst>
          </p:cNvPr>
          <p:cNvSpPr txBox="1"/>
          <p:nvPr/>
        </p:nvSpPr>
        <p:spPr>
          <a:xfrm>
            <a:off x="3046828" y="348671"/>
            <a:ext cx="6098344" cy="954107"/>
          </a:xfrm>
          <a:prstGeom prst="rect">
            <a:avLst/>
          </a:prstGeom>
          <a:noFill/>
        </p:spPr>
        <p:txBody>
          <a:bodyPr wrap="square">
            <a:spAutoFit/>
          </a:bodyPr>
          <a:lstStyle/>
          <a:p>
            <a:pPr algn="ctr"/>
            <a:r>
              <a:rPr lang="en-US" sz="2800" b="1" i="0" dirty="0">
                <a:solidFill>
                  <a:srgbClr val="000000"/>
                </a:solidFill>
                <a:effectLst/>
              </a:rPr>
              <a:t>1. Recommendation of the </a:t>
            </a:r>
          </a:p>
          <a:p>
            <a:pPr algn="ctr"/>
            <a:r>
              <a:rPr lang="en-US" sz="2800" b="1" i="0" dirty="0">
                <a:solidFill>
                  <a:srgbClr val="000000"/>
                </a:solidFill>
                <a:effectLst/>
              </a:rPr>
              <a:t>Council of Europe</a:t>
            </a:r>
          </a:p>
        </p:txBody>
      </p:sp>
      <p:sp>
        <p:nvSpPr>
          <p:cNvPr id="28" name="Tijdelijke aanduiding voor inhoud 2">
            <a:extLst>
              <a:ext uri="{FF2B5EF4-FFF2-40B4-BE49-F238E27FC236}">
                <a16:creationId xmlns:a16="http://schemas.microsoft.com/office/drawing/2014/main" id="{AE8B4836-641A-4043-A7F5-BA8A848D50CF}"/>
              </a:ext>
            </a:extLst>
          </p:cNvPr>
          <p:cNvSpPr>
            <a:spLocks noGrp="1"/>
          </p:cNvSpPr>
          <p:nvPr>
            <p:ph idx="1"/>
          </p:nvPr>
        </p:nvSpPr>
        <p:spPr>
          <a:xfrm>
            <a:off x="165354" y="1891626"/>
            <a:ext cx="2810547" cy="1537374"/>
          </a:xfrm>
          <a:solidFill>
            <a:schemeClr val="accent6">
              <a:lumMod val="40000"/>
              <a:lumOff val="60000"/>
            </a:schemeClr>
          </a:solidFill>
          <a:ln>
            <a:solidFill>
              <a:schemeClr val="tx1"/>
            </a:solidFill>
          </a:ln>
        </p:spPr>
        <p:txBody>
          <a:bodyPr>
            <a:normAutofit/>
          </a:bodyPr>
          <a:lstStyle/>
          <a:p>
            <a:pPr marL="0" indent="0" algn="l">
              <a:buNone/>
            </a:pPr>
            <a:r>
              <a:rPr lang="en-US" sz="2000" b="0" i="0" dirty="0">
                <a:effectLst/>
              </a:rPr>
              <a:t>Public authorities shall ensure effective and impartial procedures for </a:t>
            </a:r>
            <a:r>
              <a:rPr lang="en-US" sz="2000" b="1" i="0" dirty="0">
                <a:solidFill>
                  <a:srgbClr val="FF0000"/>
                </a:solidFill>
                <a:effectLst/>
              </a:rPr>
              <a:t>complaints</a:t>
            </a:r>
            <a:r>
              <a:rPr lang="en-US" sz="2000" b="0" i="0" dirty="0">
                <a:effectLst/>
              </a:rPr>
              <a:t> against the police.</a:t>
            </a:r>
          </a:p>
        </p:txBody>
      </p:sp>
      <p:sp>
        <p:nvSpPr>
          <p:cNvPr id="29" name="Tekstvak 28">
            <a:extLst>
              <a:ext uri="{FF2B5EF4-FFF2-40B4-BE49-F238E27FC236}">
                <a16:creationId xmlns:a16="http://schemas.microsoft.com/office/drawing/2014/main" id="{20B3CA9C-FE70-413F-84DC-1FA10CE7B022}"/>
              </a:ext>
            </a:extLst>
          </p:cNvPr>
          <p:cNvSpPr txBox="1"/>
          <p:nvPr/>
        </p:nvSpPr>
        <p:spPr>
          <a:xfrm>
            <a:off x="131485" y="3445196"/>
            <a:ext cx="2313262" cy="400110"/>
          </a:xfrm>
          <a:prstGeom prst="rect">
            <a:avLst/>
          </a:prstGeom>
          <a:noFill/>
        </p:spPr>
        <p:txBody>
          <a:bodyPr wrap="none" rtlCol="0">
            <a:spAutoFit/>
          </a:bodyPr>
          <a:lstStyle/>
          <a:p>
            <a:r>
              <a:rPr lang="nl-NL" sz="2000" dirty="0"/>
              <a:t>e.g. </a:t>
            </a:r>
            <a:r>
              <a:rPr lang="nl-NL" sz="2000" dirty="0" err="1"/>
              <a:t>the</a:t>
            </a:r>
            <a:r>
              <a:rPr lang="nl-NL" sz="2000" dirty="0"/>
              <a:t> Netherlands</a:t>
            </a:r>
            <a:endParaRPr lang="nl-BE" sz="2000" dirty="0"/>
          </a:p>
        </p:txBody>
      </p:sp>
      <p:sp>
        <p:nvSpPr>
          <p:cNvPr id="5" name="Tijdelijke aanduiding voor dianummer 4">
            <a:extLst>
              <a:ext uri="{FF2B5EF4-FFF2-40B4-BE49-F238E27FC236}">
                <a16:creationId xmlns:a16="http://schemas.microsoft.com/office/drawing/2014/main" id="{7CB577D6-B73C-4F10-AA08-76BC315A58C0}"/>
              </a:ext>
            </a:extLst>
          </p:cNvPr>
          <p:cNvSpPr>
            <a:spLocks noGrp="1"/>
          </p:cNvSpPr>
          <p:nvPr>
            <p:ph type="sldNum" sz="quarter" idx="12"/>
          </p:nvPr>
        </p:nvSpPr>
        <p:spPr/>
        <p:txBody>
          <a:bodyPr/>
          <a:lstStyle/>
          <a:p>
            <a:fld id="{2FAFFF96-F51B-4906-8CB1-0D04D0B08BB1}" type="slidenum">
              <a:rPr lang="nl-BE" smtClean="0"/>
              <a:t>9</a:t>
            </a:fld>
            <a:endParaRPr lang="nl-BE"/>
          </a:p>
        </p:txBody>
      </p:sp>
      <p:sp>
        <p:nvSpPr>
          <p:cNvPr id="11" name="Tijdelijke aanduiding voor datum 10">
            <a:extLst>
              <a:ext uri="{FF2B5EF4-FFF2-40B4-BE49-F238E27FC236}">
                <a16:creationId xmlns:a16="http://schemas.microsoft.com/office/drawing/2014/main" id="{CBE4856F-1A89-41EA-B8E8-3C9BCB114500}"/>
              </a:ext>
            </a:extLst>
          </p:cNvPr>
          <p:cNvSpPr>
            <a:spLocks noGrp="1"/>
          </p:cNvSpPr>
          <p:nvPr>
            <p:ph type="dt" sz="half" idx="10"/>
          </p:nvPr>
        </p:nvSpPr>
        <p:spPr/>
        <p:txBody>
          <a:bodyPr/>
          <a:lstStyle/>
          <a:p>
            <a:r>
              <a:rPr lang="nl-BE"/>
              <a:t>6/07/2021</a:t>
            </a:r>
          </a:p>
        </p:txBody>
      </p:sp>
    </p:spTree>
    <p:extLst>
      <p:ext uri="{BB962C8B-B14F-4D97-AF65-F5344CB8AC3E}">
        <p14:creationId xmlns:p14="http://schemas.microsoft.com/office/powerpoint/2010/main" val="120752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0"/>
                                        </p:tgtEl>
                                        <p:attrNameLst>
                                          <p:attrName>style.color</p:attrName>
                                        </p:attrNameLst>
                                      </p:cBhvr>
                                      <p:to>
                                        <a:schemeClr val="bg1"/>
                                      </p:to>
                                    </p:animClr>
                                    <p:animClr clrSpc="rgb" dir="cw">
                                      <p:cBhvr>
                                        <p:cTn id="7" dur="250" autoRev="1" fill="remove"/>
                                        <p:tgtEl>
                                          <p:spTgt spid="30"/>
                                        </p:tgtEl>
                                        <p:attrNameLst>
                                          <p:attrName>fillcolor</p:attrName>
                                        </p:attrNameLst>
                                      </p:cBhvr>
                                      <p:to>
                                        <a:schemeClr val="bg1"/>
                                      </p:to>
                                    </p:animClr>
                                    <p:set>
                                      <p:cBhvr>
                                        <p:cTn id="8" dur="250" autoRev="1" fill="remove"/>
                                        <p:tgtEl>
                                          <p:spTgt spid="30"/>
                                        </p:tgtEl>
                                        <p:attrNameLst>
                                          <p:attrName>fill.type</p:attrName>
                                        </p:attrNameLst>
                                      </p:cBhvr>
                                      <p:to>
                                        <p:strVal val="solid"/>
                                      </p:to>
                                    </p:set>
                                    <p:set>
                                      <p:cBhvr>
                                        <p:cTn id="9" dur="250" autoRev="1" fill="remove"/>
                                        <p:tgtEl>
                                          <p:spTgt spid="30"/>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fade">
                                      <p:cBhvr>
                                        <p:cTn id="14" dur="500"/>
                                        <p:tgtEl>
                                          <p:spTgt spid="2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500"/>
                                        <p:tgtEl>
                                          <p:spTgt spid="3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fade">
                                      <p:cBhvr>
                                        <p:cTn id="32" dur="500"/>
                                        <p:tgtEl>
                                          <p:spTgt spid="3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19" grpId="0" animBg="1"/>
      <p:bldP spid="21" grpId="0" animBg="1"/>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3252</Words>
  <Application>Microsoft Office PowerPoint</Application>
  <PresentationFormat>Breedbeeld</PresentationFormat>
  <Paragraphs>398</Paragraphs>
  <Slides>25</Slides>
  <Notes>0</Notes>
  <HiddenSlides>5</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25</vt:i4>
      </vt:variant>
    </vt:vector>
  </HeadingPairs>
  <TitlesOfParts>
    <vt:vector size="32" baseType="lpstr">
      <vt:lpstr>Arial</vt:lpstr>
      <vt:lpstr>Calibri</vt:lpstr>
      <vt:lpstr>Calibri Light</vt:lpstr>
      <vt:lpstr>Symbol</vt:lpstr>
      <vt:lpstr>Times New Roman</vt:lpstr>
      <vt:lpstr>Wingdings</vt:lpstr>
      <vt:lpstr>Kantoorthema</vt:lpstr>
      <vt:lpstr>Accountability and Institutional Development  Managing Police Conduct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National Ombudsman</vt:lpstr>
      <vt:lpstr>PowerPoint-presentatie</vt:lpstr>
      <vt:lpstr>PowerPoint-presentatie</vt:lpstr>
      <vt:lpstr>PowerPoint-presentatie</vt:lpstr>
      <vt:lpstr>PowerPoint-presentatie</vt:lpstr>
      <vt:lpstr>PowerPoint-presentatie</vt:lpstr>
      <vt:lpstr>PowerPoint-presentatie</vt:lpstr>
      <vt:lpstr>PowerPoint-presentatie</vt:lpstr>
      <vt:lpstr>The five golden principles of “oversight”</vt:lpstr>
      <vt:lpstr>2. The meaning of “oversight”</vt:lpstr>
      <vt:lpstr>2. The meaning of “oversight”</vt:lpstr>
      <vt:lpstr>2. The meaning of “oversight”</vt:lpstr>
      <vt:lpstr>2. The meaning of “oversight”</vt:lpstr>
      <vt:lpstr>2. The meaning of “oversight”</vt:lpstr>
      <vt:lpstr>2. The meaning of “oversight”</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pponsaers@gmail.com</dc:creator>
  <cp:lastModifiedBy>Paul Ponsaers</cp:lastModifiedBy>
  <cp:revision>33</cp:revision>
  <dcterms:created xsi:type="dcterms:W3CDTF">2021-06-25T12:36:00Z</dcterms:created>
  <dcterms:modified xsi:type="dcterms:W3CDTF">2024-07-29T10:28:16Z</dcterms:modified>
</cp:coreProperties>
</file>