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56" r:id="rId2"/>
    <p:sldId id="510" r:id="rId3"/>
    <p:sldId id="503" r:id="rId4"/>
    <p:sldId id="489" r:id="rId5"/>
    <p:sldId id="488" r:id="rId6"/>
    <p:sldId id="480" r:id="rId7"/>
    <p:sldId id="504" r:id="rId8"/>
    <p:sldId id="484" r:id="rId9"/>
    <p:sldId id="505" r:id="rId10"/>
    <p:sldId id="476" r:id="rId11"/>
    <p:sldId id="479" r:id="rId12"/>
    <p:sldId id="506" r:id="rId13"/>
    <p:sldId id="483" r:id="rId14"/>
    <p:sldId id="490" r:id="rId15"/>
    <p:sldId id="481" r:id="rId16"/>
    <p:sldId id="491" r:id="rId17"/>
    <p:sldId id="482" r:id="rId18"/>
    <p:sldId id="507" r:id="rId19"/>
    <p:sldId id="493" r:id="rId20"/>
    <p:sldId id="496" r:id="rId21"/>
    <p:sldId id="508" r:id="rId22"/>
    <p:sldId id="498" r:id="rId23"/>
    <p:sldId id="495" r:id="rId24"/>
    <p:sldId id="494" r:id="rId25"/>
    <p:sldId id="501" r:id="rId26"/>
    <p:sldId id="509" r:id="rId27"/>
    <p:sldId id="502" r:id="rId28"/>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52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0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85" d="100"/>
          <a:sy n="85" d="100"/>
        </p:scale>
        <p:origin x="590" y="62"/>
      </p:cViewPr>
      <p:guideLst>
        <p:guide orient="horz" pos="2205"/>
        <p:guide pos="52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5AF61F-6358-43D1-B7FA-4C4C24817362}" type="datetimeFigureOut">
              <a:rPr lang="nl-BE" smtClean="0"/>
              <a:t>29/07/2024</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B6CBF1-EC44-40F3-83D5-330B2A808BB3}" type="slidenum">
              <a:rPr lang="nl-BE" smtClean="0"/>
              <a:t>‹nr.›</a:t>
            </a:fld>
            <a:endParaRPr lang="nl-BE"/>
          </a:p>
        </p:txBody>
      </p:sp>
    </p:spTree>
    <p:extLst>
      <p:ext uri="{BB962C8B-B14F-4D97-AF65-F5344CB8AC3E}">
        <p14:creationId xmlns:p14="http://schemas.microsoft.com/office/powerpoint/2010/main" val="1907462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E733A7-5ED7-4AB9-9560-F9837222CA4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9C7EE317-D628-41D3-B182-CD092F68F0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6CA4BD56-32A7-4247-964E-4D22F3A5CE66}"/>
              </a:ext>
            </a:extLst>
          </p:cNvPr>
          <p:cNvSpPr>
            <a:spLocks noGrp="1"/>
          </p:cNvSpPr>
          <p:nvPr>
            <p:ph type="dt" sz="half" idx="10"/>
          </p:nvPr>
        </p:nvSpPr>
        <p:spPr/>
        <p:txBody>
          <a:bodyPr/>
          <a:lstStyle/>
          <a:p>
            <a:fld id="{3670D7C2-4EFE-4BEC-B6BA-281627C2ACCD}" type="datetime1">
              <a:rPr lang="nl-BE" smtClean="0"/>
              <a:t>29/07/2024</a:t>
            </a:fld>
            <a:endParaRPr lang="nl-BE"/>
          </a:p>
        </p:txBody>
      </p:sp>
      <p:sp>
        <p:nvSpPr>
          <p:cNvPr id="5" name="Tijdelijke aanduiding voor voettekst 4">
            <a:extLst>
              <a:ext uri="{FF2B5EF4-FFF2-40B4-BE49-F238E27FC236}">
                <a16:creationId xmlns:a16="http://schemas.microsoft.com/office/drawing/2014/main" id="{1BA5BC29-78B6-4EDF-952A-022626A763DD}"/>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CE51C5D9-1293-4847-8A22-0C4E6A8CF9D1}"/>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3079838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230A3C-1348-416E-8C13-68DFC442A164}"/>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AF94E2C5-1F8D-468A-9A79-78EF8044538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FE56D2B9-AAF1-40AB-B63D-21E7323BB39D}"/>
              </a:ext>
            </a:extLst>
          </p:cNvPr>
          <p:cNvSpPr>
            <a:spLocks noGrp="1"/>
          </p:cNvSpPr>
          <p:nvPr>
            <p:ph type="dt" sz="half" idx="10"/>
          </p:nvPr>
        </p:nvSpPr>
        <p:spPr/>
        <p:txBody>
          <a:bodyPr/>
          <a:lstStyle/>
          <a:p>
            <a:fld id="{0A5D6BB8-26EE-4D40-A0AD-53D9E423F0B4}" type="datetime1">
              <a:rPr lang="nl-BE" smtClean="0"/>
              <a:t>29/07/2024</a:t>
            </a:fld>
            <a:endParaRPr lang="nl-BE"/>
          </a:p>
        </p:txBody>
      </p:sp>
      <p:sp>
        <p:nvSpPr>
          <p:cNvPr id="5" name="Tijdelijke aanduiding voor voettekst 4">
            <a:extLst>
              <a:ext uri="{FF2B5EF4-FFF2-40B4-BE49-F238E27FC236}">
                <a16:creationId xmlns:a16="http://schemas.microsoft.com/office/drawing/2014/main" id="{270FD406-B701-4BC0-A9A1-E2C816A2698C}"/>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FC0CA208-E471-4196-B36D-1F31B3BAACDD}"/>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239638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F1AFFD5-E745-490B-87F3-610BD30131A0}"/>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FECF0A3B-4B4C-44DA-9180-142C4361480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EB44B3DA-2116-41C0-9ED7-5C0461A7359E}"/>
              </a:ext>
            </a:extLst>
          </p:cNvPr>
          <p:cNvSpPr>
            <a:spLocks noGrp="1"/>
          </p:cNvSpPr>
          <p:nvPr>
            <p:ph type="dt" sz="half" idx="10"/>
          </p:nvPr>
        </p:nvSpPr>
        <p:spPr/>
        <p:txBody>
          <a:bodyPr/>
          <a:lstStyle/>
          <a:p>
            <a:fld id="{67CAD5FA-B406-40EA-AD24-C824D31C2E15}" type="datetime1">
              <a:rPr lang="nl-BE" smtClean="0"/>
              <a:t>29/07/2024</a:t>
            </a:fld>
            <a:endParaRPr lang="nl-BE"/>
          </a:p>
        </p:txBody>
      </p:sp>
      <p:sp>
        <p:nvSpPr>
          <p:cNvPr id="5" name="Tijdelijke aanduiding voor voettekst 4">
            <a:extLst>
              <a:ext uri="{FF2B5EF4-FFF2-40B4-BE49-F238E27FC236}">
                <a16:creationId xmlns:a16="http://schemas.microsoft.com/office/drawing/2014/main" id="{D3457830-8E88-49D9-9BD8-C1EE220E534D}"/>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CD2C58B0-FCAE-48C4-AAD6-6B99D4C2BEED}"/>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3340214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F19218-2CA0-4F52-9930-0D218E1A8D0E}"/>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C664CF85-AAAE-4D6E-89E8-CA76336B2BFD}"/>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CA7529FE-072D-42A2-8EDC-0EE63698062D}"/>
              </a:ext>
            </a:extLst>
          </p:cNvPr>
          <p:cNvSpPr>
            <a:spLocks noGrp="1"/>
          </p:cNvSpPr>
          <p:nvPr>
            <p:ph type="dt" sz="half" idx="10"/>
          </p:nvPr>
        </p:nvSpPr>
        <p:spPr/>
        <p:txBody>
          <a:bodyPr/>
          <a:lstStyle/>
          <a:p>
            <a:fld id="{9D25EB78-C9FE-476E-ACAE-99E0E28996C8}" type="datetime1">
              <a:rPr lang="nl-BE" smtClean="0"/>
              <a:t>29/07/2024</a:t>
            </a:fld>
            <a:endParaRPr lang="nl-BE"/>
          </a:p>
        </p:txBody>
      </p:sp>
      <p:sp>
        <p:nvSpPr>
          <p:cNvPr id="5" name="Tijdelijke aanduiding voor voettekst 4">
            <a:extLst>
              <a:ext uri="{FF2B5EF4-FFF2-40B4-BE49-F238E27FC236}">
                <a16:creationId xmlns:a16="http://schemas.microsoft.com/office/drawing/2014/main" id="{A2926FE5-CAE0-47EA-AB84-1FA19E9CB189}"/>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9D5B782C-0144-4519-9A05-924A985677E2}"/>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2012701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2E98CC-8D5B-4AFE-88DD-63863B3792AA}"/>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0A5DCA16-48D3-4B7C-ABC3-AF902904AA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BF4EC588-2738-411E-97F7-39A088A5DB30}"/>
              </a:ext>
            </a:extLst>
          </p:cNvPr>
          <p:cNvSpPr>
            <a:spLocks noGrp="1"/>
          </p:cNvSpPr>
          <p:nvPr>
            <p:ph type="dt" sz="half" idx="10"/>
          </p:nvPr>
        </p:nvSpPr>
        <p:spPr/>
        <p:txBody>
          <a:bodyPr/>
          <a:lstStyle/>
          <a:p>
            <a:fld id="{C7284F58-F698-4996-A1C3-30B022606AC8}" type="datetime1">
              <a:rPr lang="nl-BE" smtClean="0"/>
              <a:t>29/07/2024</a:t>
            </a:fld>
            <a:endParaRPr lang="nl-BE"/>
          </a:p>
        </p:txBody>
      </p:sp>
      <p:sp>
        <p:nvSpPr>
          <p:cNvPr id="5" name="Tijdelijke aanduiding voor voettekst 4">
            <a:extLst>
              <a:ext uri="{FF2B5EF4-FFF2-40B4-BE49-F238E27FC236}">
                <a16:creationId xmlns:a16="http://schemas.microsoft.com/office/drawing/2014/main" id="{0792B7B4-919A-4ACD-B958-0E66658A9FCD}"/>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45E1B343-E512-4D5A-98C4-2DF6E0EF29EC}"/>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2663868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30A9F8-2FBB-4564-8DFD-1E813CA50DA4}"/>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4D288C52-1B61-43E3-8F87-BED946D02A6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2F3B8C15-5A11-400E-95EC-64F75D89815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FA801C97-8337-497D-9F70-23AF6253BA21}"/>
              </a:ext>
            </a:extLst>
          </p:cNvPr>
          <p:cNvSpPr>
            <a:spLocks noGrp="1"/>
          </p:cNvSpPr>
          <p:nvPr>
            <p:ph type="dt" sz="half" idx="10"/>
          </p:nvPr>
        </p:nvSpPr>
        <p:spPr/>
        <p:txBody>
          <a:bodyPr/>
          <a:lstStyle/>
          <a:p>
            <a:fld id="{5D10EF17-490D-4C59-AA8B-12E391E261ED}" type="datetime1">
              <a:rPr lang="nl-BE" smtClean="0"/>
              <a:t>29/07/2024</a:t>
            </a:fld>
            <a:endParaRPr lang="nl-BE"/>
          </a:p>
        </p:txBody>
      </p:sp>
      <p:sp>
        <p:nvSpPr>
          <p:cNvPr id="6" name="Tijdelijke aanduiding voor voettekst 5">
            <a:extLst>
              <a:ext uri="{FF2B5EF4-FFF2-40B4-BE49-F238E27FC236}">
                <a16:creationId xmlns:a16="http://schemas.microsoft.com/office/drawing/2014/main" id="{450A4938-100E-44A1-A161-D0BC6EAA12B8}"/>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E2A5C4AA-11EC-4E48-BF18-5312B591137D}"/>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284705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2065DB-747B-4245-9EB7-F86A6297719D}"/>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62932459-EA40-47FE-9748-CC9F4F755F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2D5EC9F4-55F6-49F3-B53B-4A8AFA7C7DE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92907F61-5E73-470B-A738-D60059D1BA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4FFED4E-3E1F-41E9-8AC7-8E05D0C7B67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2A081B9F-F469-41AA-B0B4-2869057A625E}"/>
              </a:ext>
            </a:extLst>
          </p:cNvPr>
          <p:cNvSpPr>
            <a:spLocks noGrp="1"/>
          </p:cNvSpPr>
          <p:nvPr>
            <p:ph type="dt" sz="half" idx="10"/>
          </p:nvPr>
        </p:nvSpPr>
        <p:spPr/>
        <p:txBody>
          <a:bodyPr/>
          <a:lstStyle/>
          <a:p>
            <a:fld id="{085C1075-6A0A-4A96-AD29-5D76941C9B2D}" type="datetime1">
              <a:rPr lang="nl-BE" smtClean="0"/>
              <a:t>29/07/2024</a:t>
            </a:fld>
            <a:endParaRPr lang="nl-BE"/>
          </a:p>
        </p:txBody>
      </p:sp>
      <p:sp>
        <p:nvSpPr>
          <p:cNvPr id="8" name="Tijdelijke aanduiding voor voettekst 7">
            <a:extLst>
              <a:ext uri="{FF2B5EF4-FFF2-40B4-BE49-F238E27FC236}">
                <a16:creationId xmlns:a16="http://schemas.microsoft.com/office/drawing/2014/main" id="{07879E23-ED30-4E9D-89DE-E0828035C527}"/>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7FDD5105-DDA8-4091-9E27-4A423C15FEF5}"/>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3469483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40DA1-08AF-477A-A793-63BF1AC5710E}"/>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E3B766FC-6228-42B9-979F-5DA9DEC75BC2}"/>
              </a:ext>
            </a:extLst>
          </p:cNvPr>
          <p:cNvSpPr>
            <a:spLocks noGrp="1"/>
          </p:cNvSpPr>
          <p:nvPr>
            <p:ph type="dt" sz="half" idx="10"/>
          </p:nvPr>
        </p:nvSpPr>
        <p:spPr/>
        <p:txBody>
          <a:bodyPr/>
          <a:lstStyle/>
          <a:p>
            <a:fld id="{CFD0340B-5519-48DE-ADC8-1F6D4B63E579}" type="datetime1">
              <a:rPr lang="nl-BE" smtClean="0"/>
              <a:t>29/07/2024</a:t>
            </a:fld>
            <a:endParaRPr lang="nl-BE"/>
          </a:p>
        </p:txBody>
      </p:sp>
      <p:sp>
        <p:nvSpPr>
          <p:cNvPr id="4" name="Tijdelijke aanduiding voor voettekst 3">
            <a:extLst>
              <a:ext uri="{FF2B5EF4-FFF2-40B4-BE49-F238E27FC236}">
                <a16:creationId xmlns:a16="http://schemas.microsoft.com/office/drawing/2014/main" id="{548D1C41-F80E-4082-92F2-8E3E0D1D9CB5}"/>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2AE0303C-2255-43F5-968D-E21613B010A7}"/>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4127544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872C998-9008-4AE3-9902-14E634F6C4C1}"/>
              </a:ext>
            </a:extLst>
          </p:cNvPr>
          <p:cNvSpPr>
            <a:spLocks noGrp="1"/>
          </p:cNvSpPr>
          <p:nvPr>
            <p:ph type="dt" sz="half" idx="10"/>
          </p:nvPr>
        </p:nvSpPr>
        <p:spPr/>
        <p:txBody>
          <a:bodyPr/>
          <a:lstStyle/>
          <a:p>
            <a:fld id="{638828BD-964F-462F-B02C-BDACCF1A6F2B}" type="datetime1">
              <a:rPr lang="nl-BE" smtClean="0"/>
              <a:t>29/07/2024</a:t>
            </a:fld>
            <a:endParaRPr lang="nl-BE"/>
          </a:p>
        </p:txBody>
      </p:sp>
      <p:sp>
        <p:nvSpPr>
          <p:cNvPr id="3" name="Tijdelijke aanduiding voor voettekst 2">
            <a:extLst>
              <a:ext uri="{FF2B5EF4-FFF2-40B4-BE49-F238E27FC236}">
                <a16:creationId xmlns:a16="http://schemas.microsoft.com/office/drawing/2014/main" id="{765DCA99-FDE2-42FF-BAD2-BC7E84152347}"/>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B7875E96-919E-4E47-B333-4288194DEC22}"/>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2861392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F78DCB-CB21-431D-80A3-48911EEC124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7C6A56FC-19E7-49F6-873C-EAF551B85A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5CBE7DF9-DB6B-4459-BD75-B5464EE80A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CB40669-A135-4D89-8079-C9451FDCBBCB}"/>
              </a:ext>
            </a:extLst>
          </p:cNvPr>
          <p:cNvSpPr>
            <a:spLocks noGrp="1"/>
          </p:cNvSpPr>
          <p:nvPr>
            <p:ph type="dt" sz="half" idx="10"/>
          </p:nvPr>
        </p:nvSpPr>
        <p:spPr/>
        <p:txBody>
          <a:bodyPr/>
          <a:lstStyle/>
          <a:p>
            <a:fld id="{35270C24-8531-4EC8-BB20-1C579CC97B3C}" type="datetime1">
              <a:rPr lang="nl-BE" smtClean="0"/>
              <a:t>29/07/2024</a:t>
            </a:fld>
            <a:endParaRPr lang="nl-BE"/>
          </a:p>
        </p:txBody>
      </p:sp>
      <p:sp>
        <p:nvSpPr>
          <p:cNvPr id="6" name="Tijdelijke aanduiding voor voettekst 5">
            <a:extLst>
              <a:ext uri="{FF2B5EF4-FFF2-40B4-BE49-F238E27FC236}">
                <a16:creationId xmlns:a16="http://schemas.microsoft.com/office/drawing/2014/main" id="{443DC348-C843-4B3F-801F-0A7AAF31F312}"/>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159BD50D-A103-465C-93B6-9354A0F4E03A}"/>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2166189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85A268-1C7A-4A9B-B132-F4F29F3A93A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338B90E3-52D3-42AB-B206-AA9C9F56B5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8B15E89F-FCC9-48E0-80BC-1A0087E612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59EC17B-F09E-4839-A851-A5A1FBB3335C}"/>
              </a:ext>
            </a:extLst>
          </p:cNvPr>
          <p:cNvSpPr>
            <a:spLocks noGrp="1"/>
          </p:cNvSpPr>
          <p:nvPr>
            <p:ph type="dt" sz="half" idx="10"/>
          </p:nvPr>
        </p:nvSpPr>
        <p:spPr/>
        <p:txBody>
          <a:bodyPr/>
          <a:lstStyle/>
          <a:p>
            <a:fld id="{62A70ACF-6974-441A-8333-62FAEA9E73A0}" type="datetime1">
              <a:rPr lang="nl-BE" smtClean="0"/>
              <a:t>29/07/2024</a:t>
            </a:fld>
            <a:endParaRPr lang="nl-BE"/>
          </a:p>
        </p:txBody>
      </p:sp>
      <p:sp>
        <p:nvSpPr>
          <p:cNvPr id="6" name="Tijdelijke aanduiding voor voettekst 5">
            <a:extLst>
              <a:ext uri="{FF2B5EF4-FFF2-40B4-BE49-F238E27FC236}">
                <a16:creationId xmlns:a16="http://schemas.microsoft.com/office/drawing/2014/main" id="{2AA69172-78C5-497B-A9DF-B1679003AED4}"/>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A844E7C1-E734-4BAA-B6E8-0B1827AECD91}"/>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35627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59E6C0D1-2792-4D99-BA74-81FC89287B48}"/>
              </a:ext>
            </a:extLst>
          </p:cNvPr>
          <p:cNvPicPr>
            <a:picLocks noChangeAspect="1"/>
          </p:cNvPicPr>
          <p:nvPr userDrawn="1"/>
        </p:nvPicPr>
        <p:blipFill rotWithShape="1">
          <a:blip r:embed="rId13"/>
          <a:srcRect l="25780" t="27671" r="10157" b="5437"/>
          <a:stretch/>
        </p:blipFill>
        <p:spPr>
          <a:xfrm>
            <a:off x="0" y="0"/>
            <a:ext cx="12192000" cy="6859241"/>
          </a:xfrm>
          <a:prstGeom prst="rect">
            <a:avLst/>
          </a:prstGeom>
        </p:spPr>
      </p:pic>
      <p:sp>
        <p:nvSpPr>
          <p:cNvPr id="2" name="Tijdelijke aanduiding voor titel 1">
            <a:extLst>
              <a:ext uri="{FF2B5EF4-FFF2-40B4-BE49-F238E27FC236}">
                <a16:creationId xmlns:a16="http://schemas.microsoft.com/office/drawing/2014/main" id="{17F4B6AA-3275-4975-B37A-6D4F1B83D6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C27A94EB-83AD-458A-8512-4A86B8BAEB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11C978B3-31E1-489B-9A90-2270399B90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7DCB56-6D59-48D3-8285-E6DFDFEBFE16}" type="datetime1">
              <a:rPr lang="nl-BE" smtClean="0"/>
              <a:t>29/07/2024</a:t>
            </a:fld>
            <a:endParaRPr lang="nl-BE"/>
          </a:p>
        </p:txBody>
      </p:sp>
      <p:sp>
        <p:nvSpPr>
          <p:cNvPr id="5" name="Tijdelijke aanduiding voor voettekst 4">
            <a:extLst>
              <a:ext uri="{FF2B5EF4-FFF2-40B4-BE49-F238E27FC236}">
                <a16:creationId xmlns:a16="http://schemas.microsoft.com/office/drawing/2014/main" id="{5C5ACDB2-CD22-451D-9B59-67772AA6B6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id="{F277BE4D-A8F0-4594-872C-2E155412C7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AFFF96-F51B-4906-8CB1-0D04D0B08BB1}" type="slidenum">
              <a:rPr lang="nl-BE" smtClean="0"/>
              <a:t>‹nr.›</a:t>
            </a:fld>
            <a:endParaRPr lang="nl-BE"/>
          </a:p>
        </p:txBody>
      </p:sp>
    </p:spTree>
    <p:extLst>
      <p:ext uri="{BB962C8B-B14F-4D97-AF65-F5344CB8AC3E}">
        <p14:creationId xmlns:p14="http://schemas.microsoft.com/office/powerpoint/2010/main" val="2276944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A8390F-921D-4B0A-AACC-755BDC5B7AFD}"/>
              </a:ext>
            </a:extLst>
          </p:cNvPr>
          <p:cNvSpPr>
            <a:spLocks noGrp="1"/>
          </p:cNvSpPr>
          <p:nvPr>
            <p:ph type="ctrTitle"/>
          </p:nvPr>
        </p:nvSpPr>
        <p:spPr>
          <a:xfrm>
            <a:off x="229772" y="1713914"/>
            <a:ext cx="11732456" cy="2387600"/>
          </a:xfrm>
        </p:spPr>
        <p:txBody>
          <a:bodyPr>
            <a:normAutofit/>
          </a:bodyPr>
          <a:lstStyle/>
          <a:p>
            <a:r>
              <a:rPr lang="nl-NL" sz="4000" b="1" dirty="0" err="1"/>
              <a:t>Freedom</a:t>
            </a:r>
            <a:r>
              <a:rPr lang="nl-NL" sz="4000" b="1" dirty="0"/>
              <a:t> of Assembly, </a:t>
            </a:r>
            <a:r>
              <a:rPr lang="nl-NL" sz="4000" b="1" dirty="0" err="1"/>
              <a:t>Crowd</a:t>
            </a:r>
            <a:r>
              <a:rPr lang="nl-NL" sz="4000" b="1" dirty="0"/>
              <a:t> Management &amp;</a:t>
            </a:r>
            <a:br>
              <a:rPr lang="nl-NL" sz="4000" b="1" dirty="0"/>
            </a:br>
            <a:r>
              <a:rPr lang="nl-NL" sz="4000" b="1" dirty="0" err="1"/>
              <a:t>the</a:t>
            </a:r>
            <a:r>
              <a:rPr lang="nl-NL" sz="4000" b="1" dirty="0"/>
              <a:t> </a:t>
            </a:r>
            <a:r>
              <a:rPr lang="nl-NL" sz="4000" b="1" dirty="0" err="1"/>
              <a:t>Rule</a:t>
            </a:r>
            <a:r>
              <a:rPr lang="nl-NL" sz="4000" b="1" dirty="0"/>
              <a:t> of </a:t>
            </a:r>
            <a:r>
              <a:rPr lang="nl-NL" sz="4000" b="1" dirty="0" err="1"/>
              <a:t>Law</a:t>
            </a:r>
            <a:endParaRPr lang="nl-BE" sz="4000" b="1" dirty="0"/>
          </a:p>
        </p:txBody>
      </p:sp>
      <p:sp>
        <p:nvSpPr>
          <p:cNvPr id="3" name="Ondertitel 2">
            <a:extLst>
              <a:ext uri="{FF2B5EF4-FFF2-40B4-BE49-F238E27FC236}">
                <a16:creationId xmlns:a16="http://schemas.microsoft.com/office/drawing/2014/main" id="{1544D74F-AD0F-419A-A494-12445C129D1B}"/>
              </a:ext>
            </a:extLst>
          </p:cNvPr>
          <p:cNvSpPr>
            <a:spLocks noGrp="1"/>
          </p:cNvSpPr>
          <p:nvPr>
            <p:ph type="subTitle" idx="1"/>
          </p:nvPr>
        </p:nvSpPr>
        <p:spPr>
          <a:xfrm>
            <a:off x="1524000" y="4572708"/>
            <a:ext cx="9144000" cy="1655762"/>
          </a:xfrm>
        </p:spPr>
        <p:txBody>
          <a:bodyPr/>
          <a:lstStyle/>
          <a:p>
            <a:r>
              <a:rPr lang="nl-NL" dirty="0"/>
              <a:t>Prof. dr. em. Paul Ponsaers (</a:t>
            </a:r>
            <a:r>
              <a:rPr lang="nl-NL" dirty="0" err="1"/>
              <a:t>Ghent</a:t>
            </a:r>
            <a:r>
              <a:rPr lang="nl-NL" dirty="0"/>
              <a:t> University, Belgium)</a:t>
            </a:r>
            <a:endParaRPr lang="nl-BE" dirty="0"/>
          </a:p>
        </p:txBody>
      </p:sp>
      <p:sp>
        <p:nvSpPr>
          <p:cNvPr id="4" name="Tijdelijke aanduiding voor dianummer 3">
            <a:extLst>
              <a:ext uri="{FF2B5EF4-FFF2-40B4-BE49-F238E27FC236}">
                <a16:creationId xmlns:a16="http://schemas.microsoft.com/office/drawing/2014/main" id="{2F231EF0-9668-46D2-A9DA-763C26BD06A0}"/>
              </a:ext>
            </a:extLst>
          </p:cNvPr>
          <p:cNvSpPr>
            <a:spLocks noGrp="1"/>
          </p:cNvSpPr>
          <p:nvPr>
            <p:ph type="sldNum" sz="quarter" idx="12"/>
          </p:nvPr>
        </p:nvSpPr>
        <p:spPr/>
        <p:txBody>
          <a:bodyPr/>
          <a:lstStyle/>
          <a:p>
            <a:fld id="{2FAFFF96-F51B-4906-8CB1-0D04D0B08BB1}" type="slidenum">
              <a:rPr lang="nl-BE" smtClean="0"/>
              <a:t>1</a:t>
            </a:fld>
            <a:endParaRPr lang="nl-BE"/>
          </a:p>
        </p:txBody>
      </p:sp>
    </p:spTree>
    <p:extLst>
      <p:ext uri="{BB962C8B-B14F-4D97-AF65-F5344CB8AC3E}">
        <p14:creationId xmlns:p14="http://schemas.microsoft.com/office/powerpoint/2010/main" val="2349956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BDF2F1-D18F-4FEF-971F-9C11F911D54E}"/>
              </a:ext>
            </a:extLst>
          </p:cNvPr>
          <p:cNvSpPr>
            <a:spLocks noGrp="1"/>
          </p:cNvSpPr>
          <p:nvPr>
            <p:ph type="title"/>
          </p:nvPr>
        </p:nvSpPr>
        <p:spPr>
          <a:xfrm>
            <a:off x="2355742" y="365125"/>
            <a:ext cx="7098224" cy="929103"/>
          </a:xfrm>
        </p:spPr>
        <p:txBody>
          <a:bodyPr>
            <a:noAutofit/>
          </a:bodyPr>
          <a:lstStyle/>
          <a:p>
            <a:pPr algn="ctr"/>
            <a:br>
              <a:rPr lang="en-US" sz="2800" b="1" dirty="0">
                <a:latin typeface="+mn-lt"/>
              </a:rPr>
            </a:br>
            <a:r>
              <a:rPr lang="en-US" sz="2800" b="1" dirty="0">
                <a:latin typeface="+mn-lt"/>
              </a:rPr>
              <a:t>    3. European Convention on Human Rights</a:t>
            </a:r>
            <a:br>
              <a:rPr lang="en-US" sz="2800" b="1" dirty="0">
                <a:latin typeface="+mn-lt"/>
              </a:rPr>
            </a:br>
            <a:r>
              <a:rPr lang="en-US" sz="2800" b="1" dirty="0">
                <a:latin typeface="+mn-lt"/>
              </a:rPr>
              <a:t>Freedom of Association</a:t>
            </a:r>
            <a:br>
              <a:rPr lang="en-US" sz="2800" b="1" dirty="0">
                <a:latin typeface="+mn-lt"/>
              </a:rPr>
            </a:br>
            <a:endParaRPr lang="nl-BE" sz="2800" b="1" dirty="0">
              <a:latin typeface="+mn-lt"/>
            </a:endParaRPr>
          </a:p>
        </p:txBody>
      </p:sp>
      <p:sp>
        <p:nvSpPr>
          <p:cNvPr id="3" name="Tijdelijke aanduiding voor inhoud 2">
            <a:extLst>
              <a:ext uri="{FF2B5EF4-FFF2-40B4-BE49-F238E27FC236}">
                <a16:creationId xmlns:a16="http://schemas.microsoft.com/office/drawing/2014/main" id="{E1EFDAC5-2F3B-49F3-8749-93CD5C46362D}"/>
              </a:ext>
            </a:extLst>
          </p:cNvPr>
          <p:cNvSpPr>
            <a:spLocks noGrp="1"/>
          </p:cNvSpPr>
          <p:nvPr>
            <p:ph idx="1"/>
          </p:nvPr>
        </p:nvSpPr>
        <p:spPr/>
        <p:txBody>
          <a:bodyPr>
            <a:normAutofit/>
          </a:bodyPr>
          <a:lstStyle/>
          <a:p>
            <a:endParaRPr lang="en-US" sz="2000" b="0" i="0" dirty="0">
              <a:solidFill>
                <a:srgbClr val="202122"/>
              </a:solidFill>
              <a:effectLst/>
            </a:endParaRPr>
          </a:p>
          <a:p>
            <a:pPr marL="0" indent="0">
              <a:buNone/>
            </a:pPr>
            <a:r>
              <a:rPr lang="en-US" sz="2000" b="0" i="0" dirty="0">
                <a:effectLst/>
              </a:rPr>
              <a:t>Art. 11</a:t>
            </a:r>
          </a:p>
          <a:p>
            <a:pPr marL="0" indent="0">
              <a:buNone/>
            </a:pPr>
            <a:endParaRPr lang="en-US" sz="2000" b="0" i="0" dirty="0">
              <a:effectLst/>
            </a:endParaRPr>
          </a:p>
          <a:p>
            <a:pPr marL="457200" indent="-457200">
              <a:buAutoNum type="arabicPeriod"/>
            </a:pPr>
            <a:r>
              <a:rPr lang="en-US" sz="2000" b="0" i="0" dirty="0">
                <a:effectLst/>
              </a:rPr>
              <a:t>Everyone has the right to freedom of </a:t>
            </a:r>
            <a:r>
              <a:rPr lang="en-US" sz="2000" b="1" i="0" dirty="0">
                <a:solidFill>
                  <a:srgbClr val="FF0000"/>
                </a:solidFill>
                <a:effectLst/>
              </a:rPr>
              <a:t>peaceful assembly </a:t>
            </a:r>
            <a:r>
              <a:rPr lang="en-US" sz="2000" b="0" i="0" dirty="0">
                <a:solidFill>
                  <a:srgbClr val="202122"/>
                </a:solidFill>
                <a:effectLst/>
              </a:rPr>
              <a:t>and to </a:t>
            </a:r>
            <a:r>
              <a:rPr lang="en-US" sz="2000" b="1" i="0" dirty="0">
                <a:solidFill>
                  <a:srgbClr val="FF0000"/>
                </a:solidFill>
                <a:effectLst/>
              </a:rPr>
              <a:t>freedom of association</a:t>
            </a:r>
            <a:r>
              <a:rPr lang="en-US" sz="2000" b="0" i="0" dirty="0">
                <a:effectLst/>
              </a:rPr>
              <a:t>, including the right to form and join trade unions with others for the protection of his interests.</a:t>
            </a:r>
          </a:p>
          <a:p>
            <a:pPr marL="457200" indent="-457200">
              <a:buAutoNum type="arabicPeriod"/>
            </a:pPr>
            <a:r>
              <a:rPr lang="en-US" sz="2000" b="0" i="0" dirty="0">
                <a:effectLst/>
              </a:rPr>
              <a:t>The exercise of these rights shall be subject to </a:t>
            </a:r>
            <a:r>
              <a:rPr lang="en-US" sz="2000" b="1" i="0" dirty="0">
                <a:solidFill>
                  <a:srgbClr val="FF0000"/>
                </a:solidFill>
                <a:effectLst/>
              </a:rPr>
              <a:t>no restrictions</a:t>
            </a:r>
            <a:r>
              <a:rPr lang="en-US" sz="2000" b="0" i="0" dirty="0">
                <a:solidFill>
                  <a:srgbClr val="202122"/>
                </a:solidFill>
                <a:effectLst/>
              </a:rPr>
              <a:t> other than those provided for by law and which are </a:t>
            </a:r>
            <a:r>
              <a:rPr lang="en-US" sz="2000" b="1" i="0" dirty="0">
                <a:solidFill>
                  <a:srgbClr val="FF0000"/>
                </a:solidFill>
                <a:effectLst/>
              </a:rPr>
              <a:t>necessary</a:t>
            </a:r>
            <a:r>
              <a:rPr lang="en-US" sz="2000" b="0" i="0" dirty="0">
                <a:solidFill>
                  <a:srgbClr val="202122"/>
                </a:solidFill>
                <a:effectLst/>
              </a:rPr>
              <a:t> in a democratic society in the </a:t>
            </a:r>
            <a:r>
              <a:rPr lang="en-US" sz="2000" b="1" i="0" dirty="0">
                <a:solidFill>
                  <a:srgbClr val="FF0000"/>
                </a:solidFill>
                <a:effectLst/>
              </a:rPr>
              <a:t>interests of national security</a:t>
            </a:r>
            <a:r>
              <a:rPr lang="en-US" sz="2000" b="0" i="0" dirty="0">
                <a:solidFill>
                  <a:srgbClr val="202122"/>
                </a:solidFill>
                <a:effectLst/>
              </a:rPr>
              <a:t>, </a:t>
            </a:r>
            <a:r>
              <a:rPr lang="en-US" sz="2000" b="1" i="0" dirty="0">
                <a:solidFill>
                  <a:srgbClr val="FF0000"/>
                </a:solidFill>
                <a:effectLst/>
              </a:rPr>
              <a:t>public safety</a:t>
            </a:r>
            <a:r>
              <a:rPr lang="en-US" sz="2000" b="0" i="0" dirty="0">
                <a:solidFill>
                  <a:srgbClr val="202122"/>
                </a:solidFill>
                <a:effectLst/>
              </a:rPr>
              <a:t>, the </a:t>
            </a:r>
            <a:r>
              <a:rPr lang="en-US" sz="2000" b="1" i="0" dirty="0">
                <a:solidFill>
                  <a:srgbClr val="FF0000"/>
                </a:solidFill>
                <a:effectLst/>
              </a:rPr>
              <a:t>prevention of disorder and criminal offences</a:t>
            </a:r>
            <a:r>
              <a:rPr lang="en-US" sz="2000" b="0" i="0" dirty="0">
                <a:solidFill>
                  <a:srgbClr val="202122"/>
                </a:solidFill>
                <a:effectLst/>
              </a:rPr>
              <a:t>, for the protection of </a:t>
            </a:r>
            <a:r>
              <a:rPr lang="en-US" sz="2000" b="1" i="0" dirty="0">
                <a:solidFill>
                  <a:srgbClr val="FF0000"/>
                </a:solidFill>
                <a:effectLst/>
              </a:rPr>
              <a:t>health or morals </a:t>
            </a:r>
            <a:r>
              <a:rPr lang="en-US" sz="2000" b="0" i="0" dirty="0">
                <a:solidFill>
                  <a:srgbClr val="202122"/>
                </a:solidFill>
                <a:effectLst/>
              </a:rPr>
              <a:t>or the </a:t>
            </a:r>
            <a:r>
              <a:rPr lang="en-US" sz="2000" b="1" i="0" dirty="0">
                <a:solidFill>
                  <a:srgbClr val="FF0000"/>
                </a:solidFill>
                <a:effectLst/>
              </a:rPr>
              <a:t>protection of the rights and freedoms of others</a:t>
            </a:r>
            <a:r>
              <a:rPr lang="en-US" sz="2000" b="0" i="0" dirty="0">
                <a:solidFill>
                  <a:srgbClr val="202122"/>
                </a:solidFill>
                <a:effectLst/>
              </a:rPr>
              <a:t>. This Article does not prohibit </a:t>
            </a:r>
            <a:r>
              <a:rPr lang="en-US" sz="2000" b="1" i="0" dirty="0">
                <a:solidFill>
                  <a:srgbClr val="FF0000"/>
                </a:solidFill>
                <a:effectLst/>
              </a:rPr>
              <a:t>lawful restrictions </a:t>
            </a:r>
            <a:r>
              <a:rPr lang="en-US" sz="2000" b="0" i="0" dirty="0">
                <a:solidFill>
                  <a:srgbClr val="202122"/>
                </a:solidFill>
                <a:effectLst/>
              </a:rPr>
              <a:t>on the exercise of these rights by members of the armed forces,</a:t>
            </a:r>
            <a:endParaRPr lang="nl-BE" sz="2000" dirty="0"/>
          </a:p>
        </p:txBody>
      </p:sp>
      <p:sp>
        <p:nvSpPr>
          <p:cNvPr id="4" name="Tekstvak 3">
            <a:extLst>
              <a:ext uri="{FF2B5EF4-FFF2-40B4-BE49-F238E27FC236}">
                <a16:creationId xmlns:a16="http://schemas.microsoft.com/office/drawing/2014/main" id="{BFE31449-6D85-4481-BA14-22143600D3C6}"/>
              </a:ext>
            </a:extLst>
          </p:cNvPr>
          <p:cNvSpPr txBox="1"/>
          <p:nvPr/>
        </p:nvSpPr>
        <p:spPr>
          <a:xfrm>
            <a:off x="4598962" y="1973814"/>
            <a:ext cx="2633004" cy="523220"/>
          </a:xfrm>
          <a:prstGeom prst="rect">
            <a:avLst/>
          </a:prstGeom>
          <a:solidFill>
            <a:schemeClr val="accent6">
              <a:lumMod val="40000"/>
              <a:lumOff val="60000"/>
            </a:schemeClr>
          </a:solidFill>
          <a:ln>
            <a:solidFill>
              <a:schemeClr val="tx1"/>
            </a:solidFill>
          </a:ln>
        </p:spPr>
        <p:txBody>
          <a:bodyPr wrap="square" rtlCol="0">
            <a:spAutoFit/>
          </a:bodyPr>
          <a:lstStyle/>
          <a:p>
            <a:pPr algn="ctr"/>
            <a:r>
              <a:rPr lang="nl-NL" sz="2800" b="1" dirty="0"/>
              <a:t>“peacekeeping”</a:t>
            </a:r>
            <a:endParaRPr lang="nl-BE" sz="2800" b="1" dirty="0"/>
          </a:p>
        </p:txBody>
      </p:sp>
      <p:sp>
        <p:nvSpPr>
          <p:cNvPr id="5" name="Tijdelijke aanduiding voor dianummer 4">
            <a:extLst>
              <a:ext uri="{FF2B5EF4-FFF2-40B4-BE49-F238E27FC236}">
                <a16:creationId xmlns:a16="http://schemas.microsoft.com/office/drawing/2014/main" id="{ABF65B4B-41C4-4E31-B22E-F0DCD744A44F}"/>
              </a:ext>
            </a:extLst>
          </p:cNvPr>
          <p:cNvSpPr>
            <a:spLocks noGrp="1"/>
          </p:cNvSpPr>
          <p:nvPr>
            <p:ph type="sldNum" sz="quarter" idx="12"/>
          </p:nvPr>
        </p:nvSpPr>
        <p:spPr/>
        <p:txBody>
          <a:bodyPr/>
          <a:lstStyle/>
          <a:p>
            <a:fld id="{2FAFFF96-F51B-4906-8CB1-0D04D0B08BB1}" type="slidenum">
              <a:rPr lang="nl-BE" smtClean="0"/>
              <a:t>10</a:t>
            </a:fld>
            <a:endParaRPr lang="nl-BE"/>
          </a:p>
        </p:txBody>
      </p:sp>
    </p:spTree>
    <p:extLst>
      <p:ext uri="{BB962C8B-B14F-4D97-AF65-F5344CB8AC3E}">
        <p14:creationId xmlns:p14="http://schemas.microsoft.com/office/powerpoint/2010/main" val="216875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style.rotation</p:attrName>
                                        </p:attrNameLst>
                                      </p:cBhvr>
                                      <p:tavLst>
                                        <p:tav tm="0">
                                          <p:val>
                                            <p:fltVal val="90"/>
                                          </p:val>
                                        </p:tav>
                                        <p:tav tm="100000">
                                          <p:val>
                                            <p:fltVal val="0"/>
                                          </p:val>
                                        </p:tav>
                                      </p:tavLst>
                                    </p:anim>
                                    <p:animEffect transition="in" filter="fade">
                                      <p:cBhvr>
                                        <p:cTn id="2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561827FF-90C9-4587-ACBA-FF03CED52DAA}"/>
              </a:ext>
            </a:extLst>
          </p:cNvPr>
          <p:cNvSpPr>
            <a:spLocks noGrp="1"/>
          </p:cNvSpPr>
          <p:nvPr>
            <p:ph idx="1"/>
          </p:nvPr>
        </p:nvSpPr>
        <p:spPr/>
        <p:txBody>
          <a:bodyPr>
            <a:normAutofit lnSpcReduction="10000"/>
          </a:bodyPr>
          <a:lstStyle/>
          <a:p>
            <a:r>
              <a:rPr lang="en-US" sz="2000" b="1" dirty="0">
                <a:solidFill>
                  <a:srgbClr val="FF0000"/>
                </a:solidFill>
              </a:rPr>
              <a:t>SPONTANEOUS PROTESTS/DEMONSTRATIONS (not planned)</a:t>
            </a:r>
          </a:p>
          <a:p>
            <a:pPr marL="457200" lvl="1" indent="0">
              <a:buNone/>
            </a:pPr>
            <a:r>
              <a:rPr lang="en-US" sz="2000" dirty="0"/>
              <a:t>Usually develops informally and is mostly done by </a:t>
            </a:r>
            <a:r>
              <a:rPr lang="en-US" sz="2000" b="1" dirty="0">
                <a:solidFill>
                  <a:srgbClr val="FF0000"/>
                </a:solidFill>
              </a:rPr>
              <a:t>word of mouth </a:t>
            </a:r>
            <a:r>
              <a:rPr lang="en-US" sz="2000" dirty="0"/>
              <a:t>(one person to another or one group to another). </a:t>
            </a:r>
          </a:p>
          <a:p>
            <a:pPr marL="457200" lvl="1" indent="0">
              <a:buNone/>
            </a:pPr>
            <a:r>
              <a:rPr lang="en-US" sz="2000" dirty="0"/>
              <a:t>Participants spread information by telling one another when, where, and what …. Spreading information via electronic means text messages or </a:t>
            </a:r>
            <a:r>
              <a:rPr lang="en-US" sz="2000" b="1" dirty="0">
                <a:solidFill>
                  <a:srgbClr val="FF0000"/>
                </a:solidFill>
              </a:rPr>
              <a:t>social media</a:t>
            </a:r>
            <a:r>
              <a:rPr lang="en-US" sz="2000" dirty="0"/>
              <a:t>.</a:t>
            </a:r>
            <a:endParaRPr lang="en-US" sz="1600" dirty="0"/>
          </a:p>
          <a:p>
            <a:r>
              <a:rPr lang="en-US" sz="2000" b="1" dirty="0">
                <a:solidFill>
                  <a:srgbClr val="FF0000"/>
                </a:solidFill>
              </a:rPr>
              <a:t>ORGANIZED EVENTS (planned)</a:t>
            </a:r>
          </a:p>
          <a:p>
            <a:pPr marL="457200" lvl="1" indent="0">
              <a:buNone/>
            </a:pPr>
            <a:r>
              <a:rPr lang="en-US" sz="2000" dirty="0"/>
              <a:t>An organized assembly involves individuals and groups passing on information to one another in preparation for a long-term event, some group </a:t>
            </a:r>
            <a:r>
              <a:rPr lang="en-US" sz="2000" b="1" dirty="0">
                <a:solidFill>
                  <a:srgbClr val="FF0000"/>
                </a:solidFill>
              </a:rPr>
              <a:t>organizers </a:t>
            </a:r>
            <a:r>
              <a:rPr lang="en-US" sz="2000" dirty="0"/>
              <a:t>have the means to provide </a:t>
            </a:r>
            <a:r>
              <a:rPr lang="en-US" sz="2000" b="1" dirty="0">
                <a:solidFill>
                  <a:srgbClr val="FF0000"/>
                </a:solidFill>
              </a:rPr>
              <a:t>logistical support</a:t>
            </a:r>
            <a:r>
              <a:rPr lang="en-US" sz="2000" dirty="0"/>
              <a:t>, such as transportation, food, and water for the participants. </a:t>
            </a:r>
          </a:p>
          <a:p>
            <a:pPr marL="457200" lvl="1" indent="0">
              <a:buNone/>
            </a:pPr>
            <a:r>
              <a:rPr lang="en-US" sz="2000" dirty="0"/>
              <a:t>Rarely is only one group responsible for pulling together a gathering. Organized assemblies rely heavily on </a:t>
            </a:r>
            <a:r>
              <a:rPr lang="en-US" sz="2000" b="1" dirty="0">
                <a:solidFill>
                  <a:srgbClr val="FF0000"/>
                </a:solidFill>
              </a:rPr>
              <a:t>established groups </a:t>
            </a:r>
            <a:r>
              <a:rPr lang="en-US" sz="2000" dirty="0"/>
              <a:t>that attract people to gather. </a:t>
            </a:r>
          </a:p>
          <a:p>
            <a:pPr marL="457200" lvl="1" indent="0">
              <a:buNone/>
            </a:pPr>
            <a:r>
              <a:rPr lang="en-US" sz="2000" dirty="0"/>
              <a:t>Examples of well-organized assemblies are groups representing religious faiths, ethnic organizations and </a:t>
            </a:r>
            <a:r>
              <a:rPr lang="en-US" sz="2000" dirty="0" err="1"/>
              <a:t>labour</a:t>
            </a:r>
            <a:r>
              <a:rPr lang="en-US" sz="2000" dirty="0"/>
              <a:t> unions. Organized-gathering processes rely more on centralized planning and organization. One or more groups offer the organizers numbers of participants and groups from which they contact as </a:t>
            </a:r>
            <a:r>
              <a:rPr lang="en-US" sz="2000" b="1" dirty="0">
                <a:solidFill>
                  <a:srgbClr val="FF0000"/>
                </a:solidFill>
              </a:rPr>
              <a:t>potential participants</a:t>
            </a:r>
            <a:r>
              <a:rPr lang="en-US" sz="2000" dirty="0"/>
              <a:t>.</a:t>
            </a:r>
            <a:endParaRPr lang="nl-BE" sz="1600" dirty="0"/>
          </a:p>
        </p:txBody>
      </p:sp>
      <p:sp>
        <p:nvSpPr>
          <p:cNvPr id="5" name="Tekstvak 4">
            <a:extLst>
              <a:ext uri="{FF2B5EF4-FFF2-40B4-BE49-F238E27FC236}">
                <a16:creationId xmlns:a16="http://schemas.microsoft.com/office/drawing/2014/main" id="{B129321F-D75F-4CFE-BC2B-9A73379939E3}"/>
              </a:ext>
            </a:extLst>
          </p:cNvPr>
          <p:cNvSpPr txBox="1"/>
          <p:nvPr/>
        </p:nvSpPr>
        <p:spPr>
          <a:xfrm>
            <a:off x="3484319" y="1294228"/>
            <a:ext cx="4841069" cy="400110"/>
          </a:xfrm>
          <a:prstGeom prst="rect">
            <a:avLst/>
          </a:prstGeom>
          <a:solidFill>
            <a:schemeClr val="accent6">
              <a:lumMod val="40000"/>
              <a:lumOff val="60000"/>
            </a:schemeClr>
          </a:solidFill>
          <a:ln>
            <a:solidFill>
              <a:schemeClr val="tx1"/>
            </a:solidFill>
          </a:ln>
        </p:spPr>
        <p:txBody>
          <a:bodyPr wrap="none" rtlCol="0">
            <a:spAutoFit/>
          </a:bodyPr>
          <a:lstStyle/>
          <a:p>
            <a:r>
              <a:rPr lang="nl-NL" sz="2000" b="1" dirty="0"/>
              <a:t>“</a:t>
            </a:r>
            <a:r>
              <a:rPr lang="nl-NL" sz="2000" b="1" dirty="0" err="1"/>
              <a:t>Negotiated</a:t>
            </a:r>
            <a:r>
              <a:rPr lang="nl-NL" sz="2000" b="1" dirty="0"/>
              <a:t> management of public </a:t>
            </a:r>
            <a:r>
              <a:rPr lang="nl-NL" sz="2000" b="1" dirty="0" err="1"/>
              <a:t>space</a:t>
            </a:r>
            <a:r>
              <a:rPr lang="nl-NL" sz="2000" b="1" dirty="0"/>
              <a:t>”</a:t>
            </a:r>
            <a:endParaRPr lang="nl-BE" sz="2000" b="1" dirty="0"/>
          </a:p>
        </p:txBody>
      </p:sp>
      <p:sp>
        <p:nvSpPr>
          <p:cNvPr id="12" name="Titel 1">
            <a:extLst>
              <a:ext uri="{FF2B5EF4-FFF2-40B4-BE49-F238E27FC236}">
                <a16:creationId xmlns:a16="http://schemas.microsoft.com/office/drawing/2014/main" id="{1D7F6F79-5401-417C-BB6E-BCBB58AFDBBB}"/>
              </a:ext>
            </a:extLst>
          </p:cNvPr>
          <p:cNvSpPr>
            <a:spLocks noGrp="1"/>
          </p:cNvSpPr>
          <p:nvPr>
            <p:ph type="title"/>
          </p:nvPr>
        </p:nvSpPr>
        <p:spPr>
          <a:xfrm>
            <a:off x="2355742" y="365125"/>
            <a:ext cx="7098224" cy="929103"/>
          </a:xfrm>
        </p:spPr>
        <p:txBody>
          <a:bodyPr>
            <a:noAutofit/>
          </a:bodyPr>
          <a:lstStyle/>
          <a:p>
            <a:pPr algn="ctr"/>
            <a:br>
              <a:rPr lang="en-US" sz="2800" b="1" dirty="0">
                <a:latin typeface="+mn-lt"/>
              </a:rPr>
            </a:br>
            <a:r>
              <a:rPr lang="en-US" sz="2800" b="1" dirty="0">
                <a:latin typeface="+mn-lt"/>
              </a:rPr>
              <a:t>    3. European Convention on Human Rights</a:t>
            </a:r>
            <a:br>
              <a:rPr lang="en-US" sz="2800" b="1" dirty="0">
                <a:latin typeface="+mn-lt"/>
              </a:rPr>
            </a:br>
            <a:r>
              <a:rPr lang="en-US" sz="2800" b="1" dirty="0">
                <a:latin typeface="+mn-lt"/>
              </a:rPr>
              <a:t>Freedom of Association</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30F0F75C-F3E8-4D46-BA4C-7878E1904DB5}"/>
              </a:ext>
            </a:extLst>
          </p:cNvPr>
          <p:cNvSpPr>
            <a:spLocks noGrp="1"/>
          </p:cNvSpPr>
          <p:nvPr>
            <p:ph type="sldNum" sz="quarter" idx="12"/>
          </p:nvPr>
        </p:nvSpPr>
        <p:spPr/>
        <p:txBody>
          <a:bodyPr/>
          <a:lstStyle/>
          <a:p>
            <a:fld id="{2FAFFF96-F51B-4906-8CB1-0D04D0B08BB1}" type="slidenum">
              <a:rPr lang="nl-BE" smtClean="0"/>
              <a:t>11</a:t>
            </a:fld>
            <a:endParaRPr lang="nl-BE"/>
          </a:p>
        </p:txBody>
      </p:sp>
    </p:spTree>
    <p:extLst>
      <p:ext uri="{BB962C8B-B14F-4D97-AF65-F5344CB8AC3E}">
        <p14:creationId xmlns:p14="http://schemas.microsoft.com/office/powerpoint/2010/main" val="920902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8BFA0D9B-6217-40D1-8F0D-C89674017544}"/>
              </a:ext>
            </a:extLst>
          </p:cNvPr>
          <p:cNvSpPr>
            <a:spLocks noGrp="1"/>
          </p:cNvSpPr>
          <p:nvPr>
            <p:ph idx="1"/>
          </p:nvPr>
        </p:nvSpPr>
        <p:spPr>
          <a:xfrm>
            <a:off x="839788" y="1975263"/>
            <a:ext cx="10515600" cy="4650619"/>
          </a:xfrm>
        </p:spPr>
        <p:txBody>
          <a:bodyPr>
            <a:normAutofit fontScale="92500" lnSpcReduction="20000"/>
          </a:bodyPr>
          <a:lstStyle/>
          <a:p>
            <a:pPr marL="514350" indent="-514350">
              <a:lnSpc>
                <a:spcPct val="100000"/>
              </a:lnSpc>
              <a:buFont typeface="+mj-lt"/>
              <a:buAutoNum type="arabicParenR"/>
            </a:pPr>
            <a:r>
              <a:rPr lang="nl-NL" dirty="0" err="1"/>
              <a:t>Rule</a:t>
            </a:r>
            <a:r>
              <a:rPr lang="nl-NL" dirty="0"/>
              <a:t> of </a:t>
            </a:r>
            <a:r>
              <a:rPr lang="nl-NL" dirty="0" err="1"/>
              <a:t>Law</a:t>
            </a:r>
            <a:endParaRPr lang="nl-NL" dirty="0"/>
          </a:p>
          <a:p>
            <a:pPr marL="971550" lvl="1" indent="-514350">
              <a:lnSpc>
                <a:spcPct val="100000"/>
              </a:lnSpc>
              <a:buFont typeface="+mj-lt"/>
              <a:buAutoNum type="arabicPeriod"/>
            </a:pPr>
            <a:r>
              <a:rPr lang="nl-BE" i="0" dirty="0">
                <a:effectLst/>
              </a:rPr>
              <a:t>The </a:t>
            </a:r>
            <a:r>
              <a:rPr lang="nl-BE" i="0" dirty="0" err="1">
                <a:effectLst/>
              </a:rPr>
              <a:t>Four</a:t>
            </a:r>
            <a:r>
              <a:rPr lang="nl-BE" i="0" dirty="0">
                <a:effectLst/>
              </a:rPr>
              <a:t> Universal </a:t>
            </a:r>
            <a:r>
              <a:rPr lang="nl-BE" i="0" dirty="0" err="1">
                <a:effectLst/>
              </a:rPr>
              <a:t>Principles</a:t>
            </a:r>
            <a:r>
              <a:rPr lang="nl-BE" i="0" dirty="0">
                <a:effectLst/>
              </a:rPr>
              <a:t> of </a:t>
            </a:r>
            <a:r>
              <a:rPr lang="nl-BE" i="0" dirty="0" err="1">
                <a:effectLst/>
              </a:rPr>
              <a:t>the</a:t>
            </a:r>
            <a:r>
              <a:rPr lang="nl-BE" i="0" dirty="0">
                <a:effectLst/>
              </a:rPr>
              <a:t> </a:t>
            </a:r>
            <a:r>
              <a:rPr lang="nl-BE" i="0" dirty="0" err="1">
                <a:effectLst/>
              </a:rPr>
              <a:t>Rule</a:t>
            </a:r>
            <a:r>
              <a:rPr lang="nl-BE" i="0" dirty="0">
                <a:effectLst/>
              </a:rPr>
              <a:t> of </a:t>
            </a:r>
            <a:r>
              <a:rPr lang="nl-BE" i="0" dirty="0" err="1">
                <a:effectLst/>
              </a:rPr>
              <a:t>Law</a:t>
            </a:r>
            <a:endParaRPr lang="nl-BE" i="0" dirty="0">
              <a:effectLst/>
            </a:endParaRPr>
          </a:p>
          <a:p>
            <a:pPr marL="971550" lvl="1" indent="-514350">
              <a:lnSpc>
                <a:spcPct val="100000"/>
              </a:lnSpc>
              <a:buFont typeface="+mj-lt"/>
              <a:buAutoNum type="arabicPeriod"/>
            </a:pPr>
            <a:r>
              <a:rPr lang="nl-BE" i="0" dirty="0" err="1">
                <a:effectLst/>
              </a:rPr>
              <a:t>Police</a:t>
            </a:r>
            <a:r>
              <a:rPr lang="nl-BE" i="0" dirty="0">
                <a:effectLst/>
              </a:rPr>
              <a:t> </a:t>
            </a:r>
            <a:r>
              <a:rPr lang="nl-BE" i="0" dirty="0" err="1">
                <a:effectLst/>
              </a:rPr>
              <a:t>discretion</a:t>
            </a:r>
            <a:endParaRPr lang="nl-BE" i="0" dirty="0">
              <a:effectLst/>
            </a:endParaRPr>
          </a:p>
          <a:p>
            <a:pPr marL="514350" indent="-514350">
              <a:lnSpc>
                <a:spcPct val="100000"/>
              </a:lnSpc>
              <a:buFont typeface="+mj-lt"/>
              <a:buAutoNum type="arabicParenR"/>
            </a:pPr>
            <a:r>
              <a:rPr lang="nl-BE" dirty="0" err="1"/>
              <a:t>Use</a:t>
            </a:r>
            <a:r>
              <a:rPr lang="nl-BE" dirty="0"/>
              <a:t> of Force</a:t>
            </a:r>
          </a:p>
          <a:p>
            <a:pPr marL="514350" indent="-514350">
              <a:lnSpc>
                <a:spcPct val="100000"/>
              </a:lnSpc>
              <a:buFont typeface="+mj-lt"/>
              <a:buAutoNum type="arabicParenR"/>
            </a:pPr>
            <a:r>
              <a:rPr lang="nl-BE" dirty="0"/>
              <a:t>Human </a:t>
            </a:r>
            <a:r>
              <a:rPr lang="nl-BE" dirty="0" err="1"/>
              <a:t>Rights</a:t>
            </a:r>
            <a:endParaRPr lang="nl-BE" dirty="0"/>
          </a:p>
          <a:p>
            <a:pPr marL="971550" lvl="1" indent="-514350">
              <a:lnSpc>
                <a:spcPct val="100000"/>
              </a:lnSpc>
              <a:buFont typeface="+mj-lt"/>
              <a:buAutoNum type="arabicPeriod"/>
            </a:pPr>
            <a:r>
              <a:rPr lang="nl-BE" dirty="0" err="1"/>
              <a:t>Spontaneaous</a:t>
            </a:r>
            <a:r>
              <a:rPr lang="nl-BE" dirty="0"/>
              <a:t> </a:t>
            </a:r>
            <a:r>
              <a:rPr lang="nl-BE" dirty="0" err="1"/>
              <a:t>and</a:t>
            </a:r>
            <a:r>
              <a:rPr lang="nl-BE" dirty="0"/>
              <a:t> </a:t>
            </a:r>
            <a:r>
              <a:rPr lang="nl-BE" dirty="0" err="1"/>
              <a:t>organized</a:t>
            </a:r>
            <a:r>
              <a:rPr lang="nl-BE" dirty="0"/>
              <a:t> events</a:t>
            </a:r>
          </a:p>
          <a:p>
            <a:pPr marL="971550" lvl="1" indent="-514350">
              <a:lnSpc>
                <a:spcPct val="100000"/>
              </a:lnSpc>
              <a:buFont typeface="+mj-lt"/>
              <a:buAutoNum type="arabicPeriod"/>
            </a:pPr>
            <a:r>
              <a:rPr lang="nl-BE" dirty="0" err="1"/>
              <a:t>Treath</a:t>
            </a:r>
            <a:r>
              <a:rPr lang="nl-BE" dirty="0"/>
              <a:t> analysis </a:t>
            </a:r>
            <a:r>
              <a:rPr lang="nl-BE" dirty="0" err="1"/>
              <a:t>and</a:t>
            </a:r>
            <a:r>
              <a:rPr lang="nl-BE" dirty="0"/>
              <a:t> </a:t>
            </a:r>
            <a:r>
              <a:rPr lang="nl-BE" dirty="0" err="1"/>
              <a:t>crowd</a:t>
            </a:r>
            <a:r>
              <a:rPr lang="nl-BE" dirty="0"/>
              <a:t> assessment</a:t>
            </a:r>
          </a:p>
          <a:p>
            <a:pPr marL="514350" indent="-514350">
              <a:lnSpc>
                <a:spcPct val="100000"/>
              </a:lnSpc>
              <a:buFont typeface="+mj-lt"/>
              <a:buAutoNum type="arabicParenR"/>
            </a:pPr>
            <a:r>
              <a:rPr lang="en-US" sz="2800" dirty="0">
                <a:latin typeface="+mn-lt"/>
              </a:rPr>
              <a:t>Negotiated Management of Public Space</a:t>
            </a:r>
            <a:endParaRPr lang="nl-BE" dirty="0"/>
          </a:p>
          <a:p>
            <a:pPr marL="514350" indent="-514350">
              <a:lnSpc>
                <a:spcPct val="100000"/>
              </a:lnSpc>
              <a:buFont typeface="+mj-lt"/>
              <a:buAutoNum type="arabicParenR"/>
            </a:pPr>
            <a:r>
              <a:rPr lang="en-US" sz="2800" dirty="0">
                <a:latin typeface="+mn-lt"/>
              </a:rPr>
              <a:t>Surveillance and Human Rights</a:t>
            </a:r>
          </a:p>
          <a:p>
            <a:pPr marL="914400" lvl="1" indent="-457200">
              <a:lnSpc>
                <a:spcPct val="100000"/>
              </a:lnSpc>
              <a:buFont typeface="+mj-lt"/>
              <a:buAutoNum type="arabicPeriod"/>
            </a:pPr>
            <a:r>
              <a:rPr lang="en-US" dirty="0"/>
              <a:t>What is surveillance?</a:t>
            </a:r>
          </a:p>
          <a:p>
            <a:pPr marL="914400" lvl="1" indent="-457200">
              <a:lnSpc>
                <a:spcPct val="100000"/>
              </a:lnSpc>
              <a:buFont typeface="+mj-lt"/>
              <a:buAutoNum type="arabicPeriod"/>
            </a:pPr>
            <a:r>
              <a:rPr lang="en-US" dirty="0">
                <a:latin typeface="+mn-lt"/>
              </a:rPr>
              <a:t>What are rights?</a:t>
            </a:r>
          </a:p>
          <a:p>
            <a:pPr marL="914400" lvl="1" indent="-457200">
              <a:lnSpc>
                <a:spcPct val="100000"/>
              </a:lnSpc>
              <a:buFont typeface="+mj-lt"/>
              <a:buAutoNum type="arabicPeriod"/>
            </a:pPr>
            <a:r>
              <a:rPr lang="en-US" dirty="0"/>
              <a:t>What are problems</a:t>
            </a:r>
            <a:endParaRPr lang="en-US" dirty="0">
              <a:latin typeface="+mn-lt"/>
            </a:endParaRPr>
          </a:p>
          <a:p>
            <a:pPr marL="514350" indent="-514350">
              <a:lnSpc>
                <a:spcPct val="100000"/>
              </a:lnSpc>
              <a:buFont typeface="+mj-lt"/>
              <a:buAutoNum type="arabicParenR"/>
            </a:pPr>
            <a:endParaRPr lang="nl-BE" dirty="0"/>
          </a:p>
        </p:txBody>
      </p:sp>
      <p:sp>
        <p:nvSpPr>
          <p:cNvPr id="4" name="Titel 1">
            <a:extLst>
              <a:ext uri="{FF2B5EF4-FFF2-40B4-BE49-F238E27FC236}">
                <a16:creationId xmlns:a16="http://schemas.microsoft.com/office/drawing/2014/main" id="{9170EC45-91B6-4C0B-8AE7-D00BEDB46496}"/>
              </a:ext>
            </a:extLst>
          </p:cNvPr>
          <p:cNvSpPr>
            <a:spLocks noGrp="1"/>
          </p:cNvSpPr>
          <p:nvPr>
            <p:ph type="title"/>
          </p:nvPr>
        </p:nvSpPr>
        <p:spPr>
          <a:xfrm>
            <a:off x="2729132" y="365125"/>
            <a:ext cx="6372665" cy="929103"/>
          </a:xfrm>
        </p:spPr>
        <p:txBody>
          <a:bodyPr>
            <a:noAutofit/>
          </a:bodyPr>
          <a:lstStyle/>
          <a:p>
            <a:pPr algn="ctr"/>
            <a:br>
              <a:rPr lang="en-US" sz="2800" b="1" dirty="0">
                <a:latin typeface="+mn-lt"/>
              </a:rPr>
            </a:br>
            <a:r>
              <a:rPr lang="en-US" sz="2800" b="1" dirty="0">
                <a:latin typeface="+mn-lt"/>
              </a:rPr>
              <a:t>Content</a:t>
            </a:r>
            <a:br>
              <a:rPr lang="en-US" sz="2800" b="1" dirty="0">
                <a:latin typeface="+mn-lt"/>
              </a:rPr>
            </a:br>
            <a:endParaRPr lang="nl-BE" sz="2800" b="1" dirty="0">
              <a:latin typeface="+mn-lt"/>
            </a:endParaRPr>
          </a:p>
        </p:txBody>
      </p:sp>
      <p:sp>
        <p:nvSpPr>
          <p:cNvPr id="5" name="Rechthoek 4">
            <a:extLst>
              <a:ext uri="{FF2B5EF4-FFF2-40B4-BE49-F238E27FC236}">
                <a16:creationId xmlns:a16="http://schemas.microsoft.com/office/drawing/2014/main" id="{FB37CCFE-D1AD-4C47-8380-747565AD96E3}"/>
              </a:ext>
            </a:extLst>
          </p:cNvPr>
          <p:cNvSpPr/>
          <p:nvPr/>
        </p:nvSpPr>
        <p:spPr>
          <a:xfrm>
            <a:off x="839788" y="4639921"/>
            <a:ext cx="6842760" cy="402178"/>
          </a:xfrm>
          <a:prstGeom prst="rect">
            <a:avLst/>
          </a:prstGeom>
          <a:solidFill>
            <a:schemeClr val="accent6">
              <a:lumMod val="60000"/>
              <a:lumOff val="40000"/>
              <a:alpha val="39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rgbClr val="C5E0B4"/>
              </a:solidFill>
            </a:endParaRPr>
          </a:p>
        </p:txBody>
      </p:sp>
      <p:sp>
        <p:nvSpPr>
          <p:cNvPr id="2" name="Tijdelijke aanduiding voor dianummer 1">
            <a:extLst>
              <a:ext uri="{FF2B5EF4-FFF2-40B4-BE49-F238E27FC236}">
                <a16:creationId xmlns:a16="http://schemas.microsoft.com/office/drawing/2014/main" id="{9CB46810-C690-4078-AB17-BBBF3059CB61}"/>
              </a:ext>
            </a:extLst>
          </p:cNvPr>
          <p:cNvSpPr>
            <a:spLocks noGrp="1"/>
          </p:cNvSpPr>
          <p:nvPr>
            <p:ph type="sldNum" sz="quarter" idx="12"/>
          </p:nvPr>
        </p:nvSpPr>
        <p:spPr/>
        <p:txBody>
          <a:bodyPr/>
          <a:lstStyle/>
          <a:p>
            <a:fld id="{2FAFFF96-F51B-4906-8CB1-0D04D0B08BB1}" type="slidenum">
              <a:rPr lang="nl-BE" smtClean="0"/>
              <a:t>12</a:t>
            </a:fld>
            <a:endParaRPr lang="nl-BE"/>
          </a:p>
        </p:txBody>
      </p:sp>
    </p:spTree>
    <p:extLst>
      <p:ext uri="{BB962C8B-B14F-4D97-AF65-F5344CB8AC3E}">
        <p14:creationId xmlns:p14="http://schemas.microsoft.com/office/powerpoint/2010/main" val="2753087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CEF1FA1-BDE0-4D8F-936C-92B4DA5ABB10}"/>
              </a:ext>
            </a:extLst>
          </p:cNvPr>
          <p:cNvSpPr>
            <a:spLocks noGrp="1"/>
          </p:cNvSpPr>
          <p:nvPr>
            <p:ph idx="1"/>
          </p:nvPr>
        </p:nvSpPr>
        <p:spPr>
          <a:xfrm>
            <a:off x="839788" y="1628774"/>
            <a:ext cx="10515600" cy="4687619"/>
          </a:xfrm>
        </p:spPr>
        <p:txBody>
          <a:bodyPr>
            <a:noAutofit/>
          </a:bodyPr>
          <a:lstStyle/>
          <a:p>
            <a:r>
              <a:rPr lang="en-US" sz="2000" dirty="0"/>
              <a:t>Negotiated Management of Public Space is based on the </a:t>
            </a:r>
            <a:r>
              <a:rPr lang="en-US" sz="2000" b="1" dirty="0">
                <a:solidFill>
                  <a:srgbClr val="FF0000"/>
                </a:solidFill>
              </a:rPr>
              <a:t>Elaborated Social Identity Model </a:t>
            </a:r>
            <a:r>
              <a:rPr lang="en-US" sz="2000" dirty="0"/>
              <a:t>(ESIM). It is a social psychological explanation of crowd </a:t>
            </a:r>
            <a:r>
              <a:rPr lang="en-US" sz="2000" dirty="0" err="1"/>
              <a:t>behaviour</a:t>
            </a:r>
            <a:r>
              <a:rPr lang="en-US" sz="2000" dirty="0"/>
              <a:t> that incorporates group interactions, e.g. the police versus the crowd. </a:t>
            </a:r>
          </a:p>
          <a:p>
            <a:r>
              <a:rPr lang="en-US" sz="2000" dirty="0"/>
              <a:t>According to the model, the responsibility for violence must be </a:t>
            </a:r>
            <a:r>
              <a:rPr lang="en-US" sz="2000" b="1" dirty="0">
                <a:solidFill>
                  <a:srgbClr val="FF0000"/>
                </a:solidFill>
              </a:rPr>
              <a:t>shared between the gathered crowd and the control force</a:t>
            </a:r>
            <a:r>
              <a:rPr lang="en-US" sz="2000" dirty="0"/>
              <a:t>. It states that the actions and reactions of the Crowd Control Unit play a significant part in the levels of violence that occur and places the blame on law enforcement. For this reason members of the intervening police unit must be fully </a:t>
            </a:r>
            <a:r>
              <a:rPr lang="en-US" sz="2000" b="1" dirty="0">
                <a:solidFill>
                  <a:srgbClr val="FF0000"/>
                </a:solidFill>
              </a:rPr>
              <a:t>aware</a:t>
            </a:r>
            <a:r>
              <a:rPr lang="en-US" sz="2000" dirty="0"/>
              <a:t> of their actions, reactions, and behaviors and how they affect the gathered crowd and its participants’ actions and behaviors. </a:t>
            </a:r>
          </a:p>
          <a:p>
            <a:r>
              <a:rPr lang="en-US" sz="2000" dirty="0"/>
              <a:t>ESIM describes crowd </a:t>
            </a:r>
            <a:r>
              <a:rPr lang="en-US" sz="2000" dirty="0" err="1"/>
              <a:t>behaviour</a:t>
            </a:r>
            <a:r>
              <a:rPr lang="en-US" sz="2000" dirty="0"/>
              <a:t> based on the way people </a:t>
            </a:r>
            <a:r>
              <a:rPr lang="en-US" sz="2000" b="1" dirty="0">
                <a:solidFill>
                  <a:srgbClr val="FF0000"/>
                </a:solidFill>
              </a:rPr>
              <a:t>perceive themselves </a:t>
            </a:r>
            <a:r>
              <a:rPr lang="en-US" sz="2000" dirty="0"/>
              <a:t>as group members, in terms of their social identity and self-</a:t>
            </a:r>
            <a:r>
              <a:rPr lang="en-US" sz="2000" dirty="0" err="1"/>
              <a:t>categorisation</a:t>
            </a:r>
            <a:r>
              <a:rPr lang="en-US" sz="2000" dirty="0"/>
              <a:t>. These concepts explain how a person that feels like a football supporter, will act as a football supporter. </a:t>
            </a:r>
          </a:p>
          <a:p>
            <a:r>
              <a:rPr lang="en-US" sz="2000" dirty="0"/>
              <a:t>The escalation of tension and the potential for violence begins when one side or the other </a:t>
            </a:r>
            <a:r>
              <a:rPr lang="en-US" sz="2000" b="1" dirty="0">
                <a:solidFill>
                  <a:srgbClr val="FF0000"/>
                </a:solidFill>
              </a:rPr>
              <a:t>violates the rules</a:t>
            </a:r>
            <a:r>
              <a:rPr lang="en-US" sz="2000" dirty="0"/>
              <a:t>. Through the violation of the implicit rules, one crowd or the other triggers entry of both into an ever-escalating cycle of action, reaction, and counteraction.</a:t>
            </a:r>
            <a:endParaRPr lang="nl-BE" sz="2000" dirty="0"/>
          </a:p>
        </p:txBody>
      </p:sp>
      <p:sp>
        <p:nvSpPr>
          <p:cNvPr id="4" name="Titel 1">
            <a:extLst>
              <a:ext uri="{FF2B5EF4-FFF2-40B4-BE49-F238E27FC236}">
                <a16:creationId xmlns:a16="http://schemas.microsoft.com/office/drawing/2014/main" id="{E83499DE-4851-4E88-9E74-F07DFAE46484}"/>
              </a:ext>
            </a:extLst>
          </p:cNvPr>
          <p:cNvSpPr>
            <a:spLocks noGrp="1"/>
          </p:cNvSpPr>
          <p:nvPr>
            <p:ph type="title"/>
          </p:nvPr>
        </p:nvSpPr>
        <p:spPr>
          <a:xfrm>
            <a:off x="2107770" y="365125"/>
            <a:ext cx="7408190" cy="929103"/>
          </a:xfrm>
        </p:spPr>
        <p:txBody>
          <a:bodyPr>
            <a:noAutofit/>
          </a:bodyPr>
          <a:lstStyle/>
          <a:p>
            <a:pPr algn="ctr"/>
            <a:br>
              <a:rPr lang="en-US" sz="2800" b="1" dirty="0">
                <a:latin typeface="+mn-lt"/>
              </a:rPr>
            </a:br>
            <a:r>
              <a:rPr lang="en-US" sz="2800" b="1" dirty="0">
                <a:latin typeface="+mn-lt"/>
              </a:rPr>
              <a:t>    4. Negotiated Management of Public Space</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BD60E00F-0CD3-42C3-9813-A23626867394}"/>
              </a:ext>
            </a:extLst>
          </p:cNvPr>
          <p:cNvSpPr>
            <a:spLocks noGrp="1"/>
          </p:cNvSpPr>
          <p:nvPr>
            <p:ph type="sldNum" sz="quarter" idx="12"/>
          </p:nvPr>
        </p:nvSpPr>
        <p:spPr/>
        <p:txBody>
          <a:bodyPr/>
          <a:lstStyle/>
          <a:p>
            <a:fld id="{2FAFFF96-F51B-4906-8CB1-0D04D0B08BB1}" type="slidenum">
              <a:rPr lang="nl-BE" smtClean="0"/>
              <a:t>13</a:t>
            </a:fld>
            <a:endParaRPr lang="nl-BE"/>
          </a:p>
        </p:txBody>
      </p:sp>
    </p:spTree>
    <p:extLst>
      <p:ext uri="{BB962C8B-B14F-4D97-AF65-F5344CB8AC3E}">
        <p14:creationId xmlns:p14="http://schemas.microsoft.com/office/powerpoint/2010/main" val="168193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CEF1FA1-BDE0-4D8F-936C-92B4DA5ABB10}"/>
              </a:ext>
            </a:extLst>
          </p:cNvPr>
          <p:cNvSpPr>
            <a:spLocks noGrp="1"/>
          </p:cNvSpPr>
          <p:nvPr>
            <p:ph idx="1"/>
          </p:nvPr>
        </p:nvSpPr>
        <p:spPr>
          <a:xfrm>
            <a:off x="838200" y="1966399"/>
            <a:ext cx="10515600" cy="4687619"/>
          </a:xfrm>
        </p:spPr>
        <p:txBody>
          <a:bodyPr>
            <a:noAutofit/>
          </a:bodyPr>
          <a:lstStyle/>
          <a:p>
            <a:r>
              <a:rPr lang="en-US" sz="2000" dirty="0"/>
              <a:t>Is the event </a:t>
            </a:r>
            <a:r>
              <a:rPr lang="en-US" sz="2000" b="1" dirty="0">
                <a:solidFill>
                  <a:srgbClr val="FF0000"/>
                </a:solidFill>
              </a:rPr>
              <a:t>planned/organized</a:t>
            </a:r>
            <a:r>
              <a:rPr lang="en-US" sz="2000" dirty="0"/>
              <a:t>? Is it </a:t>
            </a:r>
            <a:r>
              <a:rPr lang="en-US" sz="2000" b="1" dirty="0">
                <a:solidFill>
                  <a:srgbClr val="FF0000"/>
                </a:solidFill>
              </a:rPr>
              <a:t>spontaneous</a:t>
            </a:r>
            <a:r>
              <a:rPr lang="en-US" sz="2000" dirty="0"/>
              <a:t>?</a:t>
            </a:r>
          </a:p>
          <a:p>
            <a:r>
              <a:rPr lang="en-US" sz="2000" dirty="0"/>
              <a:t>Is there an advice rendered by the police based on </a:t>
            </a:r>
            <a:r>
              <a:rPr lang="en-US" sz="2000" b="1" dirty="0">
                <a:solidFill>
                  <a:srgbClr val="FF0000"/>
                </a:solidFill>
              </a:rPr>
              <a:t>threat assessment </a:t>
            </a:r>
            <a:r>
              <a:rPr lang="en-US" sz="2000" dirty="0"/>
              <a:t>to the competent authority?</a:t>
            </a:r>
          </a:p>
          <a:p>
            <a:r>
              <a:rPr lang="en-US" sz="2000" dirty="0"/>
              <a:t>Are the organizers </a:t>
            </a:r>
            <a:r>
              <a:rPr lang="en-US" sz="2000" b="1" dirty="0">
                <a:solidFill>
                  <a:srgbClr val="FF0000"/>
                </a:solidFill>
              </a:rPr>
              <a:t>known</a:t>
            </a:r>
            <a:r>
              <a:rPr lang="en-US" sz="2000" dirty="0"/>
              <a:t>? </a:t>
            </a:r>
          </a:p>
          <a:p>
            <a:r>
              <a:rPr lang="en-US" sz="2000" dirty="0"/>
              <a:t>Is the event </a:t>
            </a:r>
            <a:r>
              <a:rPr lang="en-US" sz="2000" b="1" dirty="0">
                <a:solidFill>
                  <a:srgbClr val="FF0000"/>
                </a:solidFill>
              </a:rPr>
              <a:t>authorized</a:t>
            </a:r>
            <a:r>
              <a:rPr lang="en-US" sz="2000" dirty="0"/>
              <a:t> by the competent authority?</a:t>
            </a:r>
          </a:p>
          <a:p>
            <a:r>
              <a:rPr lang="en-US" sz="2000" dirty="0"/>
              <a:t>Are there </a:t>
            </a:r>
            <a:r>
              <a:rPr lang="en-US" sz="2000" b="1" dirty="0">
                <a:solidFill>
                  <a:srgbClr val="FF0000"/>
                </a:solidFill>
              </a:rPr>
              <a:t>rules negotiated </a:t>
            </a:r>
            <a:r>
              <a:rPr lang="en-US" sz="2000" dirty="0"/>
              <a:t>with the organizers concerning: </a:t>
            </a:r>
          </a:p>
          <a:p>
            <a:pPr lvl="1">
              <a:buFont typeface="Calibri" panose="020F0502020204030204" pitchFamily="34" charset="0"/>
              <a:buChar char="₋"/>
            </a:pPr>
            <a:r>
              <a:rPr lang="en-US" sz="1600" dirty="0"/>
              <a:t>the trajectory, </a:t>
            </a:r>
          </a:p>
          <a:p>
            <a:pPr lvl="1">
              <a:buFont typeface="Calibri" panose="020F0502020204030204" pitchFamily="34" charset="0"/>
              <a:buChar char="₋"/>
            </a:pPr>
            <a:r>
              <a:rPr lang="en-US" sz="1600" dirty="0"/>
              <a:t>the duration, </a:t>
            </a:r>
          </a:p>
          <a:p>
            <a:pPr lvl="1">
              <a:buFont typeface="Calibri" panose="020F0502020204030204" pitchFamily="34" charset="0"/>
              <a:buChar char="₋"/>
            </a:pPr>
            <a:r>
              <a:rPr lang="en-US" sz="1600" dirty="0"/>
              <a:t>the public order maintenance of the organizers, </a:t>
            </a:r>
          </a:p>
          <a:p>
            <a:pPr lvl="1">
              <a:buFont typeface="Calibri" panose="020F0502020204030204" pitchFamily="34" charset="0"/>
              <a:buChar char="₋"/>
            </a:pPr>
            <a:r>
              <a:rPr lang="en-US" sz="1600" dirty="0"/>
              <a:t>what will not be accepted, etc. </a:t>
            </a:r>
          </a:p>
          <a:p>
            <a:r>
              <a:rPr lang="en-US" sz="2000" dirty="0"/>
              <a:t>Was there a negotiation on </a:t>
            </a:r>
            <a:r>
              <a:rPr lang="en-US" sz="2000" b="1" dirty="0">
                <a:solidFill>
                  <a:srgbClr val="FF0000"/>
                </a:solidFill>
              </a:rPr>
              <a:t>tolerance rules</a:t>
            </a:r>
            <a:r>
              <a:rPr lang="en-US" sz="2000" dirty="0"/>
              <a:t>? </a:t>
            </a:r>
          </a:p>
          <a:p>
            <a:r>
              <a:rPr lang="en-US" sz="2000" dirty="0"/>
              <a:t>Are they </a:t>
            </a:r>
            <a:r>
              <a:rPr lang="en-US" sz="2000" b="1" dirty="0">
                <a:solidFill>
                  <a:srgbClr val="FF0000"/>
                </a:solidFill>
              </a:rPr>
              <a:t>communicated</a:t>
            </a:r>
            <a:r>
              <a:rPr lang="en-US" sz="2000" dirty="0"/>
              <a:t> within the intervention unit?</a:t>
            </a:r>
          </a:p>
        </p:txBody>
      </p:sp>
      <p:sp>
        <p:nvSpPr>
          <p:cNvPr id="6" name="Titel 1">
            <a:extLst>
              <a:ext uri="{FF2B5EF4-FFF2-40B4-BE49-F238E27FC236}">
                <a16:creationId xmlns:a16="http://schemas.microsoft.com/office/drawing/2014/main" id="{173D3CD2-8E0E-43ED-B4D8-63BC6CBF9E09}"/>
              </a:ext>
            </a:extLst>
          </p:cNvPr>
          <p:cNvSpPr>
            <a:spLocks noGrp="1"/>
          </p:cNvSpPr>
          <p:nvPr>
            <p:ph type="title"/>
          </p:nvPr>
        </p:nvSpPr>
        <p:spPr>
          <a:xfrm>
            <a:off x="2107770" y="365125"/>
            <a:ext cx="7408190" cy="929103"/>
          </a:xfrm>
        </p:spPr>
        <p:txBody>
          <a:bodyPr>
            <a:noAutofit/>
          </a:bodyPr>
          <a:lstStyle/>
          <a:p>
            <a:pPr algn="ctr"/>
            <a:br>
              <a:rPr lang="en-US" sz="2800" b="1" dirty="0">
                <a:latin typeface="+mn-lt"/>
              </a:rPr>
            </a:br>
            <a:r>
              <a:rPr lang="en-US" sz="2800" b="1" dirty="0">
                <a:latin typeface="+mn-lt"/>
              </a:rPr>
              <a:t>    4. Negotiated Management of Public Space</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EFD45D7F-3F12-48D7-B4C7-F7B2D931A69A}"/>
              </a:ext>
            </a:extLst>
          </p:cNvPr>
          <p:cNvSpPr>
            <a:spLocks noGrp="1"/>
          </p:cNvSpPr>
          <p:nvPr>
            <p:ph type="sldNum" sz="quarter" idx="12"/>
          </p:nvPr>
        </p:nvSpPr>
        <p:spPr/>
        <p:txBody>
          <a:bodyPr/>
          <a:lstStyle/>
          <a:p>
            <a:fld id="{2FAFFF96-F51B-4906-8CB1-0D04D0B08BB1}" type="slidenum">
              <a:rPr lang="nl-BE" smtClean="0"/>
              <a:t>14</a:t>
            </a:fld>
            <a:endParaRPr lang="nl-BE"/>
          </a:p>
        </p:txBody>
      </p:sp>
    </p:spTree>
    <p:extLst>
      <p:ext uri="{BB962C8B-B14F-4D97-AF65-F5344CB8AC3E}">
        <p14:creationId xmlns:p14="http://schemas.microsoft.com/office/powerpoint/2010/main" val="204183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C0E5959E-C418-4451-9A32-EC6B083BFDB0}"/>
              </a:ext>
            </a:extLst>
          </p:cNvPr>
          <p:cNvSpPr txBox="1"/>
          <p:nvPr/>
        </p:nvSpPr>
        <p:spPr>
          <a:xfrm>
            <a:off x="839788" y="1969478"/>
            <a:ext cx="9945859" cy="4216539"/>
          </a:xfrm>
          <a:prstGeom prst="rect">
            <a:avLst/>
          </a:prstGeom>
          <a:noFill/>
        </p:spPr>
        <p:txBody>
          <a:bodyPr wrap="square" rtlCol="0">
            <a:spAutoFit/>
          </a:bodyPr>
          <a:lstStyle/>
          <a:p>
            <a:r>
              <a:rPr lang="nl-NL" sz="2400" b="1" dirty="0" err="1"/>
              <a:t>Threat</a:t>
            </a:r>
            <a:r>
              <a:rPr lang="nl-NL" sz="2400" b="1" dirty="0"/>
              <a:t> analysis </a:t>
            </a:r>
            <a:r>
              <a:rPr lang="nl-NL" sz="2400" b="1" dirty="0" err="1"/>
              <a:t>and</a:t>
            </a:r>
            <a:r>
              <a:rPr lang="nl-NL" sz="2400" b="1" dirty="0"/>
              <a:t> </a:t>
            </a:r>
            <a:r>
              <a:rPr lang="nl-NL" sz="2400" b="1" dirty="0" err="1"/>
              <a:t>crowd</a:t>
            </a:r>
            <a:r>
              <a:rPr lang="nl-NL" sz="2400" b="1" dirty="0"/>
              <a:t> assessment</a:t>
            </a:r>
          </a:p>
          <a:p>
            <a:endParaRPr lang="nl-NL" sz="1600" b="1" dirty="0"/>
          </a:p>
          <a:p>
            <a:pPr marL="285750" indent="-285750">
              <a:buFont typeface="Arial" panose="020B0604020202020204" pitchFamily="34" charset="0"/>
              <a:buChar char="•"/>
            </a:pPr>
            <a:r>
              <a:rPr lang="nl-NL" sz="2000" dirty="0" err="1"/>
              <a:t>Who</a:t>
            </a:r>
            <a:r>
              <a:rPr lang="nl-NL" sz="2000" dirty="0"/>
              <a:t> are </a:t>
            </a:r>
            <a:r>
              <a:rPr lang="nl-NL" sz="2000" dirty="0" err="1"/>
              <a:t>they</a:t>
            </a:r>
            <a:r>
              <a:rPr lang="nl-NL" sz="2000" dirty="0"/>
              <a:t> </a:t>
            </a:r>
            <a:r>
              <a:rPr lang="nl-NL" sz="2000" dirty="0" err="1"/>
              <a:t>and</a:t>
            </a:r>
            <a:r>
              <a:rPr lang="nl-NL" sz="2000" dirty="0"/>
              <a:t> </a:t>
            </a:r>
            <a:r>
              <a:rPr lang="nl-NL" sz="2000" dirty="0" err="1"/>
              <a:t>what</a:t>
            </a:r>
            <a:r>
              <a:rPr lang="nl-NL" sz="2000" dirty="0"/>
              <a:t> is </a:t>
            </a:r>
            <a:r>
              <a:rPr lang="nl-NL" sz="2000" dirty="0" err="1"/>
              <a:t>the</a:t>
            </a:r>
            <a:r>
              <a:rPr lang="nl-NL" sz="2000" dirty="0"/>
              <a:t> </a:t>
            </a:r>
            <a:r>
              <a:rPr lang="nl-NL" sz="2000" dirty="0" err="1"/>
              <a:t>overarching</a:t>
            </a:r>
            <a:r>
              <a:rPr lang="nl-NL" sz="2000" dirty="0"/>
              <a:t> </a:t>
            </a:r>
            <a:r>
              <a:rPr lang="nl-NL" sz="2000" b="1" dirty="0" err="1">
                <a:solidFill>
                  <a:srgbClr val="FF0000"/>
                </a:solidFill>
              </a:rPr>
              <a:t>identity</a:t>
            </a:r>
            <a:r>
              <a:rPr lang="nl-NL" sz="2000" dirty="0"/>
              <a:t> of </a:t>
            </a:r>
            <a:r>
              <a:rPr lang="nl-NL" sz="2000" dirty="0" err="1"/>
              <a:t>the</a:t>
            </a:r>
            <a:r>
              <a:rPr lang="nl-NL" sz="2000" dirty="0"/>
              <a:t> </a:t>
            </a:r>
            <a:r>
              <a:rPr lang="nl-NL" sz="2000" dirty="0" err="1"/>
              <a:t>crowd</a:t>
            </a:r>
            <a:r>
              <a:rPr lang="nl-NL" sz="2000" dirty="0"/>
              <a:t>?</a:t>
            </a:r>
          </a:p>
          <a:p>
            <a:pPr marL="285750" indent="-285750">
              <a:buFont typeface="Arial" panose="020B0604020202020204" pitchFamily="34" charset="0"/>
              <a:buChar char="•"/>
            </a:pPr>
            <a:r>
              <a:rPr lang="nl-NL" sz="2000" dirty="0" err="1"/>
              <a:t>What</a:t>
            </a:r>
            <a:r>
              <a:rPr lang="nl-NL" sz="2000" dirty="0"/>
              <a:t> are </a:t>
            </a:r>
            <a:r>
              <a:rPr lang="nl-NL" sz="2000" dirty="0" err="1"/>
              <a:t>their</a:t>
            </a:r>
            <a:r>
              <a:rPr lang="nl-NL" sz="2000" dirty="0"/>
              <a:t> </a:t>
            </a:r>
            <a:r>
              <a:rPr lang="nl-NL" sz="2000" b="1" dirty="0">
                <a:solidFill>
                  <a:srgbClr val="FF0000"/>
                </a:solidFill>
              </a:rPr>
              <a:t>goals</a:t>
            </a:r>
            <a:r>
              <a:rPr lang="nl-NL" sz="2000" dirty="0"/>
              <a:t>?</a:t>
            </a:r>
          </a:p>
          <a:p>
            <a:pPr marL="285750" indent="-285750">
              <a:buFont typeface="Arial" panose="020B0604020202020204" pitchFamily="34" charset="0"/>
              <a:buChar char="•"/>
            </a:pPr>
            <a:r>
              <a:rPr lang="nl-NL" sz="2000" dirty="0" err="1"/>
              <a:t>What</a:t>
            </a:r>
            <a:r>
              <a:rPr lang="nl-NL" sz="2000" dirty="0"/>
              <a:t> is </a:t>
            </a:r>
            <a:r>
              <a:rPr lang="nl-NL" sz="2000" dirty="0" err="1"/>
              <a:t>the</a:t>
            </a:r>
            <a:r>
              <a:rPr lang="nl-NL" sz="2000" dirty="0"/>
              <a:t> </a:t>
            </a:r>
            <a:r>
              <a:rPr lang="nl-NL" sz="2000" b="1" dirty="0" err="1">
                <a:solidFill>
                  <a:srgbClr val="FF0000"/>
                </a:solidFill>
              </a:rPr>
              <a:t>composition</a:t>
            </a:r>
            <a:r>
              <a:rPr lang="nl-NL" sz="2000" dirty="0"/>
              <a:t> of </a:t>
            </a:r>
            <a:r>
              <a:rPr lang="nl-NL" sz="2000" dirty="0" err="1"/>
              <a:t>the</a:t>
            </a:r>
            <a:r>
              <a:rPr lang="nl-NL" sz="2000" dirty="0"/>
              <a:t> </a:t>
            </a:r>
            <a:r>
              <a:rPr lang="nl-NL" sz="2000" dirty="0" err="1"/>
              <a:t>crowd</a:t>
            </a:r>
            <a:r>
              <a:rPr lang="nl-NL" sz="2000" dirty="0"/>
              <a:t> </a:t>
            </a:r>
            <a:r>
              <a:rPr lang="nl-NL" sz="2000" dirty="0" err="1"/>
              <a:t>and</a:t>
            </a:r>
            <a:r>
              <a:rPr lang="nl-NL" sz="2000" dirty="0"/>
              <a:t> are </a:t>
            </a:r>
            <a:r>
              <a:rPr lang="nl-NL" sz="2000" dirty="0" err="1"/>
              <a:t>thare</a:t>
            </a:r>
            <a:r>
              <a:rPr lang="nl-NL" sz="2000" dirty="0"/>
              <a:t> </a:t>
            </a:r>
            <a:r>
              <a:rPr lang="nl-NL" sz="2000" dirty="0" err="1"/>
              <a:t>any</a:t>
            </a:r>
            <a:r>
              <a:rPr lang="nl-NL" sz="2000" dirty="0"/>
              <a:t> </a:t>
            </a:r>
            <a:r>
              <a:rPr lang="nl-NL" sz="2000" dirty="0" err="1"/>
              <a:t>known</a:t>
            </a:r>
            <a:r>
              <a:rPr lang="nl-NL" sz="2000" dirty="0"/>
              <a:t> </a:t>
            </a:r>
            <a:r>
              <a:rPr lang="nl-NL" sz="2000" dirty="0" err="1"/>
              <a:t>factions</a:t>
            </a:r>
            <a:r>
              <a:rPr lang="nl-NL" sz="2000" dirty="0"/>
              <a:t>?</a:t>
            </a:r>
          </a:p>
          <a:p>
            <a:pPr marL="285750" indent="-285750">
              <a:buFont typeface="Arial" panose="020B0604020202020204" pitchFamily="34" charset="0"/>
              <a:buChar char="•"/>
            </a:pPr>
            <a:r>
              <a:rPr lang="nl-NL" sz="2000" dirty="0" err="1"/>
              <a:t>What</a:t>
            </a:r>
            <a:r>
              <a:rPr lang="nl-NL" sz="2000" dirty="0"/>
              <a:t> are </a:t>
            </a:r>
            <a:r>
              <a:rPr lang="nl-NL" sz="2000" dirty="0" err="1"/>
              <a:t>they</a:t>
            </a:r>
            <a:r>
              <a:rPr lang="nl-NL" sz="2000" dirty="0"/>
              <a:t> </a:t>
            </a:r>
            <a:r>
              <a:rPr lang="nl-NL" sz="2000" b="1" dirty="0" err="1">
                <a:solidFill>
                  <a:srgbClr val="FF0000"/>
                </a:solidFill>
              </a:rPr>
              <a:t>capable</a:t>
            </a:r>
            <a:r>
              <a:rPr lang="nl-NL" sz="2000" dirty="0"/>
              <a:t> of </a:t>
            </a:r>
            <a:r>
              <a:rPr lang="nl-NL" sz="2000" dirty="0" err="1"/>
              <a:t>doing</a:t>
            </a:r>
            <a:r>
              <a:rPr lang="nl-NL" sz="2000" dirty="0"/>
              <a:t>?</a:t>
            </a:r>
          </a:p>
          <a:p>
            <a:pPr marL="285750" indent="-285750">
              <a:buFont typeface="Arial" panose="020B0604020202020204" pitchFamily="34" charset="0"/>
              <a:buChar char="•"/>
            </a:pPr>
            <a:r>
              <a:rPr lang="nl-NL" sz="2000" dirty="0" err="1"/>
              <a:t>What</a:t>
            </a:r>
            <a:r>
              <a:rPr lang="nl-NL" sz="2000" dirty="0"/>
              <a:t> are </a:t>
            </a:r>
            <a:r>
              <a:rPr lang="nl-NL" sz="2000" dirty="0" err="1"/>
              <a:t>their</a:t>
            </a:r>
            <a:r>
              <a:rPr lang="nl-NL" sz="2000" dirty="0"/>
              <a:t> </a:t>
            </a:r>
            <a:r>
              <a:rPr lang="nl-NL" sz="2000" b="1" dirty="0">
                <a:solidFill>
                  <a:srgbClr val="FF0000"/>
                </a:solidFill>
              </a:rPr>
              <a:t>traditional</a:t>
            </a:r>
            <a:r>
              <a:rPr lang="nl-NL" sz="2000" dirty="0"/>
              <a:t> </a:t>
            </a:r>
            <a:r>
              <a:rPr lang="nl-NL" sz="2000" dirty="0" err="1"/>
              <a:t>behaviours</a:t>
            </a:r>
            <a:r>
              <a:rPr lang="nl-NL" sz="2000" dirty="0"/>
              <a:t> or </a:t>
            </a:r>
            <a:r>
              <a:rPr lang="nl-NL" sz="2000" dirty="0" err="1"/>
              <a:t>cultural</a:t>
            </a:r>
            <a:r>
              <a:rPr lang="nl-NL" sz="2000" dirty="0"/>
              <a:t> repertoires?</a:t>
            </a:r>
          </a:p>
          <a:p>
            <a:pPr marL="285750" indent="-285750">
              <a:buFont typeface="Arial" panose="020B0604020202020204" pitchFamily="34" charset="0"/>
              <a:buChar char="•"/>
            </a:pPr>
            <a:r>
              <a:rPr lang="nl-NL" sz="2000" dirty="0" err="1"/>
              <a:t>When</a:t>
            </a:r>
            <a:r>
              <a:rPr lang="nl-NL" sz="2000" dirty="0"/>
              <a:t> </a:t>
            </a:r>
            <a:r>
              <a:rPr lang="nl-NL" sz="2000" dirty="0" err="1"/>
              <a:t>and</a:t>
            </a:r>
            <a:r>
              <a:rPr lang="nl-NL" sz="2000" dirty="0"/>
              <a:t> </a:t>
            </a:r>
            <a:r>
              <a:rPr lang="nl-NL" sz="2000" dirty="0" err="1"/>
              <a:t>where</a:t>
            </a:r>
            <a:r>
              <a:rPr lang="nl-NL" sz="2000" dirty="0"/>
              <a:t> </a:t>
            </a:r>
            <a:r>
              <a:rPr lang="nl-NL" sz="2000" dirty="0" err="1"/>
              <a:t>will</a:t>
            </a:r>
            <a:r>
              <a:rPr lang="nl-NL" sz="2000" dirty="0"/>
              <a:t> </a:t>
            </a:r>
            <a:r>
              <a:rPr lang="nl-NL" sz="2000" dirty="0" err="1"/>
              <a:t>they</a:t>
            </a:r>
            <a:r>
              <a:rPr lang="nl-NL" sz="2000" dirty="0"/>
              <a:t> </a:t>
            </a:r>
            <a:r>
              <a:rPr lang="nl-NL" sz="2000" b="1" dirty="0" err="1">
                <a:solidFill>
                  <a:srgbClr val="FF0000"/>
                </a:solidFill>
              </a:rPr>
              <a:t>assemble</a:t>
            </a:r>
            <a:r>
              <a:rPr lang="nl-NL" sz="2000" dirty="0"/>
              <a:t>?</a:t>
            </a:r>
          </a:p>
          <a:p>
            <a:pPr marL="285750" indent="-285750">
              <a:buFont typeface="Arial" panose="020B0604020202020204" pitchFamily="34" charset="0"/>
              <a:buChar char="•"/>
            </a:pPr>
            <a:r>
              <a:rPr lang="nl-NL" sz="2000" b="1" dirty="0" err="1">
                <a:solidFill>
                  <a:srgbClr val="FF0000"/>
                </a:solidFill>
              </a:rPr>
              <a:t>Where</a:t>
            </a:r>
            <a:r>
              <a:rPr lang="nl-NL" sz="2000" dirty="0"/>
              <a:t> </a:t>
            </a:r>
            <a:r>
              <a:rPr lang="nl-NL" sz="2000" dirty="0" err="1"/>
              <a:t>will</a:t>
            </a:r>
            <a:r>
              <a:rPr lang="nl-NL" sz="2000" dirty="0"/>
              <a:t> </a:t>
            </a:r>
            <a:r>
              <a:rPr lang="nl-NL" sz="2000" dirty="0" err="1"/>
              <a:t>they</a:t>
            </a:r>
            <a:r>
              <a:rPr lang="nl-NL" sz="2000" dirty="0"/>
              <a:t> go?</a:t>
            </a:r>
          </a:p>
          <a:p>
            <a:pPr marL="285750" indent="-285750">
              <a:buFont typeface="Arial" panose="020B0604020202020204" pitchFamily="34" charset="0"/>
              <a:buChar char="•"/>
            </a:pPr>
            <a:r>
              <a:rPr lang="nl-NL" sz="2000" dirty="0" err="1"/>
              <a:t>What</a:t>
            </a:r>
            <a:r>
              <a:rPr lang="nl-NL" sz="2000" dirty="0"/>
              <a:t> are </a:t>
            </a:r>
            <a:r>
              <a:rPr lang="nl-NL" sz="2000" dirty="0" err="1"/>
              <a:t>the</a:t>
            </a:r>
            <a:r>
              <a:rPr lang="nl-NL" sz="2000" dirty="0"/>
              <a:t> </a:t>
            </a:r>
            <a:r>
              <a:rPr lang="nl-NL" sz="2000" dirty="0" err="1"/>
              <a:t>possible</a:t>
            </a:r>
            <a:r>
              <a:rPr lang="nl-NL" sz="2000" dirty="0"/>
              <a:t> </a:t>
            </a:r>
            <a:r>
              <a:rPr lang="nl-NL" sz="2000" b="1" dirty="0">
                <a:solidFill>
                  <a:srgbClr val="FF0000"/>
                </a:solidFill>
              </a:rPr>
              <a:t>targets</a:t>
            </a:r>
            <a:r>
              <a:rPr lang="nl-NL" sz="2000" dirty="0"/>
              <a:t> of </a:t>
            </a:r>
            <a:r>
              <a:rPr lang="nl-NL" sz="2000" dirty="0" err="1"/>
              <a:t>violence</a:t>
            </a:r>
            <a:r>
              <a:rPr lang="nl-NL" sz="2000" dirty="0"/>
              <a:t>?</a:t>
            </a:r>
          </a:p>
          <a:p>
            <a:pPr marL="285750" indent="-285750">
              <a:buFont typeface="Arial" panose="020B0604020202020204" pitchFamily="34" charset="0"/>
              <a:buChar char="•"/>
            </a:pPr>
            <a:r>
              <a:rPr lang="nl-NL" sz="2000" dirty="0" err="1"/>
              <a:t>When</a:t>
            </a:r>
            <a:r>
              <a:rPr lang="nl-NL" sz="2000" dirty="0"/>
              <a:t> </a:t>
            </a:r>
            <a:r>
              <a:rPr lang="nl-NL" sz="2000" dirty="0" err="1"/>
              <a:t>and</a:t>
            </a:r>
            <a:r>
              <a:rPr lang="nl-NL" sz="2000" dirty="0"/>
              <a:t> </a:t>
            </a:r>
            <a:r>
              <a:rPr lang="nl-NL" sz="2000" dirty="0" err="1"/>
              <a:t>where</a:t>
            </a:r>
            <a:r>
              <a:rPr lang="nl-NL" sz="2000" dirty="0"/>
              <a:t> </a:t>
            </a:r>
            <a:r>
              <a:rPr lang="nl-NL" sz="2000" dirty="0" err="1"/>
              <a:t>will</a:t>
            </a:r>
            <a:r>
              <a:rPr lang="nl-NL" sz="2000" dirty="0"/>
              <a:t> </a:t>
            </a:r>
            <a:r>
              <a:rPr lang="nl-NL" sz="2000" dirty="0" err="1"/>
              <a:t>they</a:t>
            </a:r>
            <a:r>
              <a:rPr lang="nl-NL" sz="2000" dirty="0"/>
              <a:t> </a:t>
            </a:r>
            <a:r>
              <a:rPr lang="nl-NL" sz="2000" b="1" dirty="0">
                <a:solidFill>
                  <a:srgbClr val="FF0000"/>
                </a:solidFill>
              </a:rPr>
              <a:t>disperse</a:t>
            </a:r>
            <a:r>
              <a:rPr lang="nl-NL" sz="2000" dirty="0"/>
              <a:t>?</a:t>
            </a:r>
          </a:p>
          <a:p>
            <a:pPr marL="285750" indent="-285750">
              <a:buFont typeface="Arial" panose="020B0604020202020204" pitchFamily="34" charset="0"/>
              <a:buChar char="•"/>
            </a:pPr>
            <a:r>
              <a:rPr lang="nl-NL" sz="2000" dirty="0"/>
              <a:t>Are </a:t>
            </a:r>
            <a:r>
              <a:rPr lang="nl-NL" sz="2000" dirty="0" err="1"/>
              <a:t>there</a:t>
            </a:r>
            <a:r>
              <a:rPr lang="nl-NL" sz="2000" dirty="0"/>
              <a:t> </a:t>
            </a:r>
            <a:r>
              <a:rPr lang="nl-NL" sz="2000" dirty="0" err="1"/>
              <a:t>plans</a:t>
            </a:r>
            <a:r>
              <a:rPr lang="nl-NL" sz="2000" dirty="0"/>
              <a:t> </a:t>
            </a:r>
            <a:r>
              <a:rPr lang="nl-NL" sz="2000" dirty="0" err="1"/>
              <a:t>for</a:t>
            </a:r>
            <a:r>
              <a:rPr lang="nl-NL" sz="2000" dirty="0"/>
              <a:t> </a:t>
            </a:r>
            <a:r>
              <a:rPr lang="nl-NL" sz="2000" b="1" dirty="0" err="1">
                <a:solidFill>
                  <a:srgbClr val="FF0000"/>
                </a:solidFill>
              </a:rPr>
              <a:t>subsequent</a:t>
            </a:r>
            <a:r>
              <a:rPr lang="nl-NL" sz="2000" dirty="0"/>
              <a:t> </a:t>
            </a:r>
            <a:r>
              <a:rPr lang="nl-NL" sz="2000" dirty="0" err="1"/>
              <a:t>gatherings</a:t>
            </a:r>
            <a:r>
              <a:rPr lang="nl-NL" sz="2000" dirty="0"/>
              <a:t>?</a:t>
            </a:r>
          </a:p>
          <a:p>
            <a:pPr marL="285750" indent="-285750">
              <a:buFont typeface="Arial" panose="020B0604020202020204" pitchFamily="34" charset="0"/>
              <a:buChar char="•"/>
            </a:pPr>
            <a:r>
              <a:rPr lang="nl-NL" sz="2000" dirty="0" err="1"/>
              <a:t>What</a:t>
            </a:r>
            <a:r>
              <a:rPr lang="nl-NL" sz="2000" dirty="0"/>
              <a:t> is </a:t>
            </a:r>
            <a:r>
              <a:rPr lang="nl-NL" sz="2000" dirty="0" err="1"/>
              <a:t>the</a:t>
            </a:r>
            <a:r>
              <a:rPr lang="nl-NL" sz="2000" dirty="0"/>
              <a:t> </a:t>
            </a:r>
            <a:r>
              <a:rPr lang="nl-NL" sz="2000" b="1" dirty="0">
                <a:solidFill>
                  <a:srgbClr val="FF0000"/>
                </a:solidFill>
              </a:rPr>
              <a:t>worst-case scenario</a:t>
            </a:r>
            <a:r>
              <a:rPr lang="nl-NL" sz="2000" dirty="0"/>
              <a:t>?</a:t>
            </a:r>
            <a:endParaRPr lang="nl-BE" sz="2000" dirty="0"/>
          </a:p>
        </p:txBody>
      </p:sp>
      <p:sp>
        <p:nvSpPr>
          <p:cNvPr id="11" name="Titel 1">
            <a:extLst>
              <a:ext uri="{FF2B5EF4-FFF2-40B4-BE49-F238E27FC236}">
                <a16:creationId xmlns:a16="http://schemas.microsoft.com/office/drawing/2014/main" id="{A21A920D-CF13-4841-80DE-FD3CF19BD002}"/>
              </a:ext>
            </a:extLst>
          </p:cNvPr>
          <p:cNvSpPr>
            <a:spLocks noGrp="1"/>
          </p:cNvSpPr>
          <p:nvPr>
            <p:ph type="title"/>
          </p:nvPr>
        </p:nvSpPr>
        <p:spPr>
          <a:xfrm>
            <a:off x="2107770" y="365125"/>
            <a:ext cx="7408190" cy="929103"/>
          </a:xfrm>
        </p:spPr>
        <p:txBody>
          <a:bodyPr>
            <a:noAutofit/>
          </a:bodyPr>
          <a:lstStyle/>
          <a:p>
            <a:pPr algn="ctr"/>
            <a:br>
              <a:rPr lang="en-US" sz="2800" b="1" dirty="0">
                <a:latin typeface="+mn-lt"/>
              </a:rPr>
            </a:br>
            <a:r>
              <a:rPr lang="en-US" sz="2800" b="1" dirty="0">
                <a:latin typeface="+mn-lt"/>
              </a:rPr>
              <a:t>    4. Negotiated Management of Public Space</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70B96651-BFD2-40CD-81B8-68055A2A4676}"/>
              </a:ext>
            </a:extLst>
          </p:cNvPr>
          <p:cNvSpPr>
            <a:spLocks noGrp="1"/>
          </p:cNvSpPr>
          <p:nvPr>
            <p:ph type="sldNum" sz="quarter" idx="12"/>
          </p:nvPr>
        </p:nvSpPr>
        <p:spPr/>
        <p:txBody>
          <a:bodyPr/>
          <a:lstStyle/>
          <a:p>
            <a:fld id="{2FAFFF96-F51B-4906-8CB1-0D04D0B08BB1}" type="slidenum">
              <a:rPr lang="nl-BE" smtClean="0"/>
              <a:t>15</a:t>
            </a:fld>
            <a:endParaRPr lang="nl-BE"/>
          </a:p>
        </p:txBody>
      </p:sp>
    </p:spTree>
    <p:extLst>
      <p:ext uri="{BB962C8B-B14F-4D97-AF65-F5344CB8AC3E}">
        <p14:creationId xmlns:p14="http://schemas.microsoft.com/office/powerpoint/2010/main" val="97277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fade">
                                      <p:cBhvr>
                                        <p:cTn id="32" dur="5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fade">
                                      <p:cBhvr>
                                        <p:cTn id="37" dur="500"/>
                                        <p:tgtEl>
                                          <p:spTgt spid="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8" end="8"/>
                                            </p:txEl>
                                          </p:spTgt>
                                        </p:tgtEl>
                                        <p:attrNameLst>
                                          <p:attrName>style.visibility</p:attrName>
                                        </p:attrNameLst>
                                      </p:cBhvr>
                                      <p:to>
                                        <p:strVal val="visible"/>
                                      </p:to>
                                    </p:set>
                                    <p:animEffect transition="in" filter="fade">
                                      <p:cBhvr>
                                        <p:cTn id="42" dur="500"/>
                                        <p:tgtEl>
                                          <p:spTgt spid="7">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500"/>
                                        <p:tgtEl>
                                          <p:spTgt spid="7">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10" end="10"/>
                                            </p:txEl>
                                          </p:spTgt>
                                        </p:tgtEl>
                                        <p:attrNameLst>
                                          <p:attrName>style.visibility</p:attrName>
                                        </p:attrNameLst>
                                      </p:cBhvr>
                                      <p:to>
                                        <p:strVal val="visible"/>
                                      </p:to>
                                    </p:set>
                                    <p:animEffect transition="in" filter="fade">
                                      <p:cBhvr>
                                        <p:cTn id="52" dur="500"/>
                                        <p:tgtEl>
                                          <p:spTgt spid="7">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11" end="11"/>
                                            </p:txEl>
                                          </p:spTgt>
                                        </p:tgtEl>
                                        <p:attrNameLst>
                                          <p:attrName>style.visibility</p:attrName>
                                        </p:attrNameLst>
                                      </p:cBhvr>
                                      <p:to>
                                        <p:strVal val="visible"/>
                                      </p:to>
                                    </p:set>
                                    <p:animEffect transition="in" filter="fade">
                                      <p:cBhvr>
                                        <p:cTn id="57" dur="500"/>
                                        <p:tgtEl>
                                          <p:spTgt spid="7">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7">
                                            <p:txEl>
                                              <p:pRg st="12" end="12"/>
                                            </p:txEl>
                                          </p:spTgt>
                                        </p:tgtEl>
                                        <p:attrNameLst>
                                          <p:attrName>style.visibility</p:attrName>
                                        </p:attrNameLst>
                                      </p:cBhvr>
                                      <p:to>
                                        <p:strVal val="visible"/>
                                      </p:to>
                                    </p:set>
                                    <p:animEffect transition="in" filter="fade">
                                      <p:cBhvr>
                                        <p:cTn id="62" dur="500"/>
                                        <p:tgtEl>
                                          <p:spTgt spid="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a:extLst>
              <a:ext uri="{FF2B5EF4-FFF2-40B4-BE49-F238E27FC236}">
                <a16:creationId xmlns:a16="http://schemas.microsoft.com/office/drawing/2014/main" id="{2B776A63-AAA9-40A8-A526-A75A91F74367}"/>
              </a:ext>
            </a:extLst>
          </p:cNvPr>
          <p:cNvSpPr>
            <a:spLocks noGrp="1"/>
          </p:cNvSpPr>
          <p:nvPr>
            <p:ph idx="1"/>
          </p:nvPr>
        </p:nvSpPr>
        <p:spPr>
          <a:xfrm>
            <a:off x="839788" y="2141537"/>
            <a:ext cx="10515600" cy="4351338"/>
          </a:xfrm>
        </p:spPr>
        <p:txBody>
          <a:bodyPr>
            <a:normAutofit/>
          </a:bodyPr>
          <a:lstStyle/>
          <a:p>
            <a:pPr marL="0" indent="0">
              <a:buNone/>
            </a:pPr>
            <a:r>
              <a:rPr lang="en-US" sz="2000" dirty="0"/>
              <a:t>Gathering and analyzing </a:t>
            </a:r>
            <a:r>
              <a:rPr lang="en-US" sz="2000" b="1" dirty="0">
                <a:solidFill>
                  <a:srgbClr val="FF0000"/>
                </a:solidFill>
              </a:rPr>
              <a:t>information </a:t>
            </a:r>
            <a:r>
              <a:rPr lang="en-US" sz="2000" dirty="0"/>
              <a:t>about an event is crucial to increase the effectiveness of crowd control planning and response to incidents involving crowd management. When estimating the impact of an anticipated event, it is central </a:t>
            </a:r>
            <a:r>
              <a:rPr lang="en-US" sz="2000" b="1" dirty="0">
                <a:solidFill>
                  <a:srgbClr val="FF0000"/>
                </a:solidFill>
              </a:rPr>
              <a:t>consider the need </a:t>
            </a:r>
            <a:r>
              <a:rPr lang="en-US" sz="2000" dirty="0"/>
              <a:t>to: </a:t>
            </a:r>
          </a:p>
          <a:p>
            <a:r>
              <a:rPr lang="en-US" sz="2000" dirty="0"/>
              <a:t>Protect the </a:t>
            </a:r>
            <a:r>
              <a:rPr lang="en-US" sz="2000" b="1" dirty="0">
                <a:solidFill>
                  <a:srgbClr val="FF0000"/>
                </a:solidFill>
              </a:rPr>
              <a:t>rights of persons </a:t>
            </a:r>
            <a:r>
              <a:rPr lang="en-US" sz="2000" dirty="0"/>
              <a:t>to lawfully assemble and express their opinions </a:t>
            </a:r>
          </a:p>
          <a:p>
            <a:r>
              <a:rPr lang="en-US" sz="2000" dirty="0"/>
              <a:t>Maintain a </a:t>
            </a:r>
            <a:r>
              <a:rPr lang="en-US" sz="2000" b="1" dirty="0">
                <a:solidFill>
                  <a:srgbClr val="FF0000"/>
                </a:solidFill>
              </a:rPr>
              <a:t>peaceful </a:t>
            </a:r>
            <a:r>
              <a:rPr lang="en-US" sz="2000" dirty="0"/>
              <a:t>situation </a:t>
            </a:r>
          </a:p>
          <a:p>
            <a:r>
              <a:rPr lang="en-US" sz="2000" dirty="0"/>
              <a:t>Deploy officers to acquire </a:t>
            </a:r>
            <a:r>
              <a:rPr lang="en-US" sz="2000" b="1" dirty="0">
                <a:solidFill>
                  <a:srgbClr val="FF0000"/>
                </a:solidFill>
              </a:rPr>
              <a:t>information</a:t>
            </a:r>
            <a:r>
              <a:rPr lang="en-US" sz="2000" dirty="0"/>
              <a:t> and eventually to acquire </a:t>
            </a:r>
            <a:r>
              <a:rPr lang="en-US" sz="2000" b="1" dirty="0">
                <a:solidFill>
                  <a:srgbClr val="FF0000"/>
                </a:solidFill>
              </a:rPr>
              <a:t>evidences</a:t>
            </a:r>
            <a:r>
              <a:rPr lang="en-US" sz="2000" dirty="0"/>
              <a:t> </a:t>
            </a:r>
          </a:p>
          <a:p>
            <a:r>
              <a:rPr lang="en-US" sz="2000" dirty="0"/>
              <a:t>Event-related activities should be </a:t>
            </a:r>
            <a:r>
              <a:rPr lang="en-US" sz="2000" b="1" dirty="0">
                <a:solidFill>
                  <a:srgbClr val="FF0000"/>
                </a:solidFill>
              </a:rPr>
              <a:t>facilitated</a:t>
            </a:r>
          </a:p>
          <a:p>
            <a:r>
              <a:rPr lang="en-US" sz="2000" dirty="0"/>
              <a:t>Assist </a:t>
            </a:r>
            <a:r>
              <a:rPr lang="en-US" sz="2000" b="1" dirty="0">
                <a:solidFill>
                  <a:srgbClr val="FF0000"/>
                </a:solidFill>
              </a:rPr>
              <a:t>local authorities </a:t>
            </a:r>
            <a:r>
              <a:rPr lang="en-US" sz="2000" dirty="0"/>
              <a:t>in providing a public safety response </a:t>
            </a:r>
          </a:p>
          <a:p>
            <a:r>
              <a:rPr lang="en-US" sz="2000" dirty="0"/>
              <a:t>Address </a:t>
            </a:r>
            <a:r>
              <a:rPr lang="en-US" sz="2000" b="1" dirty="0">
                <a:solidFill>
                  <a:srgbClr val="FF0000"/>
                </a:solidFill>
              </a:rPr>
              <a:t>unlawful conduct </a:t>
            </a:r>
            <a:r>
              <a:rPr lang="en-US" sz="2000" dirty="0">
                <a:solidFill>
                  <a:srgbClr val="FF0000"/>
                </a:solidFill>
              </a:rPr>
              <a:t>- </a:t>
            </a:r>
            <a:r>
              <a:rPr lang="en-US" sz="2000" dirty="0"/>
              <a:t>either past, present, or anticipated</a:t>
            </a:r>
          </a:p>
        </p:txBody>
      </p:sp>
      <p:sp>
        <p:nvSpPr>
          <p:cNvPr id="8" name="Titel 1">
            <a:extLst>
              <a:ext uri="{FF2B5EF4-FFF2-40B4-BE49-F238E27FC236}">
                <a16:creationId xmlns:a16="http://schemas.microsoft.com/office/drawing/2014/main" id="{D01A3AD7-7DA2-49FC-8204-EEFF3B3D23D5}"/>
              </a:ext>
            </a:extLst>
          </p:cNvPr>
          <p:cNvSpPr>
            <a:spLocks noGrp="1"/>
          </p:cNvSpPr>
          <p:nvPr>
            <p:ph type="title"/>
          </p:nvPr>
        </p:nvSpPr>
        <p:spPr>
          <a:xfrm>
            <a:off x="2107770" y="365125"/>
            <a:ext cx="7408190" cy="929103"/>
          </a:xfrm>
        </p:spPr>
        <p:txBody>
          <a:bodyPr>
            <a:noAutofit/>
          </a:bodyPr>
          <a:lstStyle/>
          <a:p>
            <a:pPr algn="ctr"/>
            <a:br>
              <a:rPr lang="en-US" sz="2800" b="1" dirty="0">
                <a:latin typeface="+mn-lt"/>
              </a:rPr>
            </a:br>
            <a:r>
              <a:rPr lang="en-US" sz="2800" b="1" dirty="0">
                <a:latin typeface="+mn-lt"/>
              </a:rPr>
              <a:t>    4. Negotiated Management of Public Space</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7D46C8DE-0EE7-495D-A5F6-7E8C2208FE9A}"/>
              </a:ext>
            </a:extLst>
          </p:cNvPr>
          <p:cNvSpPr>
            <a:spLocks noGrp="1"/>
          </p:cNvSpPr>
          <p:nvPr>
            <p:ph type="sldNum" sz="quarter" idx="12"/>
          </p:nvPr>
        </p:nvSpPr>
        <p:spPr/>
        <p:txBody>
          <a:bodyPr/>
          <a:lstStyle/>
          <a:p>
            <a:fld id="{2FAFFF96-F51B-4906-8CB1-0D04D0B08BB1}" type="slidenum">
              <a:rPr lang="nl-BE" smtClean="0"/>
              <a:t>16</a:t>
            </a:fld>
            <a:endParaRPr lang="nl-BE"/>
          </a:p>
        </p:txBody>
      </p:sp>
    </p:spTree>
    <p:extLst>
      <p:ext uri="{BB962C8B-B14F-4D97-AF65-F5344CB8AC3E}">
        <p14:creationId xmlns:p14="http://schemas.microsoft.com/office/powerpoint/2010/main" val="272041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inhoud 2">
            <a:extLst>
              <a:ext uri="{FF2B5EF4-FFF2-40B4-BE49-F238E27FC236}">
                <a16:creationId xmlns:a16="http://schemas.microsoft.com/office/drawing/2014/main" id="{B1419C13-B297-42D0-BE9F-EBDC8613E69B}"/>
              </a:ext>
            </a:extLst>
          </p:cNvPr>
          <p:cNvSpPr>
            <a:spLocks noGrp="1"/>
          </p:cNvSpPr>
          <p:nvPr>
            <p:ph idx="1"/>
          </p:nvPr>
        </p:nvSpPr>
        <p:spPr>
          <a:xfrm>
            <a:off x="838200" y="1825625"/>
            <a:ext cx="10515600" cy="4351338"/>
          </a:xfrm>
        </p:spPr>
        <p:txBody>
          <a:bodyPr>
            <a:normAutofit/>
          </a:bodyPr>
          <a:lstStyle/>
          <a:p>
            <a:pPr marL="0" indent="0">
              <a:buNone/>
            </a:pPr>
            <a:r>
              <a:rPr lang="en-US" sz="2000" dirty="0"/>
              <a:t>The </a:t>
            </a:r>
            <a:r>
              <a:rPr lang="en-US" sz="2000" b="1" dirty="0">
                <a:solidFill>
                  <a:srgbClr val="FF0000"/>
                </a:solidFill>
              </a:rPr>
              <a:t>dispersal phase </a:t>
            </a:r>
            <a:r>
              <a:rPr lang="en-US" sz="2000" dirty="0"/>
              <a:t>ends the gathering process or begins its deterioration. It involves the movement of people from the initial location where they assembled to one or more alternate locations. Dispersal can occur on a routine, emergency, or coerced basis. </a:t>
            </a:r>
          </a:p>
          <a:p>
            <a:r>
              <a:rPr lang="en-US" sz="2000" b="1" cap="small" dirty="0">
                <a:solidFill>
                  <a:srgbClr val="FF0000"/>
                </a:solidFill>
              </a:rPr>
              <a:t>Routine</a:t>
            </a:r>
            <a:r>
              <a:rPr lang="en-US" sz="2000" dirty="0"/>
              <a:t>: is when the crowd leaves </a:t>
            </a:r>
            <a:r>
              <a:rPr lang="en-US" sz="2000" b="1" dirty="0">
                <a:solidFill>
                  <a:srgbClr val="FF0000"/>
                </a:solidFill>
              </a:rPr>
              <a:t>on its own </a:t>
            </a:r>
            <a:r>
              <a:rPr lang="en-US" sz="2000" dirty="0"/>
              <a:t>with no outside influence - maybe specified in advance and can be included in the assembly </a:t>
            </a:r>
            <a:r>
              <a:rPr lang="en-US" sz="2000" b="1" dirty="0">
                <a:solidFill>
                  <a:srgbClr val="FF0000"/>
                </a:solidFill>
              </a:rPr>
              <a:t>instructions given by the organizers </a:t>
            </a:r>
            <a:r>
              <a:rPr lang="en-US" sz="2000" dirty="0"/>
              <a:t>of the event. </a:t>
            </a:r>
          </a:p>
          <a:p>
            <a:r>
              <a:rPr lang="en-US" sz="2000" b="1" cap="small" dirty="0">
                <a:solidFill>
                  <a:srgbClr val="FF0000"/>
                </a:solidFill>
              </a:rPr>
              <a:t>Emergency</a:t>
            </a:r>
            <a:r>
              <a:rPr lang="en-US" sz="2000" dirty="0"/>
              <a:t>: when people abandon an area as a result of an </a:t>
            </a:r>
            <a:r>
              <a:rPr lang="en-US" sz="2000" b="1" dirty="0">
                <a:solidFill>
                  <a:srgbClr val="FF0000"/>
                </a:solidFill>
              </a:rPr>
              <a:t>unexpected crisis </a:t>
            </a:r>
            <a:r>
              <a:rPr lang="en-US" sz="2000" dirty="0"/>
              <a:t>(fire, explosion, bomb threat, terrorist act). Individuals in such an emergency quickly recover from the initial shock and often find improvised ways of extricating themselves and their companions from the dangerous situation. Therefore, it is critical that Police on the scene follows carefully the situation </a:t>
            </a:r>
            <a:r>
              <a:rPr lang="en-US" sz="2000" b="1" dirty="0">
                <a:solidFill>
                  <a:srgbClr val="FF0000"/>
                </a:solidFill>
              </a:rPr>
              <a:t>not to confuse group </a:t>
            </a:r>
            <a:r>
              <a:rPr lang="en-US" sz="2000" dirty="0"/>
              <a:t>dispersal from a violent act. </a:t>
            </a:r>
          </a:p>
          <a:p>
            <a:r>
              <a:rPr lang="en-US" sz="2000" b="1" cap="small" dirty="0">
                <a:solidFill>
                  <a:srgbClr val="FF0000"/>
                </a:solidFill>
              </a:rPr>
              <a:t>Coercion</a:t>
            </a:r>
            <a:r>
              <a:rPr lang="en-US" sz="2000" dirty="0"/>
              <a:t>: Coercion dispersal is characterized by use of force . Therefore as to be considered as the </a:t>
            </a:r>
            <a:r>
              <a:rPr lang="en-US" sz="2000" b="1" dirty="0">
                <a:solidFill>
                  <a:srgbClr val="FF0000"/>
                </a:solidFill>
              </a:rPr>
              <a:t>last resort</a:t>
            </a:r>
            <a:r>
              <a:rPr lang="en-US" sz="2000" dirty="0"/>
              <a:t>. Consequently commanders on the spot should carefully consider the </a:t>
            </a:r>
            <a:r>
              <a:rPr lang="en-US" sz="2000" b="1" dirty="0">
                <a:solidFill>
                  <a:srgbClr val="FF0000"/>
                </a:solidFill>
              </a:rPr>
              <a:t>negotiation</a:t>
            </a:r>
            <a:r>
              <a:rPr lang="en-US" sz="2000" dirty="0"/>
              <a:t> option. This in fact is the preferred method to be adopted and has proven to be highly successful in creating the right conditions to anticipate the potential for incidents </a:t>
            </a:r>
            <a:endParaRPr lang="nl-BE" sz="2000" dirty="0"/>
          </a:p>
        </p:txBody>
      </p:sp>
      <p:sp>
        <p:nvSpPr>
          <p:cNvPr id="10" name="Titel 1">
            <a:extLst>
              <a:ext uri="{FF2B5EF4-FFF2-40B4-BE49-F238E27FC236}">
                <a16:creationId xmlns:a16="http://schemas.microsoft.com/office/drawing/2014/main" id="{5B9B93AE-1733-4984-BDB5-0C4EB9A74B75}"/>
              </a:ext>
            </a:extLst>
          </p:cNvPr>
          <p:cNvSpPr>
            <a:spLocks noGrp="1"/>
          </p:cNvSpPr>
          <p:nvPr>
            <p:ph type="title"/>
          </p:nvPr>
        </p:nvSpPr>
        <p:spPr>
          <a:xfrm>
            <a:off x="2107770" y="365125"/>
            <a:ext cx="7408190" cy="929103"/>
          </a:xfrm>
        </p:spPr>
        <p:txBody>
          <a:bodyPr>
            <a:noAutofit/>
          </a:bodyPr>
          <a:lstStyle/>
          <a:p>
            <a:pPr algn="ctr"/>
            <a:br>
              <a:rPr lang="en-US" sz="2800" b="1" dirty="0">
                <a:latin typeface="+mn-lt"/>
              </a:rPr>
            </a:br>
            <a:r>
              <a:rPr lang="en-US" sz="2800" b="1" dirty="0">
                <a:latin typeface="+mn-lt"/>
              </a:rPr>
              <a:t>    4. Negotiated Management of Public Space</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3B06E4E4-13BB-4F77-9190-C058EA0A8875}"/>
              </a:ext>
            </a:extLst>
          </p:cNvPr>
          <p:cNvSpPr>
            <a:spLocks noGrp="1"/>
          </p:cNvSpPr>
          <p:nvPr>
            <p:ph type="sldNum" sz="quarter" idx="12"/>
          </p:nvPr>
        </p:nvSpPr>
        <p:spPr/>
        <p:txBody>
          <a:bodyPr/>
          <a:lstStyle/>
          <a:p>
            <a:fld id="{2FAFFF96-F51B-4906-8CB1-0D04D0B08BB1}" type="slidenum">
              <a:rPr lang="nl-BE" smtClean="0"/>
              <a:t>17</a:t>
            </a:fld>
            <a:endParaRPr lang="nl-BE"/>
          </a:p>
        </p:txBody>
      </p:sp>
    </p:spTree>
    <p:extLst>
      <p:ext uri="{BB962C8B-B14F-4D97-AF65-F5344CB8AC3E}">
        <p14:creationId xmlns:p14="http://schemas.microsoft.com/office/powerpoint/2010/main" val="297758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8BFA0D9B-6217-40D1-8F0D-C89674017544}"/>
              </a:ext>
            </a:extLst>
          </p:cNvPr>
          <p:cNvSpPr>
            <a:spLocks noGrp="1"/>
          </p:cNvSpPr>
          <p:nvPr>
            <p:ph idx="1"/>
          </p:nvPr>
        </p:nvSpPr>
        <p:spPr>
          <a:xfrm>
            <a:off x="839788" y="1975263"/>
            <a:ext cx="10515600" cy="4650619"/>
          </a:xfrm>
        </p:spPr>
        <p:txBody>
          <a:bodyPr>
            <a:normAutofit fontScale="92500" lnSpcReduction="20000"/>
          </a:bodyPr>
          <a:lstStyle/>
          <a:p>
            <a:pPr marL="514350" indent="-514350">
              <a:lnSpc>
                <a:spcPct val="100000"/>
              </a:lnSpc>
              <a:buFont typeface="+mj-lt"/>
              <a:buAutoNum type="arabicParenR"/>
            </a:pPr>
            <a:r>
              <a:rPr lang="nl-NL" dirty="0" err="1"/>
              <a:t>Rule</a:t>
            </a:r>
            <a:r>
              <a:rPr lang="nl-NL" dirty="0"/>
              <a:t> of </a:t>
            </a:r>
            <a:r>
              <a:rPr lang="nl-NL" dirty="0" err="1"/>
              <a:t>Law</a:t>
            </a:r>
            <a:endParaRPr lang="nl-NL" dirty="0"/>
          </a:p>
          <a:p>
            <a:pPr marL="971550" lvl="1" indent="-514350">
              <a:lnSpc>
                <a:spcPct val="100000"/>
              </a:lnSpc>
              <a:buFont typeface="+mj-lt"/>
              <a:buAutoNum type="arabicPeriod"/>
            </a:pPr>
            <a:r>
              <a:rPr lang="nl-BE" i="0" dirty="0">
                <a:effectLst/>
              </a:rPr>
              <a:t>The </a:t>
            </a:r>
            <a:r>
              <a:rPr lang="nl-BE" i="0" dirty="0" err="1">
                <a:effectLst/>
              </a:rPr>
              <a:t>Four</a:t>
            </a:r>
            <a:r>
              <a:rPr lang="nl-BE" i="0" dirty="0">
                <a:effectLst/>
              </a:rPr>
              <a:t> Universal </a:t>
            </a:r>
            <a:r>
              <a:rPr lang="nl-BE" i="0" dirty="0" err="1">
                <a:effectLst/>
              </a:rPr>
              <a:t>Principles</a:t>
            </a:r>
            <a:r>
              <a:rPr lang="nl-BE" i="0" dirty="0">
                <a:effectLst/>
              </a:rPr>
              <a:t> of </a:t>
            </a:r>
            <a:r>
              <a:rPr lang="nl-BE" i="0" dirty="0" err="1">
                <a:effectLst/>
              </a:rPr>
              <a:t>the</a:t>
            </a:r>
            <a:r>
              <a:rPr lang="nl-BE" i="0" dirty="0">
                <a:effectLst/>
              </a:rPr>
              <a:t> </a:t>
            </a:r>
            <a:r>
              <a:rPr lang="nl-BE" i="0" dirty="0" err="1">
                <a:effectLst/>
              </a:rPr>
              <a:t>Rule</a:t>
            </a:r>
            <a:r>
              <a:rPr lang="nl-BE" i="0" dirty="0">
                <a:effectLst/>
              </a:rPr>
              <a:t> of </a:t>
            </a:r>
            <a:r>
              <a:rPr lang="nl-BE" i="0" dirty="0" err="1">
                <a:effectLst/>
              </a:rPr>
              <a:t>Law</a:t>
            </a:r>
            <a:endParaRPr lang="nl-BE" i="0" dirty="0">
              <a:effectLst/>
            </a:endParaRPr>
          </a:p>
          <a:p>
            <a:pPr marL="971550" lvl="1" indent="-514350">
              <a:lnSpc>
                <a:spcPct val="100000"/>
              </a:lnSpc>
              <a:buFont typeface="+mj-lt"/>
              <a:buAutoNum type="arabicPeriod"/>
            </a:pPr>
            <a:r>
              <a:rPr lang="nl-BE" i="0" dirty="0" err="1">
                <a:effectLst/>
              </a:rPr>
              <a:t>Police</a:t>
            </a:r>
            <a:r>
              <a:rPr lang="nl-BE" i="0" dirty="0">
                <a:effectLst/>
              </a:rPr>
              <a:t> </a:t>
            </a:r>
            <a:r>
              <a:rPr lang="nl-BE" i="0" dirty="0" err="1">
                <a:effectLst/>
              </a:rPr>
              <a:t>discretion</a:t>
            </a:r>
            <a:endParaRPr lang="nl-BE" i="0" dirty="0">
              <a:effectLst/>
            </a:endParaRPr>
          </a:p>
          <a:p>
            <a:pPr marL="514350" indent="-514350">
              <a:lnSpc>
                <a:spcPct val="100000"/>
              </a:lnSpc>
              <a:buFont typeface="+mj-lt"/>
              <a:buAutoNum type="arabicParenR"/>
            </a:pPr>
            <a:r>
              <a:rPr lang="nl-BE" dirty="0" err="1"/>
              <a:t>Use</a:t>
            </a:r>
            <a:r>
              <a:rPr lang="nl-BE" dirty="0"/>
              <a:t> of Force</a:t>
            </a:r>
          </a:p>
          <a:p>
            <a:pPr marL="514350" indent="-514350">
              <a:lnSpc>
                <a:spcPct val="100000"/>
              </a:lnSpc>
              <a:buFont typeface="+mj-lt"/>
              <a:buAutoNum type="arabicParenR"/>
            </a:pPr>
            <a:r>
              <a:rPr lang="nl-BE" dirty="0"/>
              <a:t>Human </a:t>
            </a:r>
            <a:r>
              <a:rPr lang="nl-BE" dirty="0" err="1"/>
              <a:t>Rights</a:t>
            </a:r>
            <a:endParaRPr lang="nl-BE" dirty="0"/>
          </a:p>
          <a:p>
            <a:pPr marL="971550" lvl="1" indent="-514350">
              <a:lnSpc>
                <a:spcPct val="100000"/>
              </a:lnSpc>
              <a:buFont typeface="+mj-lt"/>
              <a:buAutoNum type="arabicPeriod"/>
            </a:pPr>
            <a:r>
              <a:rPr lang="nl-BE" dirty="0" err="1"/>
              <a:t>Spontaneaous</a:t>
            </a:r>
            <a:r>
              <a:rPr lang="nl-BE" dirty="0"/>
              <a:t> </a:t>
            </a:r>
            <a:r>
              <a:rPr lang="nl-BE" dirty="0" err="1"/>
              <a:t>and</a:t>
            </a:r>
            <a:r>
              <a:rPr lang="nl-BE" dirty="0"/>
              <a:t> </a:t>
            </a:r>
            <a:r>
              <a:rPr lang="nl-BE" dirty="0" err="1"/>
              <a:t>organized</a:t>
            </a:r>
            <a:r>
              <a:rPr lang="nl-BE" dirty="0"/>
              <a:t> events</a:t>
            </a:r>
          </a:p>
          <a:p>
            <a:pPr marL="971550" lvl="1" indent="-514350">
              <a:lnSpc>
                <a:spcPct val="100000"/>
              </a:lnSpc>
              <a:buFont typeface="+mj-lt"/>
              <a:buAutoNum type="arabicPeriod"/>
            </a:pPr>
            <a:r>
              <a:rPr lang="nl-BE" dirty="0" err="1"/>
              <a:t>Treath</a:t>
            </a:r>
            <a:r>
              <a:rPr lang="nl-BE" dirty="0"/>
              <a:t> analysis </a:t>
            </a:r>
            <a:r>
              <a:rPr lang="nl-BE" dirty="0" err="1"/>
              <a:t>and</a:t>
            </a:r>
            <a:r>
              <a:rPr lang="nl-BE" dirty="0"/>
              <a:t> </a:t>
            </a:r>
            <a:r>
              <a:rPr lang="nl-BE" dirty="0" err="1"/>
              <a:t>crowd</a:t>
            </a:r>
            <a:r>
              <a:rPr lang="nl-BE" dirty="0"/>
              <a:t> assessment</a:t>
            </a:r>
          </a:p>
          <a:p>
            <a:pPr marL="514350" indent="-514350">
              <a:lnSpc>
                <a:spcPct val="100000"/>
              </a:lnSpc>
              <a:buFont typeface="+mj-lt"/>
              <a:buAutoNum type="arabicParenR"/>
            </a:pPr>
            <a:r>
              <a:rPr lang="en-US" sz="2800" dirty="0">
                <a:latin typeface="+mn-lt"/>
              </a:rPr>
              <a:t>Negotiated Management of Public Space</a:t>
            </a:r>
            <a:endParaRPr lang="nl-BE" dirty="0"/>
          </a:p>
          <a:p>
            <a:pPr marL="514350" indent="-514350">
              <a:lnSpc>
                <a:spcPct val="100000"/>
              </a:lnSpc>
              <a:buFont typeface="+mj-lt"/>
              <a:buAutoNum type="arabicParenR"/>
            </a:pPr>
            <a:r>
              <a:rPr lang="en-US" sz="2800" dirty="0">
                <a:latin typeface="+mn-lt"/>
              </a:rPr>
              <a:t>Surveillance and Human Rights</a:t>
            </a:r>
          </a:p>
          <a:p>
            <a:pPr marL="914400" lvl="1" indent="-457200">
              <a:lnSpc>
                <a:spcPct val="100000"/>
              </a:lnSpc>
              <a:buFont typeface="+mj-lt"/>
              <a:buAutoNum type="arabicPeriod"/>
            </a:pPr>
            <a:r>
              <a:rPr lang="en-US" dirty="0"/>
              <a:t>What is surveillance?</a:t>
            </a:r>
          </a:p>
          <a:p>
            <a:pPr marL="914400" lvl="1" indent="-457200">
              <a:lnSpc>
                <a:spcPct val="100000"/>
              </a:lnSpc>
              <a:buFont typeface="+mj-lt"/>
              <a:buAutoNum type="arabicPeriod"/>
            </a:pPr>
            <a:r>
              <a:rPr lang="en-US" dirty="0">
                <a:latin typeface="+mn-lt"/>
              </a:rPr>
              <a:t>What are rights?</a:t>
            </a:r>
          </a:p>
          <a:p>
            <a:pPr marL="914400" lvl="1" indent="-457200">
              <a:lnSpc>
                <a:spcPct val="100000"/>
              </a:lnSpc>
              <a:buFont typeface="+mj-lt"/>
              <a:buAutoNum type="arabicPeriod"/>
            </a:pPr>
            <a:r>
              <a:rPr lang="en-US" dirty="0"/>
              <a:t>What are problems</a:t>
            </a:r>
            <a:endParaRPr lang="en-US" dirty="0">
              <a:latin typeface="+mn-lt"/>
            </a:endParaRPr>
          </a:p>
          <a:p>
            <a:pPr marL="514350" indent="-514350">
              <a:lnSpc>
                <a:spcPct val="100000"/>
              </a:lnSpc>
              <a:buFont typeface="+mj-lt"/>
              <a:buAutoNum type="arabicParenR"/>
            </a:pPr>
            <a:endParaRPr lang="nl-BE" dirty="0"/>
          </a:p>
        </p:txBody>
      </p:sp>
      <p:sp>
        <p:nvSpPr>
          <p:cNvPr id="4" name="Titel 1">
            <a:extLst>
              <a:ext uri="{FF2B5EF4-FFF2-40B4-BE49-F238E27FC236}">
                <a16:creationId xmlns:a16="http://schemas.microsoft.com/office/drawing/2014/main" id="{9170EC45-91B6-4C0B-8AE7-D00BEDB46496}"/>
              </a:ext>
            </a:extLst>
          </p:cNvPr>
          <p:cNvSpPr>
            <a:spLocks noGrp="1"/>
          </p:cNvSpPr>
          <p:nvPr>
            <p:ph type="title"/>
          </p:nvPr>
        </p:nvSpPr>
        <p:spPr>
          <a:xfrm>
            <a:off x="2729132" y="365125"/>
            <a:ext cx="6372665" cy="929103"/>
          </a:xfrm>
        </p:spPr>
        <p:txBody>
          <a:bodyPr>
            <a:noAutofit/>
          </a:bodyPr>
          <a:lstStyle/>
          <a:p>
            <a:pPr algn="ctr"/>
            <a:br>
              <a:rPr lang="en-US" sz="2800" b="1" dirty="0">
                <a:latin typeface="+mn-lt"/>
              </a:rPr>
            </a:br>
            <a:r>
              <a:rPr lang="en-US" sz="2800" b="1" dirty="0">
                <a:latin typeface="+mn-lt"/>
              </a:rPr>
              <a:t>Content</a:t>
            </a:r>
            <a:br>
              <a:rPr lang="en-US" sz="2800" b="1" dirty="0">
                <a:latin typeface="+mn-lt"/>
              </a:rPr>
            </a:br>
            <a:endParaRPr lang="nl-BE" sz="2800" b="1" dirty="0">
              <a:latin typeface="+mn-lt"/>
            </a:endParaRPr>
          </a:p>
        </p:txBody>
      </p:sp>
      <p:sp>
        <p:nvSpPr>
          <p:cNvPr id="5" name="Rechthoek 4">
            <a:extLst>
              <a:ext uri="{FF2B5EF4-FFF2-40B4-BE49-F238E27FC236}">
                <a16:creationId xmlns:a16="http://schemas.microsoft.com/office/drawing/2014/main" id="{FB37CCFE-D1AD-4C47-8380-747565AD96E3}"/>
              </a:ext>
            </a:extLst>
          </p:cNvPr>
          <p:cNvSpPr/>
          <p:nvPr/>
        </p:nvSpPr>
        <p:spPr>
          <a:xfrm>
            <a:off x="839788" y="5047884"/>
            <a:ext cx="6842760" cy="402178"/>
          </a:xfrm>
          <a:prstGeom prst="rect">
            <a:avLst/>
          </a:prstGeom>
          <a:solidFill>
            <a:schemeClr val="accent6">
              <a:lumMod val="60000"/>
              <a:lumOff val="40000"/>
              <a:alpha val="39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rgbClr val="C5E0B4"/>
              </a:solidFill>
            </a:endParaRPr>
          </a:p>
        </p:txBody>
      </p:sp>
      <p:sp>
        <p:nvSpPr>
          <p:cNvPr id="2" name="Tijdelijke aanduiding voor dianummer 1">
            <a:extLst>
              <a:ext uri="{FF2B5EF4-FFF2-40B4-BE49-F238E27FC236}">
                <a16:creationId xmlns:a16="http://schemas.microsoft.com/office/drawing/2014/main" id="{95AD2F1C-B3FA-4FBB-8525-CF4EBA2D4B12}"/>
              </a:ext>
            </a:extLst>
          </p:cNvPr>
          <p:cNvSpPr>
            <a:spLocks noGrp="1"/>
          </p:cNvSpPr>
          <p:nvPr>
            <p:ph type="sldNum" sz="quarter" idx="12"/>
          </p:nvPr>
        </p:nvSpPr>
        <p:spPr/>
        <p:txBody>
          <a:bodyPr/>
          <a:lstStyle/>
          <a:p>
            <a:fld id="{2FAFFF96-F51B-4906-8CB1-0D04D0B08BB1}" type="slidenum">
              <a:rPr lang="nl-BE" smtClean="0"/>
              <a:t>18</a:t>
            </a:fld>
            <a:endParaRPr lang="nl-BE"/>
          </a:p>
        </p:txBody>
      </p:sp>
    </p:spTree>
    <p:extLst>
      <p:ext uri="{BB962C8B-B14F-4D97-AF65-F5344CB8AC3E}">
        <p14:creationId xmlns:p14="http://schemas.microsoft.com/office/powerpoint/2010/main" val="1987770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00F9E85-880C-4921-8F72-BE21803AEA5F}"/>
              </a:ext>
            </a:extLst>
          </p:cNvPr>
          <p:cNvSpPr>
            <a:spLocks noGrp="1"/>
          </p:cNvSpPr>
          <p:nvPr>
            <p:ph idx="1"/>
          </p:nvPr>
        </p:nvSpPr>
        <p:spPr>
          <a:xfrm>
            <a:off x="839788" y="1628775"/>
            <a:ext cx="11246195" cy="2014757"/>
          </a:xfrm>
        </p:spPr>
        <p:txBody>
          <a:bodyPr>
            <a:normAutofit lnSpcReduction="10000"/>
          </a:bodyPr>
          <a:lstStyle/>
          <a:p>
            <a:pPr marL="0" indent="0">
              <a:buNone/>
            </a:pPr>
            <a:r>
              <a:rPr lang="nl-BE" sz="2400" b="1" dirty="0" err="1"/>
              <a:t>What</a:t>
            </a:r>
            <a:r>
              <a:rPr lang="nl-BE" sz="2400" b="1" dirty="0"/>
              <a:t> is surveillance?</a:t>
            </a:r>
          </a:p>
          <a:p>
            <a:pPr marL="457200" indent="-457200">
              <a:buFont typeface="+mj-lt"/>
              <a:buAutoNum type="arabicPeriod"/>
            </a:pPr>
            <a:r>
              <a:rPr lang="en-GB" sz="2000" dirty="0">
                <a:effectLst/>
                <a:ea typeface="SimSun" panose="02010600030101010101" pitchFamily="2" charset="-122"/>
              </a:rPr>
              <a:t>Some </a:t>
            </a:r>
            <a:r>
              <a:rPr lang="en-GB" sz="2000" b="1" dirty="0">
                <a:solidFill>
                  <a:srgbClr val="FF0000"/>
                </a:solidFill>
                <a:effectLst/>
                <a:ea typeface="SimSun" panose="02010600030101010101" pitchFamily="2" charset="-122"/>
              </a:rPr>
              <a:t>States</a:t>
            </a:r>
            <a:r>
              <a:rPr lang="en-GB" sz="2000" dirty="0">
                <a:effectLst/>
                <a:ea typeface="SimSun" panose="02010600030101010101" pitchFamily="2" charset="-122"/>
              </a:rPr>
              <a:t> develop </a:t>
            </a:r>
            <a:r>
              <a:rPr lang="en-GB" sz="2000" i="1" dirty="0">
                <a:effectLst/>
                <a:ea typeface="SimSun" panose="02010600030101010101" pitchFamily="2" charset="-122"/>
              </a:rPr>
              <a:t>targeted surveillance tools </a:t>
            </a:r>
            <a:r>
              <a:rPr lang="en-GB" sz="2000" dirty="0">
                <a:effectLst/>
                <a:ea typeface="SimSun" panose="02010600030101010101" pitchFamily="2" charset="-122"/>
              </a:rPr>
              <a:t>within their own agencies and departments</a:t>
            </a:r>
          </a:p>
          <a:p>
            <a:pPr marL="457200" indent="-457200">
              <a:buFont typeface="+mj-lt"/>
              <a:buAutoNum type="arabicPeriod"/>
            </a:pPr>
            <a:r>
              <a:rPr lang="en-GB" sz="2000" dirty="0">
                <a:ea typeface="SimSun" panose="02010600030101010101" pitchFamily="2" charset="-122"/>
              </a:rPr>
              <a:t>O</a:t>
            </a:r>
            <a:r>
              <a:rPr lang="en-GB" sz="2000" dirty="0">
                <a:effectLst/>
                <a:ea typeface="SimSun" panose="02010600030101010101" pitchFamily="2" charset="-122"/>
              </a:rPr>
              <a:t>thers use existing “</a:t>
            </a:r>
            <a:r>
              <a:rPr lang="en-GB" sz="2000" i="1" dirty="0">
                <a:effectLst/>
                <a:ea typeface="SimSun" panose="02010600030101010101" pitchFamily="2" charset="-122"/>
              </a:rPr>
              <a:t>off the shelf” </a:t>
            </a:r>
            <a:r>
              <a:rPr lang="en-GB" sz="2000" dirty="0">
                <a:effectLst/>
                <a:ea typeface="SimSun" panose="02010600030101010101" pitchFamily="2" charset="-122"/>
              </a:rPr>
              <a:t>crimeware products</a:t>
            </a:r>
          </a:p>
          <a:p>
            <a:pPr marL="457200" indent="-457200">
              <a:buFont typeface="+mj-lt"/>
              <a:buAutoNum type="arabicPeriod"/>
            </a:pPr>
            <a:r>
              <a:rPr lang="en-GB" sz="2000" dirty="0">
                <a:ea typeface="SimSun" panose="02010600030101010101" pitchFamily="2" charset="-122"/>
              </a:rPr>
              <a:t>O</a:t>
            </a:r>
            <a:r>
              <a:rPr lang="en-GB" sz="2000" dirty="0">
                <a:effectLst/>
                <a:ea typeface="SimSun" panose="02010600030101010101" pitchFamily="2" charset="-122"/>
              </a:rPr>
              <a:t>thers purchase sophisticated </a:t>
            </a:r>
            <a:r>
              <a:rPr lang="en-GB" sz="2000" i="1" dirty="0">
                <a:effectLst/>
                <a:ea typeface="SimSun" panose="02010600030101010101" pitchFamily="2" charset="-122"/>
              </a:rPr>
              <a:t>commercial spyware </a:t>
            </a:r>
            <a:r>
              <a:rPr lang="en-GB" sz="2000" dirty="0">
                <a:effectLst/>
                <a:ea typeface="SimSun" panose="02010600030101010101" pitchFamily="2" charset="-122"/>
              </a:rPr>
              <a:t>on the international surveillance market</a:t>
            </a:r>
          </a:p>
          <a:p>
            <a:pPr marL="457200" indent="-457200">
              <a:buFont typeface="+mj-lt"/>
              <a:buAutoNum type="arabicPeriod"/>
            </a:pPr>
            <a:r>
              <a:rPr lang="en-GB" sz="2000" dirty="0">
                <a:ea typeface="SimSun" panose="02010600030101010101" pitchFamily="2" charset="-122"/>
              </a:rPr>
              <a:t>From CCTV and “</a:t>
            </a:r>
            <a:r>
              <a:rPr lang="en-GB" sz="2000" dirty="0">
                <a:effectLst/>
                <a:ea typeface="SimSun" panose="02010600030101010101" pitchFamily="2" charset="-122"/>
              </a:rPr>
              <a:t>in-house tools” </a:t>
            </a:r>
            <a:r>
              <a:rPr lang="en-GB" sz="2000" dirty="0">
                <a:ea typeface="SimSun" panose="02010600030101010101" pitchFamily="2" charset="-122"/>
              </a:rPr>
              <a:t>to mass technology and digital surveillance</a:t>
            </a:r>
            <a:endParaRPr lang="nl-BE" sz="2400" b="1" dirty="0"/>
          </a:p>
        </p:txBody>
      </p:sp>
      <p:sp>
        <p:nvSpPr>
          <p:cNvPr id="4" name="Titel 1">
            <a:extLst>
              <a:ext uri="{FF2B5EF4-FFF2-40B4-BE49-F238E27FC236}">
                <a16:creationId xmlns:a16="http://schemas.microsoft.com/office/drawing/2014/main" id="{759E029F-ADBB-4772-9892-3FC33DC7BF42}"/>
              </a:ext>
            </a:extLst>
          </p:cNvPr>
          <p:cNvSpPr>
            <a:spLocks noGrp="1"/>
          </p:cNvSpPr>
          <p:nvPr>
            <p:ph type="title"/>
          </p:nvPr>
        </p:nvSpPr>
        <p:spPr>
          <a:xfrm>
            <a:off x="2574388" y="365125"/>
            <a:ext cx="6696221" cy="929103"/>
          </a:xfrm>
        </p:spPr>
        <p:txBody>
          <a:bodyPr>
            <a:noAutofit/>
          </a:bodyPr>
          <a:lstStyle/>
          <a:p>
            <a:pPr algn="ctr"/>
            <a:br>
              <a:rPr lang="en-US" sz="2800" b="1" dirty="0">
                <a:latin typeface="+mn-lt"/>
              </a:rPr>
            </a:br>
            <a:r>
              <a:rPr lang="en-US" sz="2800" b="1" dirty="0">
                <a:latin typeface="+mn-lt"/>
              </a:rPr>
              <a:t>    </a:t>
            </a:r>
            <a:br>
              <a:rPr lang="en-US" sz="2800" b="1" dirty="0">
                <a:latin typeface="+mn-lt"/>
              </a:rPr>
            </a:br>
            <a:r>
              <a:rPr lang="en-US" sz="2800" b="1" dirty="0">
                <a:latin typeface="+mn-lt"/>
              </a:rPr>
              <a:t>5. Surveillance and Human Rights</a:t>
            </a:r>
            <a:br>
              <a:rPr lang="en-US" sz="2800" b="1" dirty="0">
                <a:latin typeface="+mn-lt"/>
              </a:rPr>
            </a:br>
            <a:endParaRPr lang="nl-BE" sz="2800" b="1" dirty="0">
              <a:latin typeface="+mn-lt"/>
            </a:endParaRPr>
          </a:p>
        </p:txBody>
      </p:sp>
      <p:sp>
        <p:nvSpPr>
          <p:cNvPr id="5" name="Tijdelijke aanduiding voor inhoud 2">
            <a:extLst>
              <a:ext uri="{FF2B5EF4-FFF2-40B4-BE49-F238E27FC236}">
                <a16:creationId xmlns:a16="http://schemas.microsoft.com/office/drawing/2014/main" id="{A7ECEF74-9023-4B50-A9CD-45A955B3A774}"/>
              </a:ext>
            </a:extLst>
          </p:cNvPr>
          <p:cNvSpPr txBox="1">
            <a:spLocks/>
          </p:cNvSpPr>
          <p:nvPr/>
        </p:nvSpPr>
        <p:spPr>
          <a:xfrm>
            <a:off x="839787" y="3643532"/>
            <a:ext cx="11246195" cy="132236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b="1" dirty="0">
                <a:solidFill>
                  <a:srgbClr val="FF0000"/>
                </a:solidFill>
                <a:ea typeface="SimSun" panose="02010600030101010101" pitchFamily="2" charset="-122"/>
              </a:rPr>
              <a:t>Difference </a:t>
            </a:r>
            <a:r>
              <a:rPr lang="en-GB" sz="2000" dirty="0">
                <a:ea typeface="SimSun" panose="02010600030101010101" pitchFamily="2" charset="-122"/>
              </a:rPr>
              <a:t>between </a:t>
            </a:r>
          </a:p>
          <a:p>
            <a:pPr lvl="1">
              <a:buFont typeface="Wingdings" panose="05000000000000000000" pitchFamily="2" charset="2"/>
              <a:buChar char="Ø"/>
            </a:pPr>
            <a:r>
              <a:rPr lang="en-GB" sz="1800" b="1" i="1" dirty="0">
                <a:solidFill>
                  <a:srgbClr val="FF0000"/>
                </a:solidFill>
                <a:ea typeface="SimSun" panose="02010600030101010101" pitchFamily="2" charset="-122"/>
              </a:rPr>
              <a:t>mass surveillance</a:t>
            </a:r>
            <a:r>
              <a:rPr lang="en-GB" sz="1800" dirty="0">
                <a:ea typeface="SimSun" panose="02010600030101010101" pitchFamily="2" charset="-122"/>
              </a:rPr>
              <a:t>: </a:t>
            </a:r>
            <a:r>
              <a:rPr lang="en-GB" sz="1800" dirty="0">
                <a:ea typeface="Calibri" panose="020F0502020204030204" pitchFamily="34" charset="0"/>
              </a:rPr>
              <a:t>bulk interception, collection and retention of private data </a:t>
            </a:r>
          </a:p>
          <a:p>
            <a:pPr lvl="1">
              <a:buFont typeface="Wingdings" panose="05000000000000000000" pitchFamily="2" charset="2"/>
              <a:buChar char="Ø"/>
            </a:pPr>
            <a:r>
              <a:rPr lang="en-GB" sz="1800" b="1" i="1" dirty="0">
                <a:solidFill>
                  <a:srgbClr val="FF0000"/>
                </a:solidFill>
                <a:ea typeface="Calibri" panose="020F0502020204030204" pitchFamily="34" charset="0"/>
              </a:rPr>
              <a:t>targeted surveillance</a:t>
            </a:r>
            <a:r>
              <a:rPr lang="en-GB" sz="1800" dirty="0">
                <a:ea typeface="Calibri" panose="020F0502020204030204" pitchFamily="34" charset="0"/>
              </a:rPr>
              <a:t>: </a:t>
            </a:r>
            <a:r>
              <a:rPr lang="en-GB" sz="1800" dirty="0">
                <a:ea typeface="SimSun" panose="02010600030101010101" pitchFamily="2" charset="-122"/>
              </a:rPr>
              <a:t>enables an actor to gain surreptitious access to the digital communications, work product, browsing data, research, location history and online and offline activities of (targeted) individuals (ex. Terrorists, activists, journalists)</a:t>
            </a:r>
          </a:p>
          <a:p>
            <a:pPr marL="0" indent="0">
              <a:buFont typeface="Arial" panose="020B0604020202020204" pitchFamily="34" charset="0"/>
              <a:buNone/>
            </a:pPr>
            <a:endParaRPr lang="nl-NL" sz="2000" b="1" dirty="0">
              <a:ea typeface="SimSun" panose="02010600030101010101" pitchFamily="2" charset="-122"/>
            </a:endParaRPr>
          </a:p>
          <a:p>
            <a:pPr marL="0" indent="0">
              <a:buFont typeface="Arial" panose="020B0604020202020204" pitchFamily="34" charset="0"/>
              <a:buNone/>
            </a:pPr>
            <a:endParaRPr lang="nl-BE" sz="2400" b="1" dirty="0"/>
          </a:p>
        </p:txBody>
      </p:sp>
      <p:sp>
        <p:nvSpPr>
          <p:cNvPr id="6" name="Tijdelijke aanduiding voor inhoud 2">
            <a:extLst>
              <a:ext uri="{FF2B5EF4-FFF2-40B4-BE49-F238E27FC236}">
                <a16:creationId xmlns:a16="http://schemas.microsoft.com/office/drawing/2014/main" id="{E7513ED9-8639-4296-9D3B-7994262304C4}"/>
              </a:ext>
            </a:extLst>
          </p:cNvPr>
          <p:cNvSpPr txBox="1">
            <a:spLocks/>
          </p:cNvSpPr>
          <p:nvPr/>
        </p:nvSpPr>
        <p:spPr>
          <a:xfrm>
            <a:off x="839786" y="4965896"/>
            <a:ext cx="11246195" cy="15269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b="1" dirty="0">
                <a:solidFill>
                  <a:srgbClr val="FF0000"/>
                </a:solidFill>
                <a:ea typeface="SimSun" panose="02010600030101010101" pitchFamily="2" charset="-122"/>
              </a:rPr>
              <a:t>Danger? </a:t>
            </a:r>
          </a:p>
          <a:p>
            <a:pPr marL="0" indent="0">
              <a:buFont typeface="Arial" panose="020B0604020202020204" pitchFamily="34" charset="0"/>
              <a:buNone/>
            </a:pPr>
            <a:r>
              <a:rPr lang="en-GB" sz="2000" b="1" dirty="0">
                <a:solidFill>
                  <a:srgbClr val="FF0000"/>
                </a:solidFill>
                <a:ea typeface="SimSun" panose="02010600030101010101" pitchFamily="2" charset="-122"/>
              </a:rPr>
              <a:t>Private industry </a:t>
            </a:r>
            <a:r>
              <a:rPr lang="en-GB" sz="2000" dirty="0">
                <a:ea typeface="SimSun" panose="02010600030101010101" pitchFamily="2" charset="-122"/>
              </a:rPr>
              <a:t>has stepped in, </a:t>
            </a:r>
            <a:r>
              <a:rPr lang="en-GB" sz="2000" i="1" dirty="0">
                <a:ea typeface="SimSun" panose="02010600030101010101" pitchFamily="2" charset="-122"/>
              </a:rPr>
              <a:t>unsupervised</a:t>
            </a:r>
            <a:r>
              <a:rPr lang="en-GB" sz="2000" dirty="0">
                <a:ea typeface="SimSun" panose="02010600030101010101" pitchFamily="2" charset="-122"/>
              </a:rPr>
              <a:t> and with something close to impunity. </a:t>
            </a:r>
          </a:p>
          <a:p>
            <a:pPr marL="0" indent="0">
              <a:buFont typeface="Arial" panose="020B0604020202020204" pitchFamily="34" charset="0"/>
              <a:buNone/>
            </a:pPr>
            <a:r>
              <a:rPr lang="en-GB" sz="2000" b="1" dirty="0">
                <a:solidFill>
                  <a:srgbClr val="FF0000"/>
                </a:solidFill>
                <a:ea typeface="SimSun" panose="02010600030101010101" pitchFamily="2" charset="-122"/>
              </a:rPr>
              <a:t>More than 500 </a:t>
            </a:r>
            <a:r>
              <a:rPr lang="en-GB" sz="2000" b="1" dirty="0">
                <a:solidFill>
                  <a:srgbClr val="FF0000"/>
                </a:solidFill>
                <a:highlight>
                  <a:srgbClr val="FFFFFF"/>
                </a:highlight>
                <a:ea typeface="SimSun" panose="02010600030101010101" pitchFamily="2" charset="-122"/>
              </a:rPr>
              <a:t>companies </a:t>
            </a:r>
            <a:r>
              <a:rPr lang="en-GB" sz="2000" dirty="0">
                <a:highlight>
                  <a:srgbClr val="FFFFFF"/>
                </a:highlight>
                <a:ea typeface="SimSun" panose="02010600030101010101" pitchFamily="2" charset="-122"/>
              </a:rPr>
              <a:t>are </a:t>
            </a:r>
            <a:r>
              <a:rPr lang="en-GB" sz="2000" dirty="0">
                <a:ea typeface="SimSun" panose="02010600030101010101" pitchFamily="2" charset="-122"/>
              </a:rPr>
              <a:t>developing, marketing and selling digital surveillance to government purchasers (Privacy International, 2016 )</a:t>
            </a:r>
            <a:endParaRPr lang="nl-BE" sz="2000" dirty="0">
              <a:ea typeface="SimSun" panose="02010600030101010101" pitchFamily="2" charset="-122"/>
            </a:endParaRPr>
          </a:p>
          <a:p>
            <a:pPr marL="0" indent="0">
              <a:buFont typeface="Arial" panose="020B0604020202020204" pitchFamily="34" charset="0"/>
              <a:buNone/>
            </a:pPr>
            <a:endParaRPr lang="nl-BE" sz="2400" b="1" dirty="0"/>
          </a:p>
        </p:txBody>
      </p:sp>
      <p:sp>
        <p:nvSpPr>
          <p:cNvPr id="2" name="Tijdelijke aanduiding voor dianummer 1">
            <a:extLst>
              <a:ext uri="{FF2B5EF4-FFF2-40B4-BE49-F238E27FC236}">
                <a16:creationId xmlns:a16="http://schemas.microsoft.com/office/drawing/2014/main" id="{E068F1DE-931D-4B5A-B75D-F4D7BAC8F1EC}"/>
              </a:ext>
            </a:extLst>
          </p:cNvPr>
          <p:cNvSpPr>
            <a:spLocks noGrp="1"/>
          </p:cNvSpPr>
          <p:nvPr>
            <p:ph type="sldNum" sz="quarter" idx="12"/>
          </p:nvPr>
        </p:nvSpPr>
        <p:spPr/>
        <p:txBody>
          <a:bodyPr/>
          <a:lstStyle/>
          <a:p>
            <a:fld id="{2FAFFF96-F51B-4906-8CB1-0D04D0B08BB1}" type="slidenum">
              <a:rPr lang="nl-BE" smtClean="0"/>
              <a:t>19</a:t>
            </a:fld>
            <a:endParaRPr lang="nl-BE"/>
          </a:p>
        </p:txBody>
      </p:sp>
      <p:pic>
        <p:nvPicPr>
          <p:cNvPr id="1026" name="Picture 2" descr="De bronafbeelding bekijken">
            <a:extLst>
              <a:ext uri="{FF2B5EF4-FFF2-40B4-BE49-F238E27FC236}">
                <a16:creationId xmlns:a16="http://schemas.microsoft.com/office/drawing/2014/main" id="{EE329FAF-E1D7-4D04-B415-60200BD852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9" y="1625258"/>
            <a:ext cx="10739511" cy="4142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1705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 calcmode="lin" valueType="num">
                                      <p:cBhvr additive="base">
                                        <p:cTn id="22" dur="500" fill="hold"/>
                                        <p:tgtEl>
                                          <p:spTgt spid="1026"/>
                                        </p:tgtEl>
                                        <p:attrNameLst>
                                          <p:attrName>ppt_x</p:attrName>
                                        </p:attrNameLst>
                                      </p:cBhvr>
                                      <p:tavLst>
                                        <p:tav tm="0">
                                          <p:val>
                                            <p:strVal val="#ppt_x"/>
                                          </p:val>
                                        </p:tav>
                                        <p:tav tm="100000">
                                          <p:val>
                                            <p:strVal val="#ppt_x"/>
                                          </p:val>
                                        </p:tav>
                                      </p:tavLst>
                                    </p:anim>
                                    <p:anim calcmode="lin" valueType="num">
                                      <p:cBhvr additive="base">
                                        <p:cTn id="23"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BA1163-55E3-40C5-B27D-DEF8168058EA}"/>
              </a:ext>
            </a:extLst>
          </p:cNvPr>
          <p:cNvSpPr>
            <a:spLocks noGrp="1"/>
          </p:cNvSpPr>
          <p:nvPr>
            <p:ph type="title"/>
          </p:nvPr>
        </p:nvSpPr>
        <p:spPr>
          <a:xfrm>
            <a:off x="2813538" y="365125"/>
            <a:ext cx="6400800" cy="1325563"/>
          </a:xfrm>
        </p:spPr>
        <p:txBody>
          <a:bodyPr>
            <a:normAutofit/>
          </a:bodyPr>
          <a:lstStyle/>
          <a:p>
            <a:pPr algn="ctr"/>
            <a:r>
              <a:rPr lang="nl-NL" sz="2800" b="1" dirty="0" err="1"/>
              <a:t>Assignment</a:t>
            </a:r>
            <a:endParaRPr lang="nl-BE" sz="2800" b="1" dirty="0"/>
          </a:p>
        </p:txBody>
      </p:sp>
      <p:sp>
        <p:nvSpPr>
          <p:cNvPr id="3" name="Tijdelijke aanduiding voor inhoud 2">
            <a:extLst>
              <a:ext uri="{FF2B5EF4-FFF2-40B4-BE49-F238E27FC236}">
                <a16:creationId xmlns:a16="http://schemas.microsoft.com/office/drawing/2014/main" id="{2459D22B-5A48-40D5-8F00-857764E7DE63}"/>
              </a:ext>
            </a:extLst>
          </p:cNvPr>
          <p:cNvSpPr>
            <a:spLocks noGrp="1"/>
          </p:cNvSpPr>
          <p:nvPr>
            <p:ph idx="1"/>
          </p:nvPr>
        </p:nvSpPr>
        <p:spPr>
          <a:xfrm>
            <a:off x="838200" y="2506662"/>
            <a:ext cx="10515600" cy="4351338"/>
          </a:xfrm>
        </p:spPr>
        <p:txBody>
          <a:bodyPr/>
          <a:lstStyle/>
          <a:p>
            <a:pPr marL="0" indent="0" algn="just">
              <a:buNone/>
              <a:tabLst>
                <a:tab pos="-914400" algn="l"/>
                <a:tab pos="-45720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Lst>
            </a:pPr>
            <a:endParaRPr lang="nl-BE" sz="1800" dirty="0">
              <a:effectLst/>
              <a:latin typeface="Times New Roman" panose="02020603050405020304" pitchFamily="18" charset="0"/>
              <a:ea typeface="Times New Roman" panose="02020603050405020304" pitchFamily="18" charset="0"/>
            </a:endParaRPr>
          </a:p>
          <a:p>
            <a:pPr marL="0" indent="0" algn="just">
              <a:buNone/>
              <a:tabLst>
                <a:tab pos="-914400" algn="l"/>
                <a:tab pos="-45720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Lst>
            </a:pPr>
            <a:endParaRPr lang="nl-BE"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914400" algn="l"/>
                <a:tab pos="-45720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Lst>
            </a:pPr>
            <a:r>
              <a:rPr lang="tr-TR" sz="1800" b="1" dirty="0">
                <a:solidFill>
                  <a:srgbClr val="FF0000"/>
                </a:solidFill>
                <a:effectLst/>
                <a:latin typeface="Calibri" panose="020F0502020204030204" pitchFamily="34" charset="0"/>
                <a:ea typeface="Times New Roman" panose="02020603050405020304" pitchFamily="18" charset="0"/>
              </a:rPr>
              <a:t>To be able to reflect </a:t>
            </a:r>
            <a:r>
              <a:rPr lang="tr-TR" sz="1800" dirty="0">
                <a:solidFill>
                  <a:srgbClr val="000000"/>
                </a:solidFill>
                <a:effectLst/>
                <a:latin typeface="Calibri" panose="020F0502020204030204" pitchFamily="34" charset="0"/>
                <a:ea typeface="Times New Roman" panose="02020603050405020304" pitchFamily="18" charset="0"/>
              </a:rPr>
              <a:t>on Turkish police performance in regard to freedom of association, freedom of speech and privacy (regarding digital surveillance) in relation to the EU norms stipulated in the ‘EU Convention of Human Rights’. </a:t>
            </a:r>
            <a:endParaRPr lang="nl-BE"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914400" algn="l"/>
                <a:tab pos="-45720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Lst>
            </a:pPr>
            <a:r>
              <a:rPr lang="tr-TR" sz="1800" b="1" dirty="0">
                <a:solidFill>
                  <a:srgbClr val="FF0000"/>
                </a:solidFill>
                <a:effectLst/>
                <a:latin typeface="Calibri" panose="020F0502020204030204" pitchFamily="34" charset="0"/>
                <a:ea typeface="Times New Roman" panose="02020603050405020304" pitchFamily="18" charset="0"/>
              </a:rPr>
              <a:t>To be able to define freedom of assiociation </a:t>
            </a:r>
            <a:r>
              <a:rPr lang="tr-TR" sz="1800" dirty="0">
                <a:solidFill>
                  <a:srgbClr val="000000"/>
                </a:solidFill>
                <a:effectLst/>
                <a:latin typeface="Calibri" panose="020F0502020204030204" pitchFamily="34" charset="0"/>
                <a:ea typeface="Times New Roman" panose="02020603050405020304" pitchFamily="18" charset="0"/>
              </a:rPr>
              <a:t>and </a:t>
            </a:r>
            <a:r>
              <a:rPr lang="tr-TR" sz="1800" b="1" dirty="0">
                <a:solidFill>
                  <a:srgbClr val="FF0000"/>
                </a:solidFill>
                <a:effectLst/>
                <a:latin typeface="Calibri" panose="020F0502020204030204" pitchFamily="34" charset="0"/>
                <a:ea typeface="Times New Roman" panose="02020603050405020304" pitchFamily="18" charset="0"/>
              </a:rPr>
              <a:t>irregular digital surveillance </a:t>
            </a:r>
            <a:r>
              <a:rPr lang="tr-TR" sz="1800" dirty="0">
                <a:solidFill>
                  <a:srgbClr val="000000"/>
                </a:solidFill>
                <a:effectLst/>
                <a:latin typeface="Calibri" panose="020F0502020204030204" pitchFamily="34" charset="0"/>
                <a:ea typeface="Times New Roman" panose="02020603050405020304" pitchFamily="18" charset="0"/>
              </a:rPr>
              <a:t>more concretely </a:t>
            </a:r>
            <a:endParaRPr lang="nl-NL" sz="1800" dirty="0">
              <a:solidFill>
                <a:srgbClr val="000000"/>
              </a:solidFill>
              <a:effectLst/>
              <a:latin typeface="Calibri" panose="020F0502020204030204" pitchFamily="34" charset="0"/>
              <a:ea typeface="Times New Roman" panose="02020603050405020304" pitchFamily="18" charset="0"/>
            </a:endParaRPr>
          </a:p>
          <a:p>
            <a:pPr marL="342900" lvl="0" indent="-342900" algn="just">
              <a:buFont typeface="+mj-lt"/>
              <a:buAutoNum type="arabicPeriod"/>
              <a:tabLst>
                <a:tab pos="-914400" algn="l"/>
                <a:tab pos="-45720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Lst>
            </a:pPr>
            <a:r>
              <a:rPr lang="tr-TR" sz="1800" b="1" dirty="0">
                <a:solidFill>
                  <a:srgbClr val="FF0000"/>
                </a:solidFill>
                <a:effectLst/>
                <a:latin typeface="Calibri" panose="020F0502020204030204" pitchFamily="34" charset="0"/>
                <a:ea typeface="Times New Roman" panose="02020603050405020304" pitchFamily="18" charset="0"/>
              </a:rPr>
              <a:t>To be able to formulate recommendations for training </a:t>
            </a:r>
            <a:r>
              <a:rPr lang="tr-TR" sz="1800" dirty="0">
                <a:solidFill>
                  <a:srgbClr val="000000"/>
                </a:solidFill>
                <a:effectLst/>
                <a:latin typeface="Calibri" panose="020F0502020204030204" pitchFamily="34" charset="0"/>
                <a:ea typeface="Times New Roman" panose="02020603050405020304" pitchFamily="18" charset="0"/>
              </a:rPr>
              <a:t>within the police academy regarding compliance to EU norms on this two subjects. How can discretion be important in police performance when it comes to freedom of association? </a:t>
            </a:r>
            <a:endParaRPr lang="nl-BE" dirty="0"/>
          </a:p>
        </p:txBody>
      </p:sp>
      <p:sp>
        <p:nvSpPr>
          <p:cNvPr id="4" name="Tijdelijke aanduiding voor dianummer 3">
            <a:extLst>
              <a:ext uri="{FF2B5EF4-FFF2-40B4-BE49-F238E27FC236}">
                <a16:creationId xmlns:a16="http://schemas.microsoft.com/office/drawing/2014/main" id="{22907AA1-F811-4B1F-880B-B13729553BCE}"/>
              </a:ext>
            </a:extLst>
          </p:cNvPr>
          <p:cNvSpPr>
            <a:spLocks noGrp="1"/>
          </p:cNvSpPr>
          <p:nvPr>
            <p:ph type="sldNum" sz="quarter" idx="12"/>
          </p:nvPr>
        </p:nvSpPr>
        <p:spPr/>
        <p:txBody>
          <a:bodyPr/>
          <a:lstStyle/>
          <a:p>
            <a:fld id="{2FAFFF96-F51B-4906-8CB1-0D04D0B08BB1}" type="slidenum">
              <a:rPr lang="nl-BE" smtClean="0"/>
              <a:t>2</a:t>
            </a:fld>
            <a:endParaRPr lang="nl-BE"/>
          </a:p>
        </p:txBody>
      </p:sp>
    </p:spTree>
    <p:extLst>
      <p:ext uri="{BB962C8B-B14F-4D97-AF65-F5344CB8AC3E}">
        <p14:creationId xmlns:p14="http://schemas.microsoft.com/office/powerpoint/2010/main" val="2822391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00F9E85-880C-4921-8F72-BE21803AEA5F}"/>
              </a:ext>
            </a:extLst>
          </p:cNvPr>
          <p:cNvSpPr>
            <a:spLocks noGrp="1"/>
          </p:cNvSpPr>
          <p:nvPr>
            <p:ph idx="1"/>
          </p:nvPr>
        </p:nvSpPr>
        <p:spPr>
          <a:xfrm>
            <a:off x="888328" y="1628775"/>
            <a:ext cx="10068340" cy="5050994"/>
          </a:xfrm>
        </p:spPr>
        <p:txBody>
          <a:bodyPr>
            <a:noAutofit/>
          </a:bodyPr>
          <a:lstStyle/>
          <a:p>
            <a:pPr marL="0" indent="0">
              <a:lnSpc>
                <a:spcPct val="100000"/>
              </a:lnSpc>
              <a:spcBef>
                <a:spcPts val="0"/>
              </a:spcBef>
              <a:buNone/>
            </a:pPr>
            <a:r>
              <a:rPr lang="nl-BE" sz="1700" b="1" dirty="0"/>
              <a:t>Types of surveillance </a:t>
            </a:r>
            <a:r>
              <a:rPr lang="nl-BE" sz="1700" b="1" dirty="0" err="1"/>
              <a:t>technologies</a:t>
            </a:r>
            <a:r>
              <a:rPr lang="nl-BE" sz="1700" b="1" dirty="0"/>
              <a:t> </a:t>
            </a:r>
            <a:r>
              <a:rPr lang="nl-BE" sz="1700" b="1" dirty="0" err="1"/>
              <a:t>used</a:t>
            </a:r>
            <a:r>
              <a:rPr lang="nl-BE" sz="1700" b="1" dirty="0"/>
              <a:t> </a:t>
            </a:r>
            <a:r>
              <a:rPr lang="nl-BE" sz="1700" b="1" dirty="0" err="1"/>
              <a:t>by</a:t>
            </a:r>
            <a:r>
              <a:rPr lang="nl-BE" sz="1700" b="1" dirty="0"/>
              <a:t> </a:t>
            </a:r>
            <a:r>
              <a:rPr lang="nl-BE" sz="1700" b="1" dirty="0" err="1"/>
              <a:t>governments</a:t>
            </a:r>
            <a:r>
              <a:rPr lang="nl-BE" sz="1700" b="1" dirty="0"/>
              <a:t> </a:t>
            </a:r>
            <a:r>
              <a:rPr lang="nl-BE" sz="1700" b="1" dirty="0" err="1"/>
              <a:t>to</a:t>
            </a:r>
            <a:r>
              <a:rPr lang="nl-BE" sz="1700" b="1" dirty="0"/>
              <a:t> monitor </a:t>
            </a:r>
            <a:r>
              <a:rPr lang="nl-BE" sz="1700" b="1" dirty="0" err="1"/>
              <a:t>individuals</a:t>
            </a:r>
            <a:r>
              <a:rPr lang="nl-BE" sz="1700" b="1" dirty="0"/>
              <a:t> or </a:t>
            </a:r>
            <a:r>
              <a:rPr lang="nl-BE" sz="1700" b="1" dirty="0" err="1"/>
              <a:t>groups</a:t>
            </a:r>
            <a:endParaRPr lang="nl-BE" sz="1700" b="1" dirty="0"/>
          </a:p>
          <a:p>
            <a:pPr marL="0" indent="0">
              <a:lnSpc>
                <a:spcPct val="100000"/>
              </a:lnSpc>
              <a:spcBef>
                <a:spcPts val="0"/>
              </a:spcBef>
              <a:buNone/>
            </a:pPr>
            <a:r>
              <a:rPr lang="nl-BE" sz="1700" b="1" dirty="0"/>
              <a:t> </a:t>
            </a:r>
          </a:p>
          <a:p>
            <a:pPr marL="457200" indent="-457200">
              <a:lnSpc>
                <a:spcPct val="100000"/>
              </a:lnSpc>
              <a:spcBef>
                <a:spcPts val="0"/>
              </a:spcBef>
              <a:buFont typeface="+mj-lt"/>
              <a:buAutoNum type="arabicPeriod"/>
            </a:pPr>
            <a:r>
              <a:rPr lang="en-GB" sz="1700" b="1" dirty="0">
                <a:solidFill>
                  <a:srgbClr val="FF0000"/>
                </a:solidFill>
                <a:effectLst/>
                <a:ea typeface="SimSun" panose="02010600030101010101" pitchFamily="2" charset="-122"/>
              </a:rPr>
              <a:t>Computer interference </a:t>
            </a:r>
            <a:endParaRPr lang="nl-BE" sz="1700" b="1" dirty="0">
              <a:solidFill>
                <a:srgbClr val="FF0000"/>
              </a:solidFill>
              <a:effectLst/>
              <a:ea typeface="SimSun" panose="02010600030101010101" pitchFamily="2" charset="-122"/>
            </a:endParaRPr>
          </a:p>
          <a:p>
            <a:pPr marL="0" indent="0" algn="just">
              <a:lnSpc>
                <a:spcPct val="100000"/>
              </a:lnSpc>
              <a:spcBef>
                <a:spcPts val="0"/>
              </a:spcBef>
              <a:buNone/>
            </a:pPr>
            <a:r>
              <a:rPr lang="en-GB" sz="1700" b="1" dirty="0">
                <a:solidFill>
                  <a:srgbClr val="FF0000"/>
                </a:solidFill>
                <a:effectLst/>
                <a:ea typeface="SimSun" panose="02010600030101010101" pitchFamily="2" charset="-122"/>
              </a:rPr>
              <a:t>Infection of the computer </a:t>
            </a:r>
            <a:r>
              <a:rPr lang="en-GB" sz="1700" dirty="0">
                <a:effectLst/>
                <a:ea typeface="SimSun" panose="02010600030101010101" pitchFamily="2" charset="-122"/>
              </a:rPr>
              <a:t>with an intrusive form of malware, e.g. </a:t>
            </a:r>
            <a:r>
              <a:rPr lang="en-GB" sz="1700" dirty="0" err="1">
                <a:effectLst/>
                <a:ea typeface="SimSun" panose="02010600030101010101" pitchFamily="2" charset="-122"/>
              </a:rPr>
              <a:t>FinSpy</a:t>
            </a:r>
            <a:r>
              <a:rPr lang="en-GB" sz="1700" dirty="0">
                <a:effectLst/>
                <a:ea typeface="SimSun" panose="02010600030101010101" pitchFamily="2" charset="-122"/>
              </a:rPr>
              <a:t>. It records individuals and their family’s Internet </a:t>
            </a:r>
            <a:r>
              <a:rPr lang="en-GB" sz="1700" b="1" dirty="0">
                <a:solidFill>
                  <a:srgbClr val="FF0000"/>
                </a:solidFill>
                <a:effectLst/>
                <a:ea typeface="SimSun" panose="02010600030101010101" pitchFamily="2" charset="-122"/>
              </a:rPr>
              <a:t>video calls, emails and other communications</a:t>
            </a:r>
            <a:r>
              <a:rPr lang="en-GB" sz="1700" dirty="0">
                <a:effectLst/>
                <a:ea typeface="SimSun" panose="02010600030101010101" pitchFamily="2" charset="-122"/>
              </a:rPr>
              <a:t>, including by logging keyboard strokes, sending the data back to the government</a:t>
            </a:r>
            <a:r>
              <a:rPr lang="en-GB" sz="1700" dirty="0">
                <a:effectLst/>
                <a:ea typeface="Calibri" panose="020F0502020204030204" pitchFamily="34" charset="0"/>
              </a:rPr>
              <a:t>.</a:t>
            </a:r>
            <a:r>
              <a:rPr lang="nl-BE" sz="1700" dirty="0">
                <a:effectLst/>
              </a:rPr>
              <a:t> </a:t>
            </a:r>
            <a:r>
              <a:rPr lang="en-GB" sz="1700" dirty="0">
                <a:effectLst/>
                <a:ea typeface="SimSun" panose="02010600030101010101" pitchFamily="2" charset="-122"/>
              </a:rPr>
              <a:t>	</a:t>
            </a:r>
          </a:p>
          <a:p>
            <a:pPr marL="0" indent="0" algn="just">
              <a:lnSpc>
                <a:spcPct val="100000"/>
              </a:lnSpc>
              <a:spcBef>
                <a:spcPts val="0"/>
              </a:spcBef>
              <a:buNone/>
            </a:pPr>
            <a:endParaRPr lang="en-GB" sz="1700" b="1" dirty="0">
              <a:solidFill>
                <a:srgbClr val="FF0000"/>
              </a:solidFill>
              <a:ea typeface="SimSun" panose="02010600030101010101" pitchFamily="2" charset="-122"/>
            </a:endParaRPr>
          </a:p>
          <a:p>
            <a:pPr marL="457200" indent="-457200" algn="just">
              <a:lnSpc>
                <a:spcPct val="100000"/>
              </a:lnSpc>
              <a:spcBef>
                <a:spcPts val="0"/>
              </a:spcBef>
              <a:buAutoNum type="arabicPeriod" startAt="2"/>
            </a:pPr>
            <a:r>
              <a:rPr lang="en-GB" sz="1700" b="1" dirty="0">
                <a:solidFill>
                  <a:srgbClr val="FF0000"/>
                </a:solidFill>
                <a:effectLst/>
                <a:ea typeface="SimSun" panose="02010600030101010101" pitchFamily="2" charset="-122"/>
              </a:rPr>
              <a:t>Mobile device hacking</a:t>
            </a:r>
          </a:p>
          <a:p>
            <a:pPr marL="0" indent="0" algn="just">
              <a:lnSpc>
                <a:spcPct val="100000"/>
              </a:lnSpc>
              <a:spcBef>
                <a:spcPts val="0"/>
              </a:spcBef>
              <a:buNone/>
            </a:pPr>
            <a:r>
              <a:rPr lang="en-GB" sz="1700" dirty="0">
                <a:effectLst/>
                <a:ea typeface="Calibri" panose="020F0502020204030204" pitchFamily="34" charset="0"/>
              </a:rPr>
              <a:t>Private surveillance products offer the capability of </a:t>
            </a:r>
            <a:r>
              <a:rPr lang="en-GB" sz="1700" b="1" dirty="0">
                <a:solidFill>
                  <a:srgbClr val="FF0000"/>
                </a:solidFill>
                <a:effectLst/>
                <a:ea typeface="Calibri" panose="020F0502020204030204" pitchFamily="34" charset="0"/>
              </a:rPr>
              <a:t>hacking directly into mobile devices</a:t>
            </a:r>
            <a:r>
              <a:rPr lang="en-GB" sz="1700" dirty="0">
                <a:effectLst/>
                <a:ea typeface="Calibri" panose="020F0502020204030204" pitchFamily="34" charset="0"/>
              </a:rPr>
              <a:t>. The NSO Group’s Pegasus spyware is a paradigmatic example and its alleged use in Mexico is instructive.</a:t>
            </a:r>
          </a:p>
          <a:p>
            <a:pPr marL="0" indent="0">
              <a:lnSpc>
                <a:spcPct val="100000"/>
              </a:lnSpc>
              <a:spcBef>
                <a:spcPts val="0"/>
              </a:spcBef>
              <a:buNone/>
              <a:tabLst>
                <a:tab pos="648335" algn="r"/>
              </a:tabLst>
            </a:pPr>
            <a:r>
              <a:rPr lang="en-GB" sz="1700" dirty="0">
                <a:effectLst/>
                <a:latin typeface="Times New Roman" panose="02020603050405020304" pitchFamily="18" charset="0"/>
                <a:ea typeface="SimSun" panose="02010600030101010101" pitchFamily="2" charset="-122"/>
              </a:rPr>
              <a:t>		</a:t>
            </a:r>
            <a:endParaRPr lang="nl-BE" sz="1700" b="1" dirty="0">
              <a:effectLst/>
              <a:ea typeface="SimSun" panose="02010600030101010101" pitchFamily="2" charset="-122"/>
            </a:endParaRPr>
          </a:p>
          <a:p>
            <a:pPr marL="457200" indent="-457200" algn="just">
              <a:lnSpc>
                <a:spcPct val="100000"/>
              </a:lnSpc>
              <a:spcBef>
                <a:spcPts val="0"/>
              </a:spcBef>
              <a:buFont typeface="+mj-lt"/>
              <a:buAutoNum type="arabicPeriod" startAt="3"/>
            </a:pPr>
            <a:r>
              <a:rPr lang="en-GB" sz="1700" b="1" dirty="0">
                <a:solidFill>
                  <a:srgbClr val="FF0000"/>
                </a:solidFill>
                <a:ea typeface="SimSun" panose="02010600030101010101" pitchFamily="2" charset="-122"/>
              </a:rPr>
              <a:t>Social engineering </a:t>
            </a:r>
          </a:p>
          <a:p>
            <a:pPr marL="0" indent="0" algn="just">
              <a:lnSpc>
                <a:spcPct val="100000"/>
              </a:lnSpc>
              <a:spcBef>
                <a:spcPts val="0"/>
              </a:spcBef>
              <a:buNone/>
            </a:pPr>
            <a:r>
              <a:rPr lang="en-GB" sz="1700" dirty="0">
                <a:ea typeface="Calibri" panose="020F0502020204030204" pitchFamily="34" charset="0"/>
              </a:rPr>
              <a:t>Many of the technologies described above are accompanied by strategies </a:t>
            </a:r>
            <a:r>
              <a:rPr lang="en-GB" sz="1700" b="1" i="1" dirty="0">
                <a:solidFill>
                  <a:srgbClr val="FF0000"/>
                </a:solidFill>
                <a:ea typeface="Calibri" panose="020F0502020204030204" pitchFamily="34" charset="0"/>
              </a:rPr>
              <a:t>to lure a target without knowing</a:t>
            </a:r>
            <a:r>
              <a:rPr lang="en-GB" sz="1700" b="1" dirty="0">
                <a:solidFill>
                  <a:srgbClr val="FF0000"/>
                </a:solidFill>
                <a:ea typeface="Calibri" panose="020F0502020204030204" pitchFamily="34" charset="0"/>
              </a:rPr>
              <a:t> downloading malware </a:t>
            </a:r>
            <a:r>
              <a:rPr lang="en-GB" sz="1700" dirty="0">
                <a:ea typeface="Calibri" panose="020F0502020204030204" pitchFamily="34" charset="0"/>
              </a:rPr>
              <a:t>on their devices. </a:t>
            </a:r>
          </a:p>
          <a:p>
            <a:pPr marL="457200" lvl="1" indent="0" algn="just">
              <a:lnSpc>
                <a:spcPct val="100000"/>
              </a:lnSpc>
              <a:spcBef>
                <a:spcPts val="0"/>
              </a:spcBef>
              <a:buNone/>
            </a:pPr>
            <a:r>
              <a:rPr lang="en-GB" sz="1700" dirty="0">
                <a:ea typeface="SimSun" panose="02010600030101010101" pitchFamily="2" charset="-122"/>
              </a:rPr>
              <a:t>Ex. A WhatsApp message linked by researchers to spyware was sent to an CSO staff member urging him to cover a protest, including a link that it claimed would lead to additional information. Clicking on the link would likely have downloaded the spyware on his device. </a:t>
            </a:r>
            <a:endParaRPr lang="nl-BE" sz="1700" dirty="0">
              <a:ea typeface="SimSun" panose="02010600030101010101" pitchFamily="2" charset="-122"/>
            </a:endParaRPr>
          </a:p>
          <a:p>
            <a:pPr marL="0" indent="0" algn="just">
              <a:lnSpc>
                <a:spcPct val="100000"/>
              </a:lnSpc>
              <a:spcBef>
                <a:spcPts val="0"/>
              </a:spcBef>
              <a:buNone/>
            </a:pPr>
            <a:endParaRPr lang="nl-BE" sz="1700" dirty="0"/>
          </a:p>
        </p:txBody>
      </p:sp>
      <p:sp>
        <p:nvSpPr>
          <p:cNvPr id="6" name="Titel 1">
            <a:extLst>
              <a:ext uri="{FF2B5EF4-FFF2-40B4-BE49-F238E27FC236}">
                <a16:creationId xmlns:a16="http://schemas.microsoft.com/office/drawing/2014/main" id="{4332101D-5A93-4FEE-9B36-BE3681084409}"/>
              </a:ext>
            </a:extLst>
          </p:cNvPr>
          <p:cNvSpPr>
            <a:spLocks noGrp="1"/>
          </p:cNvSpPr>
          <p:nvPr>
            <p:ph type="title"/>
          </p:nvPr>
        </p:nvSpPr>
        <p:spPr>
          <a:xfrm>
            <a:off x="2574388" y="365125"/>
            <a:ext cx="6696221" cy="929103"/>
          </a:xfrm>
        </p:spPr>
        <p:txBody>
          <a:bodyPr>
            <a:noAutofit/>
          </a:bodyPr>
          <a:lstStyle/>
          <a:p>
            <a:pPr algn="ctr"/>
            <a:br>
              <a:rPr lang="en-US" sz="2800" b="1" dirty="0">
                <a:latin typeface="+mn-lt"/>
              </a:rPr>
            </a:br>
            <a:r>
              <a:rPr lang="en-US" sz="2800" b="1" dirty="0">
                <a:latin typeface="+mn-lt"/>
              </a:rPr>
              <a:t>    </a:t>
            </a:r>
            <a:br>
              <a:rPr lang="en-US" sz="2800" b="1" dirty="0">
                <a:latin typeface="+mn-lt"/>
              </a:rPr>
            </a:br>
            <a:r>
              <a:rPr lang="en-US" sz="2800" b="1" dirty="0">
                <a:latin typeface="+mn-lt"/>
              </a:rPr>
              <a:t>5. Surveillance and Human Rights</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F884BD22-FD4D-4108-993A-E3A5A4502579}"/>
              </a:ext>
            </a:extLst>
          </p:cNvPr>
          <p:cNvSpPr>
            <a:spLocks noGrp="1"/>
          </p:cNvSpPr>
          <p:nvPr>
            <p:ph type="sldNum" sz="quarter" idx="12"/>
          </p:nvPr>
        </p:nvSpPr>
        <p:spPr/>
        <p:txBody>
          <a:bodyPr/>
          <a:lstStyle/>
          <a:p>
            <a:fld id="{2FAFFF96-F51B-4906-8CB1-0D04D0B08BB1}" type="slidenum">
              <a:rPr lang="nl-BE" smtClean="0"/>
              <a:t>20</a:t>
            </a:fld>
            <a:endParaRPr lang="nl-BE"/>
          </a:p>
        </p:txBody>
      </p:sp>
    </p:spTree>
    <p:extLst>
      <p:ext uri="{BB962C8B-B14F-4D97-AF65-F5344CB8AC3E}">
        <p14:creationId xmlns:p14="http://schemas.microsoft.com/office/powerpoint/2010/main" val="201021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
                                            <p:txEl>
                                              <p:pRg st="10" end="10"/>
                                            </p:txEl>
                                          </p:spTgt>
                                        </p:tgtEl>
                                        <p:attrNameLst>
                                          <p:attrName>style.visibility</p:attrName>
                                        </p:attrNameLst>
                                      </p:cBhvr>
                                      <p:to>
                                        <p:strVal val="visible"/>
                                      </p:to>
                                    </p:set>
                                    <p:animEffect transition="in" filter="fade">
                                      <p:cBhvr>
                                        <p:cTn id="5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00F9E85-880C-4921-8F72-BE21803AEA5F}"/>
              </a:ext>
            </a:extLst>
          </p:cNvPr>
          <p:cNvSpPr>
            <a:spLocks noGrp="1"/>
          </p:cNvSpPr>
          <p:nvPr>
            <p:ph idx="1"/>
          </p:nvPr>
        </p:nvSpPr>
        <p:spPr>
          <a:xfrm>
            <a:off x="888328" y="1628775"/>
            <a:ext cx="10068340" cy="5050994"/>
          </a:xfrm>
        </p:spPr>
        <p:txBody>
          <a:bodyPr>
            <a:normAutofit fontScale="85000" lnSpcReduction="20000"/>
          </a:bodyPr>
          <a:lstStyle/>
          <a:p>
            <a:pPr marL="0" indent="0">
              <a:lnSpc>
                <a:spcPct val="110000"/>
              </a:lnSpc>
              <a:spcBef>
                <a:spcPts val="0"/>
              </a:spcBef>
              <a:spcAft>
                <a:spcPts val="600"/>
              </a:spcAft>
              <a:buNone/>
            </a:pPr>
            <a:endParaRPr lang="nl-BE" sz="100" b="1" dirty="0"/>
          </a:p>
          <a:p>
            <a:pPr marL="457200" indent="-457200">
              <a:spcBef>
                <a:spcPts val="0"/>
              </a:spcBef>
              <a:spcAft>
                <a:spcPts val="600"/>
              </a:spcAft>
              <a:buFont typeface="+mj-lt"/>
              <a:buAutoNum type="arabicPeriod" startAt="4"/>
            </a:pPr>
            <a:r>
              <a:rPr lang="en-GB" sz="2000" b="1" dirty="0">
                <a:solidFill>
                  <a:srgbClr val="FF0000"/>
                </a:solidFill>
                <a:effectLst/>
                <a:ea typeface="SimSun" panose="02010600030101010101" pitchFamily="2" charset="-122"/>
              </a:rPr>
              <a:t>Network surveillance</a:t>
            </a:r>
          </a:p>
          <a:p>
            <a:pPr marL="0" indent="0">
              <a:buNone/>
            </a:pPr>
            <a:r>
              <a:rPr lang="en-GB" sz="2000" dirty="0">
                <a:effectLst/>
                <a:ea typeface="Calibri" panose="020F0502020204030204" pitchFamily="34" charset="0"/>
              </a:rPr>
              <a:t>Some technologies work </a:t>
            </a:r>
            <a:r>
              <a:rPr lang="en-GB" sz="2000" b="1" dirty="0">
                <a:solidFill>
                  <a:srgbClr val="FF0000"/>
                </a:solidFill>
                <a:effectLst/>
                <a:ea typeface="Calibri" panose="020F0502020204030204" pitchFamily="34" charset="0"/>
              </a:rPr>
              <a:t>on a network</a:t>
            </a:r>
            <a:r>
              <a:rPr lang="en-GB" sz="2000" dirty="0">
                <a:effectLst/>
                <a:ea typeface="Calibri" panose="020F0502020204030204" pitchFamily="34" charset="0"/>
              </a:rPr>
              <a:t> to enable targeted surveillance. </a:t>
            </a:r>
          </a:p>
          <a:p>
            <a:pPr marL="457200" lvl="1" indent="0">
              <a:buNone/>
            </a:pPr>
            <a:r>
              <a:rPr lang="en-GB" sz="1800" dirty="0">
                <a:ea typeface="Calibri" panose="020F0502020204030204" pitchFamily="34" charset="0"/>
              </a:rPr>
              <a:t>Ex. Some systems f</a:t>
            </a:r>
            <a:r>
              <a:rPr lang="en-GB" sz="1800" dirty="0">
                <a:effectLst/>
                <a:ea typeface="Calibri" panose="020F0502020204030204" pitchFamily="34" charset="0"/>
              </a:rPr>
              <a:t>or Operative Investigative Activities involve the installation of a device on telecommunications networks that enables </a:t>
            </a:r>
            <a:r>
              <a:rPr lang="en-GB" sz="1800" b="1" dirty="0">
                <a:solidFill>
                  <a:srgbClr val="FF0000"/>
                </a:solidFill>
                <a:effectLst/>
                <a:ea typeface="Calibri" panose="020F0502020204030204" pitchFamily="34" charset="0"/>
              </a:rPr>
              <a:t>interception of communications</a:t>
            </a:r>
            <a:r>
              <a:rPr lang="en-GB" sz="1800" dirty="0">
                <a:effectLst/>
                <a:ea typeface="Calibri" panose="020F0502020204030204" pitchFamily="34" charset="0"/>
              </a:rPr>
              <a:t>. The system is privately manufactured and marketed and is widely used. </a:t>
            </a:r>
          </a:p>
          <a:p>
            <a:pPr marL="457200" lvl="1" indent="0">
              <a:spcBef>
                <a:spcPts val="0"/>
              </a:spcBef>
              <a:buNone/>
            </a:pPr>
            <a:endParaRPr lang="en-GB" sz="1800" dirty="0">
              <a:effectLst/>
              <a:ea typeface="Calibri" panose="020F0502020204030204" pitchFamily="34" charset="0"/>
            </a:endParaRPr>
          </a:p>
          <a:p>
            <a:pPr marL="457200" lvl="1" indent="-457200">
              <a:spcBef>
                <a:spcPts val="0"/>
              </a:spcBef>
              <a:spcAft>
                <a:spcPts val="600"/>
              </a:spcAft>
              <a:buFont typeface="+mj-lt"/>
              <a:buAutoNum type="arabicPeriod" startAt="5"/>
            </a:pPr>
            <a:r>
              <a:rPr lang="en-GB" sz="2000" b="1" dirty="0">
                <a:solidFill>
                  <a:srgbClr val="FF0000"/>
                </a:solidFill>
                <a:effectLst/>
                <a:ea typeface="SimSun" panose="02010600030101010101" pitchFamily="2" charset="-122"/>
              </a:rPr>
              <a:t>Facial and affect recognition </a:t>
            </a:r>
          </a:p>
          <a:p>
            <a:pPr marL="0" lvl="1" indent="0">
              <a:buNone/>
            </a:pPr>
            <a:r>
              <a:rPr lang="en-GB" sz="2000" b="1" dirty="0">
                <a:solidFill>
                  <a:srgbClr val="FF0000"/>
                </a:solidFill>
                <a:effectLst/>
                <a:ea typeface="Calibri" panose="020F0502020204030204" pitchFamily="34" charset="0"/>
              </a:rPr>
              <a:t>Facial recognition </a:t>
            </a:r>
            <a:r>
              <a:rPr lang="en-GB" sz="2000" dirty="0">
                <a:effectLst/>
                <a:ea typeface="Calibri" panose="020F0502020204030204" pitchFamily="34" charset="0"/>
              </a:rPr>
              <a:t>technology seeks to capture and detect the facial characteristics of a person, potentially </a:t>
            </a:r>
            <a:r>
              <a:rPr lang="en-GB" sz="2000" i="1" dirty="0">
                <a:effectLst/>
                <a:ea typeface="Calibri" panose="020F0502020204030204" pitchFamily="34" charset="0"/>
              </a:rPr>
              <a:t>profiling </a:t>
            </a:r>
            <a:r>
              <a:rPr lang="en-GB" sz="2000" dirty="0">
                <a:effectLst/>
                <a:ea typeface="Calibri" panose="020F0502020204030204" pitchFamily="34" charset="0"/>
              </a:rPr>
              <a:t>individuals based on their </a:t>
            </a:r>
            <a:r>
              <a:rPr lang="en-GB" sz="2000" b="1" dirty="0">
                <a:solidFill>
                  <a:srgbClr val="FF0000"/>
                </a:solidFill>
                <a:effectLst/>
                <a:ea typeface="Calibri" panose="020F0502020204030204" pitchFamily="34" charset="0"/>
              </a:rPr>
              <a:t>ethnicity, race, national origin, gender</a:t>
            </a:r>
            <a:r>
              <a:rPr lang="en-GB" sz="2000" dirty="0">
                <a:effectLst/>
                <a:ea typeface="Calibri" panose="020F0502020204030204" pitchFamily="34" charset="0"/>
              </a:rPr>
              <a:t> and other characteristics, which are often the basis for unlawful discrimination. </a:t>
            </a:r>
            <a:r>
              <a:rPr lang="en-GB" sz="2000" dirty="0">
                <a:effectLst/>
                <a:ea typeface="SimSun" panose="02010600030101010101" pitchFamily="2" charset="-122"/>
              </a:rPr>
              <a:t>		</a:t>
            </a:r>
            <a:endParaRPr lang="en-GB" sz="2000" b="1" dirty="0">
              <a:ea typeface="SimSun" panose="02010600030101010101" pitchFamily="2" charset="-122"/>
            </a:endParaRPr>
          </a:p>
          <a:p>
            <a:pPr marL="457200" lvl="1" indent="0">
              <a:buNone/>
            </a:pPr>
            <a:r>
              <a:rPr lang="en-GB" sz="1800" dirty="0">
                <a:effectLst/>
                <a:ea typeface="Calibri" panose="020F0502020204030204" pitchFamily="34" charset="0"/>
              </a:rPr>
              <a:t>Ex. Credible reporting suggests that the Government of China, using a combination of facial recognition technology and surveillance cameras throughout the country, “looks exclusively for </a:t>
            </a:r>
            <a:r>
              <a:rPr lang="en-GB" sz="1800" i="1" dirty="0">
                <a:effectLst/>
                <a:ea typeface="Calibri" panose="020F0502020204030204" pitchFamily="34" charset="0"/>
              </a:rPr>
              <a:t>Uighurs</a:t>
            </a:r>
            <a:r>
              <a:rPr lang="en-GB" sz="1800" dirty="0">
                <a:effectLst/>
                <a:ea typeface="Calibri" panose="020F0502020204030204" pitchFamily="34" charset="0"/>
              </a:rPr>
              <a:t> based on their appearance and keeps records of their comings and goings for search and review”. </a:t>
            </a:r>
            <a:r>
              <a:rPr lang="en-GB" sz="1800" dirty="0">
                <a:effectLst/>
                <a:ea typeface="SimSun" panose="02010600030101010101" pitchFamily="2" charset="-122"/>
              </a:rPr>
              <a:t>	</a:t>
            </a:r>
          </a:p>
          <a:p>
            <a:pPr marL="457200" lvl="1" indent="0">
              <a:buNone/>
            </a:pPr>
            <a:endParaRPr lang="en-GB" sz="2000" b="1" dirty="0">
              <a:ea typeface="SimSun" panose="02010600030101010101" pitchFamily="2" charset="-122"/>
            </a:endParaRPr>
          </a:p>
          <a:p>
            <a:pPr marL="0" lvl="1" indent="0">
              <a:spcBef>
                <a:spcPts val="600"/>
              </a:spcBef>
              <a:buNone/>
            </a:pPr>
            <a:r>
              <a:rPr lang="en-GB" sz="2000" b="1" dirty="0">
                <a:solidFill>
                  <a:srgbClr val="FF0000"/>
                </a:solidFill>
                <a:effectLst/>
                <a:ea typeface="SimSun" panose="02010600030101010101" pitchFamily="2" charset="-122"/>
              </a:rPr>
              <a:t>6. International Mobile Subscriber Identity catchers (Stingray)</a:t>
            </a:r>
          </a:p>
          <a:p>
            <a:pPr marL="0" indent="0" algn="just">
              <a:lnSpc>
                <a:spcPct val="100000"/>
              </a:lnSpc>
              <a:spcAft>
                <a:spcPts val="600"/>
              </a:spcAft>
              <a:buNone/>
            </a:pPr>
            <a:r>
              <a:rPr lang="nl-BE" sz="2000" dirty="0">
                <a:ea typeface="SimSun" panose="02010600030101010101" pitchFamily="2" charset="-122"/>
              </a:rPr>
              <a:t>These tools </a:t>
            </a:r>
            <a:r>
              <a:rPr lang="nl-BE" sz="2000" b="1" dirty="0" err="1">
                <a:solidFill>
                  <a:srgbClr val="FF0000"/>
                </a:solidFill>
                <a:ea typeface="SimSun" panose="02010600030101010101" pitchFamily="2" charset="-122"/>
              </a:rPr>
              <a:t>intercept</a:t>
            </a:r>
            <a:r>
              <a:rPr lang="nl-BE" sz="2000" b="1" dirty="0">
                <a:solidFill>
                  <a:srgbClr val="FF0000"/>
                </a:solidFill>
                <a:ea typeface="SimSun" panose="02010600030101010101" pitchFamily="2" charset="-122"/>
              </a:rPr>
              <a:t> </a:t>
            </a:r>
            <a:r>
              <a:rPr lang="nl-BE" sz="2000" b="1" dirty="0" err="1">
                <a:solidFill>
                  <a:srgbClr val="FF0000"/>
                </a:solidFill>
                <a:ea typeface="SimSun" panose="02010600030101010101" pitchFamily="2" charset="-122"/>
              </a:rPr>
              <a:t>nearby</a:t>
            </a:r>
            <a:r>
              <a:rPr lang="nl-BE" sz="2000" b="1" dirty="0">
                <a:solidFill>
                  <a:srgbClr val="FF0000"/>
                </a:solidFill>
                <a:ea typeface="SimSun" panose="02010600030101010101" pitchFamily="2" charset="-122"/>
              </a:rPr>
              <a:t> </a:t>
            </a:r>
            <a:r>
              <a:rPr lang="en-GB" sz="2000" b="1" dirty="0">
                <a:solidFill>
                  <a:srgbClr val="FF0000"/>
                </a:solidFill>
                <a:effectLst/>
                <a:ea typeface="SimSun" panose="02010600030101010101" pitchFamily="2" charset="-122"/>
              </a:rPr>
              <a:t>cell towers </a:t>
            </a:r>
            <a:r>
              <a:rPr lang="en-GB" sz="2000" dirty="0">
                <a:effectLst/>
                <a:ea typeface="SimSun" panose="02010600030101010101" pitchFamily="2" charset="-122"/>
              </a:rPr>
              <a:t>communications and location data being transmitted by personal communication devices. Such catchers are widely used around the world, often by law enforcement and intelligence agencies. </a:t>
            </a:r>
          </a:p>
          <a:p>
            <a:pPr marL="457200" lvl="1" indent="0" algn="just">
              <a:lnSpc>
                <a:spcPct val="100000"/>
              </a:lnSpc>
              <a:spcAft>
                <a:spcPts val="600"/>
              </a:spcAft>
              <a:buNone/>
            </a:pPr>
            <a:r>
              <a:rPr lang="en-GB" sz="1800" dirty="0">
                <a:ea typeface="SimSun" panose="02010600030101010101" pitchFamily="2" charset="-122"/>
              </a:rPr>
              <a:t>Ex. </a:t>
            </a:r>
            <a:r>
              <a:rPr lang="en-GB" sz="1800" dirty="0">
                <a:effectLst/>
                <a:ea typeface="SimSun" panose="02010600030101010101" pitchFamily="2" charset="-122"/>
              </a:rPr>
              <a:t>A private company in the United Kingdom allegedly sold such catchers, and many fear that these tools were used to track and monitor drug users in the Government’s widely criticized war on drugs.</a:t>
            </a:r>
            <a:endParaRPr lang="nl-BE" sz="1800" dirty="0">
              <a:effectLst/>
              <a:ea typeface="SimSun" panose="02010600030101010101" pitchFamily="2" charset="-122"/>
            </a:endParaRPr>
          </a:p>
          <a:p>
            <a:pPr marL="457200" lvl="1" indent="0">
              <a:buNone/>
            </a:pPr>
            <a:endParaRPr lang="en-GB" sz="1800" dirty="0">
              <a:effectLst/>
              <a:ea typeface="Calibri" panose="020F0502020204030204" pitchFamily="34" charset="0"/>
            </a:endParaRPr>
          </a:p>
          <a:p>
            <a:pPr marL="0" indent="0" algn="just">
              <a:lnSpc>
                <a:spcPct val="110000"/>
              </a:lnSpc>
              <a:spcBef>
                <a:spcPts val="0"/>
              </a:spcBef>
              <a:spcAft>
                <a:spcPts val="600"/>
              </a:spcAft>
              <a:buNone/>
            </a:pPr>
            <a:endParaRPr lang="nl-BE" sz="2000" dirty="0"/>
          </a:p>
        </p:txBody>
      </p:sp>
      <p:sp>
        <p:nvSpPr>
          <p:cNvPr id="6" name="Titel 1">
            <a:extLst>
              <a:ext uri="{FF2B5EF4-FFF2-40B4-BE49-F238E27FC236}">
                <a16:creationId xmlns:a16="http://schemas.microsoft.com/office/drawing/2014/main" id="{4332101D-5A93-4FEE-9B36-BE3681084409}"/>
              </a:ext>
            </a:extLst>
          </p:cNvPr>
          <p:cNvSpPr>
            <a:spLocks noGrp="1"/>
          </p:cNvSpPr>
          <p:nvPr>
            <p:ph type="title"/>
          </p:nvPr>
        </p:nvSpPr>
        <p:spPr>
          <a:xfrm>
            <a:off x="2574388" y="365125"/>
            <a:ext cx="6696221" cy="929103"/>
          </a:xfrm>
        </p:spPr>
        <p:txBody>
          <a:bodyPr>
            <a:noAutofit/>
          </a:bodyPr>
          <a:lstStyle/>
          <a:p>
            <a:pPr algn="ctr"/>
            <a:br>
              <a:rPr lang="en-US" sz="2800" b="1" dirty="0">
                <a:latin typeface="+mn-lt"/>
              </a:rPr>
            </a:br>
            <a:r>
              <a:rPr lang="en-US" sz="2800" b="1" dirty="0">
                <a:latin typeface="+mn-lt"/>
              </a:rPr>
              <a:t>    </a:t>
            </a:r>
            <a:br>
              <a:rPr lang="en-US" sz="2800" b="1" dirty="0">
                <a:latin typeface="+mn-lt"/>
              </a:rPr>
            </a:br>
            <a:r>
              <a:rPr lang="en-US" sz="2800" b="1" dirty="0">
                <a:latin typeface="+mn-lt"/>
              </a:rPr>
              <a:t>5. Surveillance and Human Rights</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B5C9BE01-1109-4657-9885-CE39D2DB6B73}"/>
              </a:ext>
            </a:extLst>
          </p:cNvPr>
          <p:cNvSpPr>
            <a:spLocks noGrp="1"/>
          </p:cNvSpPr>
          <p:nvPr>
            <p:ph type="sldNum" sz="quarter" idx="12"/>
          </p:nvPr>
        </p:nvSpPr>
        <p:spPr/>
        <p:txBody>
          <a:bodyPr/>
          <a:lstStyle/>
          <a:p>
            <a:fld id="{2FAFFF96-F51B-4906-8CB1-0D04D0B08BB1}" type="slidenum">
              <a:rPr lang="nl-BE" smtClean="0"/>
              <a:t>21</a:t>
            </a:fld>
            <a:endParaRPr lang="nl-BE"/>
          </a:p>
        </p:txBody>
      </p:sp>
    </p:spTree>
    <p:extLst>
      <p:ext uri="{BB962C8B-B14F-4D97-AF65-F5344CB8AC3E}">
        <p14:creationId xmlns:p14="http://schemas.microsoft.com/office/powerpoint/2010/main" val="233614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00F9E85-880C-4921-8F72-BE21803AEA5F}"/>
              </a:ext>
            </a:extLst>
          </p:cNvPr>
          <p:cNvSpPr>
            <a:spLocks noGrp="1"/>
          </p:cNvSpPr>
          <p:nvPr>
            <p:ph idx="1"/>
          </p:nvPr>
        </p:nvSpPr>
        <p:spPr>
          <a:xfrm>
            <a:off x="974035" y="1825625"/>
            <a:ext cx="10783955" cy="4351338"/>
          </a:xfrm>
        </p:spPr>
        <p:txBody>
          <a:bodyPr>
            <a:normAutofit lnSpcReduction="10000"/>
          </a:bodyPr>
          <a:lstStyle/>
          <a:p>
            <a:pPr marL="0" indent="0">
              <a:buNone/>
            </a:pPr>
            <a:r>
              <a:rPr lang="en-US" sz="2400" b="1" dirty="0"/>
              <a:t>What are rights? </a:t>
            </a:r>
          </a:p>
          <a:p>
            <a:pPr marL="0" indent="0">
              <a:buNone/>
            </a:pPr>
            <a:r>
              <a:rPr lang="en-US" sz="2000" dirty="0"/>
              <a:t>1. Art. 8 </a:t>
            </a:r>
            <a:r>
              <a:rPr lang="en-US" sz="2000" b="1" dirty="0"/>
              <a:t>ECHR</a:t>
            </a:r>
            <a:r>
              <a:rPr lang="en-US" sz="2000" dirty="0"/>
              <a:t> “</a:t>
            </a:r>
            <a:r>
              <a:rPr lang="en-US" sz="2000" b="1" dirty="0">
                <a:solidFill>
                  <a:srgbClr val="FF0000"/>
                </a:solidFill>
              </a:rPr>
              <a:t>Right to respect for private and family life</a:t>
            </a:r>
            <a:r>
              <a:rPr lang="en-US" sz="2000" dirty="0"/>
              <a:t>” </a:t>
            </a:r>
          </a:p>
          <a:p>
            <a:pPr marL="457200" lvl="1" indent="0">
              <a:buNone/>
            </a:pPr>
            <a:r>
              <a:rPr lang="en-US" sz="2000" dirty="0"/>
              <a:t>1. Everyone has the right to respect for his </a:t>
            </a:r>
            <a:r>
              <a:rPr lang="en-US" sz="2000" b="1" dirty="0">
                <a:solidFill>
                  <a:srgbClr val="FF0000"/>
                </a:solidFill>
              </a:rPr>
              <a:t>private and family life</a:t>
            </a:r>
            <a:r>
              <a:rPr lang="en-US" sz="2000" dirty="0"/>
              <a:t>, his home and his correspondence. </a:t>
            </a:r>
          </a:p>
          <a:p>
            <a:pPr marL="457200" lvl="1" indent="0">
              <a:buNone/>
            </a:pPr>
            <a:r>
              <a:rPr lang="en-US" sz="2000" dirty="0"/>
              <a:t>2. There shall be </a:t>
            </a:r>
            <a:r>
              <a:rPr lang="en-US" sz="2000" b="1" dirty="0">
                <a:solidFill>
                  <a:srgbClr val="FF0000"/>
                </a:solidFill>
              </a:rPr>
              <a:t>no interference by a public authority </a:t>
            </a:r>
            <a:r>
              <a:rPr lang="en-US" sz="2000" dirty="0"/>
              <a:t>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a:t>
            </a:r>
          </a:p>
          <a:p>
            <a:pPr marL="0" indent="0">
              <a:buNone/>
            </a:pPr>
            <a:r>
              <a:rPr lang="en-GB" sz="2000" dirty="0">
                <a:effectLst/>
                <a:ea typeface="SimSun" panose="02010600030101010101" pitchFamily="2" charset="-122"/>
              </a:rPr>
              <a:t>2. </a:t>
            </a:r>
            <a:r>
              <a:rPr lang="en-GB" sz="2000" b="1" dirty="0">
                <a:effectLst/>
                <a:ea typeface="SimSun" panose="02010600030101010101" pitchFamily="2" charset="-122"/>
              </a:rPr>
              <a:t>International Covenant on Civil and Political Rights </a:t>
            </a:r>
            <a:r>
              <a:rPr lang="en-GB" sz="2000" dirty="0">
                <a:effectLst/>
                <a:ea typeface="SimSun" panose="02010600030101010101" pitchFamily="2" charset="-122"/>
              </a:rPr>
              <a:t>and the </a:t>
            </a:r>
            <a:r>
              <a:rPr lang="en-GB" sz="2000" b="1" dirty="0">
                <a:effectLst/>
                <a:ea typeface="SimSun" panose="02010600030101010101" pitchFamily="2" charset="-122"/>
              </a:rPr>
              <a:t>Universal Declaration of Human Rights </a:t>
            </a:r>
            <a:r>
              <a:rPr lang="en-GB" sz="2000" dirty="0">
                <a:effectLst/>
                <a:ea typeface="SimSun" panose="02010600030101010101" pitchFamily="2" charset="-122"/>
              </a:rPr>
              <a:t>protect everyone’s rights to </a:t>
            </a:r>
            <a:r>
              <a:rPr lang="en-GB" sz="2000" b="1" dirty="0">
                <a:solidFill>
                  <a:srgbClr val="FF0000"/>
                </a:solidFill>
                <a:effectLst/>
                <a:ea typeface="SimSun" panose="02010600030101010101" pitchFamily="2" charset="-122"/>
              </a:rPr>
              <a:t>privacy, opinion and expression</a:t>
            </a:r>
            <a:r>
              <a:rPr lang="en-GB" sz="2000" dirty="0">
                <a:effectLst/>
                <a:ea typeface="SimSun" panose="02010600030101010101" pitchFamily="2" charset="-122"/>
              </a:rPr>
              <a:t>. </a:t>
            </a:r>
          </a:p>
          <a:p>
            <a:pPr marL="0" indent="0">
              <a:buNone/>
            </a:pPr>
            <a:r>
              <a:rPr lang="en-GB" sz="1800" dirty="0">
                <a:effectLst/>
                <a:ea typeface="SimSun" panose="02010600030101010101" pitchFamily="2" charset="-122"/>
              </a:rPr>
              <a:t>Art. 19 of both instruments protects everyone’s right to hold opinions without interference and to seek, receive and impart information and ideas of all kinds, regardless of frontiers and through any media. </a:t>
            </a:r>
          </a:p>
          <a:p>
            <a:pPr marL="0" indent="0">
              <a:buNone/>
            </a:pPr>
            <a:r>
              <a:rPr lang="en-GB" sz="1800" dirty="0">
                <a:effectLst/>
                <a:ea typeface="SimSun" panose="02010600030101010101" pitchFamily="2" charset="-122"/>
              </a:rPr>
              <a:t>Article 17 (1) of the Covenant, echoing article 12 of the Declaration, provides that “[n]o one shall be subjected to </a:t>
            </a:r>
            <a:r>
              <a:rPr lang="en-GB" sz="1800" i="1" dirty="0">
                <a:effectLst/>
                <a:ea typeface="SimSun" panose="02010600030101010101" pitchFamily="2" charset="-122"/>
              </a:rPr>
              <a:t>arbitrary or unlawful interference </a:t>
            </a:r>
            <a:r>
              <a:rPr lang="en-GB" sz="1800" dirty="0">
                <a:effectLst/>
                <a:ea typeface="SimSun" panose="02010600030101010101" pitchFamily="2" charset="-122"/>
              </a:rPr>
              <a:t>with his privacy, family, home or correspondence”. </a:t>
            </a:r>
            <a:endParaRPr lang="nl-BE" sz="1800" dirty="0">
              <a:effectLst/>
              <a:ea typeface="SimSun" panose="02010600030101010101" pitchFamily="2" charset="-122"/>
            </a:endParaRPr>
          </a:p>
          <a:p>
            <a:pPr marL="457200" lvl="1" indent="0">
              <a:buNone/>
            </a:pPr>
            <a:endParaRPr lang="nl-BE" sz="2000" dirty="0"/>
          </a:p>
        </p:txBody>
      </p:sp>
      <p:sp>
        <p:nvSpPr>
          <p:cNvPr id="6" name="Titel 1">
            <a:extLst>
              <a:ext uri="{FF2B5EF4-FFF2-40B4-BE49-F238E27FC236}">
                <a16:creationId xmlns:a16="http://schemas.microsoft.com/office/drawing/2014/main" id="{A6D6A475-2EB7-40E9-BCA0-3113A8DC7A64}"/>
              </a:ext>
            </a:extLst>
          </p:cNvPr>
          <p:cNvSpPr>
            <a:spLocks noGrp="1"/>
          </p:cNvSpPr>
          <p:nvPr>
            <p:ph type="title"/>
          </p:nvPr>
        </p:nvSpPr>
        <p:spPr>
          <a:xfrm>
            <a:off x="2574388" y="365125"/>
            <a:ext cx="6696221" cy="929103"/>
          </a:xfrm>
        </p:spPr>
        <p:txBody>
          <a:bodyPr>
            <a:noAutofit/>
          </a:bodyPr>
          <a:lstStyle/>
          <a:p>
            <a:pPr algn="ctr"/>
            <a:br>
              <a:rPr lang="en-US" sz="2800" b="1" dirty="0">
                <a:latin typeface="+mn-lt"/>
              </a:rPr>
            </a:br>
            <a:r>
              <a:rPr lang="en-US" sz="2800" b="1" dirty="0">
                <a:latin typeface="+mn-lt"/>
              </a:rPr>
              <a:t>    </a:t>
            </a:r>
            <a:br>
              <a:rPr lang="en-US" sz="2800" b="1" dirty="0">
                <a:latin typeface="+mn-lt"/>
              </a:rPr>
            </a:br>
            <a:r>
              <a:rPr lang="en-US" sz="2800" b="1" dirty="0">
                <a:latin typeface="+mn-lt"/>
              </a:rPr>
              <a:t>5. Surveillance and Human Rights</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7B815A59-027D-4956-8D56-9996D96349EA}"/>
              </a:ext>
            </a:extLst>
          </p:cNvPr>
          <p:cNvSpPr>
            <a:spLocks noGrp="1"/>
          </p:cNvSpPr>
          <p:nvPr>
            <p:ph type="sldNum" sz="quarter" idx="12"/>
          </p:nvPr>
        </p:nvSpPr>
        <p:spPr/>
        <p:txBody>
          <a:bodyPr/>
          <a:lstStyle/>
          <a:p>
            <a:fld id="{2FAFFF96-F51B-4906-8CB1-0D04D0B08BB1}" type="slidenum">
              <a:rPr lang="nl-BE" smtClean="0"/>
              <a:t>22</a:t>
            </a:fld>
            <a:endParaRPr lang="nl-BE"/>
          </a:p>
        </p:txBody>
      </p:sp>
    </p:spTree>
    <p:extLst>
      <p:ext uri="{BB962C8B-B14F-4D97-AF65-F5344CB8AC3E}">
        <p14:creationId xmlns:p14="http://schemas.microsoft.com/office/powerpoint/2010/main" val="3380287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00F9E85-880C-4921-8F72-BE21803AEA5F}"/>
              </a:ext>
            </a:extLst>
          </p:cNvPr>
          <p:cNvSpPr>
            <a:spLocks noGrp="1"/>
          </p:cNvSpPr>
          <p:nvPr>
            <p:ph idx="1"/>
          </p:nvPr>
        </p:nvSpPr>
        <p:spPr>
          <a:xfrm>
            <a:off x="839788" y="1222512"/>
            <a:ext cx="11156742" cy="5635488"/>
          </a:xfrm>
        </p:spPr>
        <p:txBody>
          <a:bodyPr>
            <a:normAutofit fontScale="92500" lnSpcReduction="10000"/>
          </a:bodyPr>
          <a:lstStyle/>
          <a:p>
            <a:pPr marL="0" indent="0">
              <a:buNone/>
            </a:pPr>
            <a:endParaRPr lang="en-US" sz="1800" b="0" i="0" dirty="0">
              <a:solidFill>
                <a:srgbClr val="202124"/>
              </a:solidFill>
              <a:effectLst/>
            </a:endParaRPr>
          </a:p>
          <a:p>
            <a:pPr marL="0" indent="0">
              <a:buNone/>
            </a:pPr>
            <a:r>
              <a:rPr lang="en-US" sz="2600" b="1" dirty="0">
                <a:solidFill>
                  <a:srgbClr val="202124"/>
                </a:solidFill>
              </a:rPr>
              <a:t>What are problems? </a:t>
            </a:r>
          </a:p>
          <a:p>
            <a:pPr marL="0" indent="0">
              <a:buNone/>
            </a:pPr>
            <a:r>
              <a:rPr lang="en-US" sz="2400" b="1" dirty="0">
                <a:solidFill>
                  <a:srgbClr val="202124"/>
                </a:solidFill>
              </a:rPr>
              <a:t>(1) Level of the citizen</a:t>
            </a:r>
          </a:p>
          <a:p>
            <a:pPr marL="0" indent="0">
              <a:buNone/>
            </a:pPr>
            <a:r>
              <a:rPr lang="en-US" sz="1800" b="0" i="0" dirty="0">
                <a:solidFill>
                  <a:srgbClr val="202124"/>
                </a:solidFill>
                <a:effectLst/>
              </a:rPr>
              <a:t>The General Assembly of the </a:t>
            </a:r>
            <a:r>
              <a:rPr lang="en-GB" sz="1800" b="1" dirty="0">
                <a:effectLst/>
                <a:ea typeface="Calibri" panose="020F0502020204030204" pitchFamily="34" charset="0"/>
              </a:rPr>
              <a:t>Human Rights Council </a:t>
            </a:r>
            <a:r>
              <a:rPr lang="en-US" sz="1800" b="0" i="0" dirty="0">
                <a:solidFill>
                  <a:srgbClr val="202124"/>
                </a:solidFill>
                <a:effectLst/>
              </a:rPr>
              <a:t>has condemned unlawful or </a:t>
            </a:r>
            <a:r>
              <a:rPr lang="en-US" sz="1800" b="1" i="0" dirty="0">
                <a:solidFill>
                  <a:srgbClr val="FF0000"/>
                </a:solidFill>
                <a:effectLst/>
              </a:rPr>
              <a:t>arbitrary surveillance and interception of communications as “</a:t>
            </a:r>
            <a:r>
              <a:rPr lang="en-US" sz="1800" b="1" i="1" dirty="0">
                <a:solidFill>
                  <a:srgbClr val="FF0000"/>
                </a:solidFill>
                <a:effectLst/>
              </a:rPr>
              <a:t>highly intrusive acts</a:t>
            </a:r>
            <a:r>
              <a:rPr lang="en-US" sz="1800" b="1" i="0" dirty="0">
                <a:solidFill>
                  <a:srgbClr val="FF0000"/>
                </a:solidFill>
                <a:effectLst/>
              </a:rPr>
              <a:t>” </a:t>
            </a:r>
            <a:r>
              <a:rPr lang="en-US" sz="1800" b="0" i="0" dirty="0">
                <a:solidFill>
                  <a:srgbClr val="202124"/>
                </a:solidFill>
                <a:effectLst/>
              </a:rPr>
              <a:t>that interfere with fundamental </a:t>
            </a:r>
            <a:r>
              <a:rPr lang="en-US" sz="1800" b="1" i="0" dirty="0">
                <a:solidFill>
                  <a:srgbClr val="202124"/>
                </a:solidFill>
                <a:effectLst/>
              </a:rPr>
              <a:t>human rights</a:t>
            </a:r>
            <a:r>
              <a:rPr lang="en-US" sz="1800" b="0" i="0" dirty="0">
                <a:solidFill>
                  <a:srgbClr val="202124"/>
                </a:solidFill>
                <a:effectLst/>
              </a:rPr>
              <a:t> (see General Assembly resolutions 68/167 and 71/199). However, unlawful </a:t>
            </a:r>
            <a:r>
              <a:rPr lang="en-US" sz="1800" b="1" i="0" dirty="0">
                <a:solidFill>
                  <a:srgbClr val="202124"/>
                </a:solidFill>
                <a:effectLst/>
              </a:rPr>
              <a:t>surveillance</a:t>
            </a:r>
            <a:r>
              <a:rPr lang="en-US" sz="1800" b="0" i="0" dirty="0">
                <a:solidFill>
                  <a:srgbClr val="202124"/>
                </a:solidFill>
                <a:effectLst/>
              </a:rPr>
              <a:t> continues without evident constraint.</a:t>
            </a:r>
          </a:p>
          <a:p>
            <a:pPr marL="0" indent="0" algn="just">
              <a:lnSpc>
                <a:spcPct val="100000"/>
              </a:lnSpc>
              <a:spcAft>
                <a:spcPts val="600"/>
              </a:spcAft>
              <a:buNone/>
            </a:pPr>
            <a:r>
              <a:rPr lang="en-GB" sz="1800" dirty="0">
                <a:effectLst/>
                <a:ea typeface="SimSun" panose="02010600030101010101" pitchFamily="2" charset="-122"/>
              </a:rPr>
              <a:t>Targets of surveillance suffer interference with </a:t>
            </a:r>
            <a:r>
              <a:rPr lang="en-GB" sz="1800" i="1" dirty="0">
                <a:effectLst/>
                <a:ea typeface="SimSun" panose="02010600030101010101" pitchFamily="2" charset="-122"/>
              </a:rPr>
              <a:t>their rights to privacy and freedom of opinion and expression </a:t>
            </a:r>
            <a:r>
              <a:rPr lang="en-GB" sz="1800" dirty="0">
                <a:effectLst/>
                <a:ea typeface="SimSun" panose="02010600030101010101" pitchFamily="2" charset="-122"/>
              </a:rPr>
              <a:t>whether the effort to monitor is successful or not. </a:t>
            </a:r>
          </a:p>
          <a:p>
            <a:pPr marL="0" indent="0" algn="just">
              <a:lnSpc>
                <a:spcPct val="100000"/>
              </a:lnSpc>
              <a:spcAft>
                <a:spcPts val="600"/>
              </a:spcAft>
              <a:buNone/>
            </a:pPr>
            <a:r>
              <a:rPr lang="en-GB" sz="1800" dirty="0">
                <a:effectLst/>
                <a:ea typeface="SimSun" panose="02010600030101010101" pitchFamily="2" charset="-122"/>
              </a:rPr>
              <a:t>Governments generally seek tools that </a:t>
            </a:r>
            <a:r>
              <a:rPr lang="en-GB" sz="1800" b="1" i="1" dirty="0">
                <a:solidFill>
                  <a:srgbClr val="FF0000"/>
                </a:solidFill>
                <a:effectLst/>
                <a:ea typeface="SimSun" panose="02010600030101010101" pitchFamily="2" charset="-122"/>
              </a:rPr>
              <a:t>intrude without the knowledge of the target</a:t>
            </a:r>
            <a:r>
              <a:rPr lang="en-GB" sz="1800" dirty="0">
                <a:effectLst/>
                <a:ea typeface="SimSun" panose="02010600030101010101" pitchFamily="2" charset="-122"/>
              </a:rPr>
              <a:t>. However, it is critical to see such interference as part of an overall effort to impose consequences on the target. </a:t>
            </a:r>
          </a:p>
          <a:p>
            <a:pPr marL="0" indent="0" algn="just">
              <a:lnSpc>
                <a:spcPct val="100000"/>
              </a:lnSpc>
              <a:spcAft>
                <a:spcPts val="600"/>
              </a:spcAft>
              <a:buNone/>
            </a:pPr>
            <a:r>
              <a:rPr lang="en-GB" sz="1800" dirty="0">
                <a:effectLst/>
                <a:ea typeface="SimSun" panose="02010600030101010101" pitchFamily="2" charset="-122"/>
              </a:rPr>
              <a:t>If conducted for unlawful purposes, these may be used in an effort to </a:t>
            </a:r>
            <a:r>
              <a:rPr lang="en-GB" sz="1800" b="1" i="1" dirty="0">
                <a:solidFill>
                  <a:srgbClr val="FF0000"/>
                </a:solidFill>
                <a:effectLst/>
                <a:ea typeface="SimSun" panose="02010600030101010101" pitchFamily="2" charset="-122"/>
              </a:rPr>
              <a:t>silence dissent, sanction criticism or punish independent reporting</a:t>
            </a:r>
            <a:r>
              <a:rPr lang="en-GB" sz="1800" b="1" dirty="0">
                <a:solidFill>
                  <a:srgbClr val="FF0000"/>
                </a:solidFill>
                <a:effectLst/>
                <a:ea typeface="SimSun" panose="02010600030101010101" pitchFamily="2" charset="-122"/>
              </a:rPr>
              <a:t>. </a:t>
            </a:r>
          </a:p>
          <a:p>
            <a:pPr marL="0" indent="0" algn="just">
              <a:lnSpc>
                <a:spcPct val="100000"/>
              </a:lnSpc>
              <a:spcAft>
                <a:spcPts val="600"/>
              </a:spcAft>
              <a:buNone/>
            </a:pPr>
            <a:r>
              <a:rPr lang="en-GB" sz="1800" dirty="0">
                <a:effectLst/>
                <a:ea typeface="SimSun" panose="02010600030101010101" pitchFamily="2" charset="-122"/>
              </a:rPr>
              <a:t>In environments subject to rampant illicit surveillance, the targeted communities suspect attempts at surveillance, which in turn shapes and restricts their capacity to exercise the rights to freedom of expression, association, religious belief, culture and so forth. </a:t>
            </a:r>
          </a:p>
          <a:p>
            <a:pPr marL="0" indent="0" algn="just">
              <a:lnSpc>
                <a:spcPct val="100000"/>
              </a:lnSpc>
              <a:spcAft>
                <a:spcPts val="600"/>
              </a:spcAft>
              <a:buNone/>
            </a:pPr>
            <a:r>
              <a:rPr lang="en-GB" sz="1800" b="1" dirty="0">
                <a:solidFill>
                  <a:srgbClr val="FF0000"/>
                </a:solidFill>
                <a:effectLst/>
                <a:ea typeface="SimSun" panose="02010600030101010101" pitchFamily="2" charset="-122"/>
              </a:rPr>
              <a:t>In short, interference with privacy through targeted surveillance is designed to repress the exercise of the right to freedom of expression.</a:t>
            </a:r>
            <a:endParaRPr lang="nl-BE" sz="1800" b="1" dirty="0">
              <a:solidFill>
                <a:srgbClr val="FF0000"/>
              </a:solidFill>
              <a:effectLst/>
              <a:ea typeface="SimSun" panose="02010600030101010101" pitchFamily="2" charset="-122"/>
            </a:endParaRPr>
          </a:p>
          <a:p>
            <a:pPr marL="0" indent="0" algn="just">
              <a:lnSpc>
                <a:spcPct val="100000"/>
              </a:lnSpc>
              <a:spcAft>
                <a:spcPts val="600"/>
              </a:spcAft>
              <a:buNone/>
            </a:pPr>
            <a:endParaRPr lang="en-GB" sz="1800" dirty="0">
              <a:effectLst/>
              <a:ea typeface="SimSun" panose="02010600030101010101" pitchFamily="2" charset="-122"/>
            </a:endParaRPr>
          </a:p>
          <a:p>
            <a:pPr marL="0" indent="0">
              <a:lnSpc>
                <a:spcPts val="1100"/>
              </a:lnSpc>
              <a:buNone/>
              <a:tabLst>
                <a:tab pos="648335" algn="r"/>
              </a:tabLst>
            </a:pPr>
            <a:endParaRPr lang="nl-BE" sz="2000" dirty="0"/>
          </a:p>
        </p:txBody>
      </p:sp>
      <p:sp>
        <p:nvSpPr>
          <p:cNvPr id="6" name="Titel 1">
            <a:extLst>
              <a:ext uri="{FF2B5EF4-FFF2-40B4-BE49-F238E27FC236}">
                <a16:creationId xmlns:a16="http://schemas.microsoft.com/office/drawing/2014/main" id="{C94D7672-91D1-48EB-ACA1-3F1FC3C08B7F}"/>
              </a:ext>
            </a:extLst>
          </p:cNvPr>
          <p:cNvSpPr>
            <a:spLocks noGrp="1"/>
          </p:cNvSpPr>
          <p:nvPr>
            <p:ph type="title"/>
          </p:nvPr>
        </p:nvSpPr>
        <p:spPr>
          <a:xfrm>
            <a:off x="2574388" y="365125"/>
            <a:ext cx="6696221" cy="929103"/>
          </a:xfrm>
        </p:spPr>
        <p:txBody>
          <a:bodyPr>
            <a:noAutofit/>
          </a:bodyPr>
          <a:lstStyle/>
          <a:p>
            <a:pPr algn="ctr"/>
            <a:br>
              <a:rPr lang="en-US" sz="2800" b="1" dirty="0">
                <a:latin typeface="+mn-lt"/>
              </a:rPr>
            </a:br>
            <a:r>
              <a:rPr lang="en-US" sz="2800" b="1" dirty="0">
                <a:latin typeface="+mn-lt"/>
              </a:rPr>
              <a:t>    </a:t>
            </a:r>
            <a:br>
              <a:rPr lang="en-US" sz="2800" b="1" dirty="0">
                <a:latin typeface="+mn-lt"/>
              </a:rPr>
            </a:br>
            <a:r>
              <a:rPr lang="en-US" sz="2800" b="1" dirty="0">
                <a:latin typeface="+mn-lt"/>
              </a:rPr>
              <a:t>5. Surveillance and Human Rights</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AAEBE2B2-C26C-4315-AAB6-573120A18CF3}"/>
              </a:ext>
            </a:extLst>
          </p:cNvPr>
          <p:cNvSpPr>
            <a:spLocks noGrp="1"/>
          </p:cNvSpPr>
          <p:nvPr>
            <p:ph type="sldNum" sz="quarter" idx="12"/>
          </p:nvPr>
        </p:nvSpPr>
        <p:spPr/>
        <p:txBody>
          <a:bodyPr/>
          <a:lstStyle/>
          <a:p>
            <a:fld id="{2FAFFF96-F51B-4906-8CB1-0D04D0B08BB1}" type="slidenum">
              <a:rPr lang="nl-BE" smtClean="0"/>
              <a:t>23</a:t>
            </a:fld>
            <a:endParaRPr lang="nl-BE"/>
          </a:p>
        </p:txBody>
      </p:sp>
    </p:spTree>
    <p:extLst>
      <p:ext uri="{BB962C8B-B14F-4D97-AF65-F5344CB8AC3E}">
        <p14:creationId xmlns:p14="http://schemas.microsoft.com/office/powerpoint/2010/main" val="404817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00F9E85-880C-4921-8F72-BE21803AEA5F}"/>
              </a:ext>
            </a:extLst>
          </p:cNvPr>
          <p:cNvSpPr>
            <a:spLocks noGrp="1"/>
          </p:cNvSpPr>
          <p:nvPr>
            <p:ph idx="1"/>
          </p:nvPr>
        </p:nvSpPr>
        <p:spPr>
          <a:xfrm>
            <a:off x="839788" y="1628775"/>
            <a:ext cx="11057351" cy="4548188"/>
          </a:xfrm>
        </p:spPr>
        <p:txBody>
          <a:bodyPr>
            <a:normAutofit/>
          </a:bodyPr>
          <a:lstStyle/>
          <a:p>
            <a:pPr marL="0" indent="0">
              <a:buNone/>
            </a:pPr>
            <a:r>
              <a:rPr lang="en-US" sz="2200" b="1" dirty="0">
                <a:solidFill>
                  <a:srgbClr val="202124"/>
                </a:solidFill>
              </a:rPr>
              <a:t>(2) Level of the state</a:t>
            </a:r>
          </a:p>
          <a:p>
            <a:pPr marL="0" indent="0">
              <a:buNone/>
            </a:pPr>
            <a:endParaRPr lang="en-GB" sz="1700" dirty="0">
              <a:effectLst/>
              <a:ea typeface="Calibri" panose="020F0502020204030204" pitchFamily="34" charset="0"/>
            </a:endParaRPr>
          </a:p>
          <a:p>
            <a:pPr marL="0" indent="0">
              <a:buNone/>
            </a:pPr>
            <a:r>
              <a:rPr lang="en-GB" sz="1700" b="1" dirty="0">
                <a:solidFill>
                  <a:srgbClr val="FF0000"/>
                </a:solidFill>
                <a:effectLst/>
                <a:ea typeface="Calibri" panose="020F0502020204030204" pitchFamily="34" charset="0"/>
              </a:rPr>
              <a:t>See principles of Rule of Law </a:t>
            </a:r>
            <a:r>
              <a:rPr lang="en-GB" sz="1700" dirty="0">
                <a:effectLst/>
                <a:ea typeface="Calibri" panose="020F0502020204030204" pitchFamily="34" charset="0"/>
              </a:rPr>
              <a:t>(see slide 1) </a:t>
            </a:r>
          </a:p>
          <a:p>
            <a:pPr marL="0" indent="0">
              <a:lnSpc>
                <a:spcPct val="100000"/>
              </a:lnSpc>
              <a:spcAft>
                <a:spcPts val="600"/>
              </a:spcAft>
              <a:buNone/>
            </a:pPr>
            <a:r>
              <a:rPr lang="en-GB" sz="1700" b="1" dirty="0">
                <a:solidFill>
                  <a:srgbClr val="FF0000"/>
                </a:solidFill>
                <a:effectLst/>
                <a:ea typeface="SimSun" panose="02010600030101010101" pitchFamily="2" charset="-122"/>
              </a:rPr>
              <a:t>Provided by law/legality</a:t>
            </a:r>
            <a:r>
              <a:rPr lang="en-GB" sz="1700" dirty="0">
                <a:effectLst/>
                <a:ea typeface="SimSun" panose="02010600030101010101" pitchFamily="2" charset="-122"/>
              </a:rPr>
              <a:t>: any restriction must be formulated with sufficient </a:t>
            </a:r>
            <a:r>
              <a:rPr lang="en-GB" sz="1700" b="1" dirty="0">
                <a:solidFill>
                  <a:srgbClr val="FF0000"/>
                </a:solidFill>
                <a:effectLst/>
                <a:ea typeface="SimSun" panose="02010600030101010101" pitchFamily="2" charset="-122"/>
              </a:rPr>
              <a:t>precision</a:t>
            </a:r>
            <a:r>
              <a:rPr lang="en-GB" sz="1700" dirty="0">
                <a:effectLst/>
                <a:ea typeface="SimSun" panose="02010600030101010101" pitchFamily="2" charset="-122"/>
              </a:rPr>
              <a:t> to enable an individual to regulate his or her conduct accordingly and it must be made accessible to the public. Any restriction may not be unduly vague or overbroad such that it could confer unfettered discretion on officials;</a:t>
            </a:r>
            <a:endParaRPr lang="nl-BE" sz="1700" dirty="0">
              <a:effectLst/>
              <a:ea typeface="SimSun" panose="02010600030101010101" pitchFamily="2" charset="-122"/>
            </a:endParaRPr>
          </a:p>
          <a:p>
            <a:pPr marL="0" indent="0">
              <a:lnSpc>
                <a:spcPct val="100000"/>
              </a:lnSpc>
              <a:spcAft>
                <a:spcPts val="600"/>
              </a:spcAft>
              <a:buNone/>
            </a:pPr>
            <a:r>
              <a:rPr lang="en-GB" sz="1700" b="1" dirty="0">
                <a:solidFill>
                  <a:srgbClr val="FF0000"/>
                </a:solidFill>
                <a:effectLst/>
                <a:ea typeface="SimSun" panose="02010600030101010101" pitchFamily="2" charset="-122"/>
              </a:rPr>
              <a:t>Necessity and proportionality</a:t>
            </a:r>
            <a:r>
              <a:rPr lang="en-GB" sz="1700" dirty="0">
                <a:effectLst/>
                <a:ea typeface="SimSun" panose="02010600030101010101" pitchFamily="2" charset="-122"/>
              </a:rPr>
              <a:t>: the State has the burden of proving a direct and </a:t>
            </a:r>
            <a:r>
              <a:rPr lang="en-GB" sz="1700" b="1" dirty="0">
                <a:solidFill>
                  <a:srgbClr val="FF0000"/>
                </a:solidFill>
                <a:effectLst/>
                <a:ea typeface="SimSun" panose="02010600030101010101" pitchFamily="2" charset="-122"/>
              </a:rPr>
              <a:t>immediate connection </a:t>
            </a:r>
            <a:r>
              <a:rPr lang="en-GB" sz="1700" dirty="0">
                <a:effectLst/>
                <a:ea typeface="SimSun" panose="02010600030101010101" pitchFamily="2" charset="-122"/>
              </a:rPr>
              <a:t>between the expression and the threat (security) and the surveillance and see that the restriction it seeks to impose is the </a:t>
            </a:r>
            <a:r>
              <a:rPr lang="en-GB" sz="1700" b="1" i="1" dirty="0">
                <a:solidFill>
                  <a:srgbClr val="FF0000"/>
                </a:solidFill>
                <a:effectLst/>
                <a:ea typeface="SimSun" panose="02010600030101010101" pitchFamily="2" charset="-122"/>
              </a:rPr>
              <a:t>least intrusive instrument</a:t>
            </a:r>
            <a:r>
              <a:rPr lang="en-GB" sz="1700" i="1" dirty="0">
                <a:effectLst/>
                <a:ea typeface="SimSun" panose="02010600030101010101" pitchFamily="2" charset="-122"/>
              </a:rPr>
              <a:t> </a:t>
            </a:r>
            <a:r>
              <a:rPr lang="en-GB" sz="1700" dirty="0">
                <a:effectLst/>
                <a:ea typeface="SimSun" panose="02010600030101010101" pitchFamily="2" charset="-122"/>
              </a:rPr>
              <a:t>among those that might achieve the same protective function;</a:t>
            </a:r>
            <a:endParaRPr lang="nl-BE" sz="1700" dirty="0">
              <a:effectLst/>
              <a:ea typeface="SimSun" panose="02010600030101010101" pitchFamily="2" charset="-122"/>
            </a:endParaRPr>
          </a:p>
          <a:p>
            <a:pPr marL="0" indent="0">
              <a:lnSpc>
                <a:spcPct val="100000"/>
              </a:lnSpc>
              <a:spcAft>
                <a:spcPts val="600"/>
              </a:spcAft>
              <a:buNone/>
            </a:pPr>
            <a:r>
              <a:rPr lang="en-GB" sz="1700" b="1" dirty="0">
                <a:solidFill>
                  <a:srgbClr val="FF0000"/>
                </a:solidFill>
                <a:effectLst/>
                <a:ea typeface="SimSun" panose="02010600030101010101" pitchFamily="2" charset="-122"/>
              </a:rPr>
              <a:t>Legitimacy:</a:t>
            </a:r>
            <a:r>
              <a:rPr lang="en-GB" sz="1700" dirty="0">
                <a:solidFill>
                  <a:srgbClr val="FF0000"/>
                </a:solidFill>
                <a:effectLst/>
                <a:ea typeface="SimSun" panose="02010600030101010101" pitchFamily="2" charset="-122"/>
              </a:rPr>
              <a:t> </a:t>
            </a:r>
            <a:r>
              <a:rPr lang="en-GB" sz="1700" dirty="0">
                <a:effectLst/>
                <a:ea typeface="SimSun" panose="02010600030101010101" pitchFamily="2" charset="-122"/>
              </a:rPr>
              <a:t>article 19 (3) imposes </a:t>
            </a:r>
            <a:r>
              <a:rPr lang="en-GB" sz="1700" b="1" dirty="0">
                <a:solidFill>
                  <a:srgbClr val="FF0000"/>
                </a:solidFill>
                <a:effectLst/>
                <a:ea typeface="SimSun" panose="02010600030101010101" pitchFamily="2" charset="-122"/>
              </a:rPr>
              <a:t>specific limits</a:t>
            </a:r>
            <a:r>
              <a:rPr lang="en-GB" sz="1700" dirty="0">
                <a:effectLst/>
                <a:ea typeface="SimSun" panose="02010600030101010101" pitchFamily="2" charset="-122"/>
              </a:rPr>
              <a:t> on the interests justifying restrictions. While it is common for States to seek to justify restrictions, especially targeted surveillance, on the bases of national security, this rationale should be </a:t>
            </a:r>
            <a:r>
              <a:rPr lang="en-GB" sz="1700" i="1" dirty="0">
                <a:effectLst/>
                <a:ea typeface="SimSun" panose="02010600030101010101" pitchFamily="2" charset="-122"/>
              </a:rPr>
              <a:t>limited </a:t>
            </a:r>
            <a:r>
              <a:rPr lang="en-GB" sz="1700" dirty="0">
                <a:effectLst/>
                <a:ea typeface="SimSun" panose="02010600030101010101" pitchFamily="2" charset="-122"/>
              </a:rPr>
              <a:t>in application to situations in which the interest of the </a:t>
            </a:r>
            <a:r>
              <a:rPr lang="en-GB" sz="1700" b="1" dirty="0">
                <a:solidFill>
                  <a:srgbClr val="FF0000"/>
                </a:solidFill>
                <a:effectLst/>
                <a:ea typeface="SimSun" panose="02010600030101010101" pitchFamily="2" charset="-122"/>
              </a:rPr>
              <a:t>whole nation is at stake</a:t>
            </a:r>
            <a:r>
              <a:rPr lang="en-GB" sz="1700" dirty="0">
                <a:effectLst/>
                <a:ea typeface="SimSun" panose="02010600030101010101" pitchFamily="2" charset="-122"/>
              </a:rPr>
              <a:t>, which would thereby exclude restrictions in the sole interest of a Government, regime or power group</a:t>
            </a:r>
            <a:endParaRPr lang="en-GB" sz="1700" dirty="0">
              <a:effectLst/>
              <a:ea typeface="Calibri" panose="020F0502020204030204" pitchFamily="34" charset="0"/>
            </a:endParaRPr>
          </a:p>
          <a:p>
            <a:pPr marL="0" indent="0">
              <a:lnSpc>
                <a:spcPts val="1100"/>
              </a:lnSpc>
              <a:buNone/>
              <a:tabLst>
                <a:tab pos="648335" algn="r"/>
              </a:tabLst>
            </a:pPr>
            <a:endParaRPr lang="nl-BE" sz="1700" dirty="0">
              <a:effectLst/>
              <a:ea typeface="SimSun" panose="02010600030101010101" pitchFamily="2" charset="-122"/>
            </a:endParaRPr>
          </a:p>
          <a:p>
            <a:endParaRPr lang="nl-BE" sz="1700" dirty="0"/>
          </a:p>
        </p:txBody>
      </p:sp>
      <p:sp>
        <p:nvSpPr>
          <p:cNvPr id="6" name="Titel 1">
            <a:extLst>
              <a:ext uri="{FF2B5EF4-FFF2-40B4-BE49-F238E27FC236}">
                <a16:creationId xmlns:a16="http://schemas.microsoft.com/office/drawing/2014/main" id="{9C79D095-73D8-4E33-A9DC-232A3A3C4915}"/>
              </a:ext>
            </a:extLst>
          </p:cNvPr>
          <p:cNvSpPr>
            <a:spLocks noGrp="1"/>
          </p:cNvSpPr>
          <p:nvPr>
            <p:ph type="title"/>
          </p:nvPr>
        </p:nvSpPr>
        <p:spPr>
          <a:xfrm>
            <a:off x="2574388" y="365125"/>
            <a:ext cx="6696221" cy="929103"/>
          </a:xfrm>
        </p:spPr>
        <p:txBody>
          <a:bodyPr>
            <a:noAutofit/>
          </a:bodyPr>
          <a:lstStyle/>
          <a:p>
            <a:pPr algn="ctr"/>
            <a:br>
              <a:rPr lang="en-US" sz="2800" b="1" dirty="0">
                <a:latin typeface="+mn-lt"/>
              </a:rPr>
            </a:br>
            <a:r>
              <a:rPr lang="en-US" sz="2800" b="1" dirty="0">
                <a:latin typeface="+mn-lt"/>
              </a:rPr>
              <a:t>    </a:t>
            </a:r>
            <a:br>
              <a:rPr lang="en-US" sz="2800" b="1" dirty="0">
                <a:latin typeface="+mn-lt"/>
              </a:rPr>
            </a:br>
            <a:r>
              <a:rPr lang="en-US" sz="2800" b="1" dirty="0">
                <a:latin typeface="+mn-lt"/>
              </a:rPr>
              <a:t>5. Surveillance and Human Rights</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A76B4DB0-189D-4075-889E-080FCF670CCD}"/>
              </a:ext>
            </a:extLst>
          </p:cNvPr>
          <p:cNvSpPr>
            <a:spLocks noGrp="1"/>
          </p:cNvSpPr>
          <p:nvPr>
            <p:ph type="sldNum" sz="quarter" idx="12"/>
          </p:nvPr>
        </p:nvSpPr>
        <p:spPr/>
        <p:txBody>
          <a:bodyPr/>
          <a:lstStyle/>
          <a:p>
            <a:fld id="{2FAFFF96-F51B-4906-8CB1-0D04D0B08BB1}" type="slidenum">
              <a:rPr lang="nl-BE" smtClean="0"/>
              <a:t>24</a:t>
            </a:fld>
            <a:endParaRPr lang="nl-BE"/>
          </a:p>
        </p:txBody>
      </p:sp>
    </p:spTree>
    <p:extLst>
      <p:ext uri="{BB962C8B-B14F-4D97-AF65-F5344CB8AC3E}">
        <p14:creationId xmlns:p14="http://schemas.microsoft.com/office/powerpoint/2010/main" val="998957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00F9E85-880C-4921-8F72-BE21803AEA5F}"/>
              </a:ext>
            </a:extLst>
          </p:cNvPr>
          <p:cNvSpPr>
            <a:spLocks noGrp="1"/>
          </p:cNvSpPr>
          <p:nvPr>
            <p:ph idx="1"/>
          </p:nvPr>
        </p:nvSpPr>
        <p:spPr>
          <a:xfrm>
            <a:off x="838200" y="2495227"/>
            <a:ext cx="10515600" cy="3681736"/>
          </a:xfrm>
        </p:spPr>
        <p:txBody>
          <a:bodyPr/>
          <a:lstStyle/>
          <a:p>
            <a:pPr marL="0" indent="0">
              <a:buNone/>
            </a:pPr>
            <a:r>
              <a:rPr lang="en-US" sz="2400" b="1" dirty="0">
                <a:solidFill>
                  <a:srgbClr val="202124"/>
                </a:solidFill>
              </a:rPr>
              <a:t>Conclusion </a:t>
            </a:r>
          </a:p>
          <a:p>
            <a:pPr marL="0" indent="0">
              <a:buNone/>
            </a:pPr>
            <a:endParaRPr lang="en-US" sz="2400" b="1" dirty="0">
              <a:solidFill>
                <a:srgbClr val="202124"/>
              </a:solidFill>
              <a:effectLst/>
              <a:ea typeface="Calibri" panose="020F0502020204030204" pitchFamily="34" charset="0"/>
            </a:endParaRPr>
          </a:p>
          <a:p>
            <a:pPr marL="0" indent="0">
              <a:buNone/>
            </a:pPr>
            <a:r>
              <a:rPr lang="en-GB" sz="2000" dirty="0">
                <a:effectLst/>
                <a:ea typeface="Calibri" panose="020F0502020204030204" pitchFamily="34" charset="0"/>
              </a:rPr>
              <a:t>The High Commissioner for Human Rights concluded that practices in many States involved: </a:t>
            </a:r>
          </a:p>
          <a:p>
            <a:pPr marL="457200" indent="-457200">
              <a:buFont typeface="+mj-lt"/>
              <a:buAutoNum type="arabicPeriod"/>
            </a:pPr>
            <a:r>
              <a:rPr lang="en-GB" sz="2000" b="1" dirty="0">
                <a:solidFill>
                  <a:srgbClr val="FF0000"/>
                </a:solidFill>
                <a:effectLst/>
                <a:ea typeface="Calibri" panose="020F0502020204030204" pitchFamily="34" charset="0"/>
              </a:rPr>
              <a:t>a lack of adequate national legislation </a:t>
            </a:r>
            <a:r>
              <a:rPr lang="en-GB" sz="2000" dirty="0">
                <a:effectLst/>
                <a:ea typeface="Calibri" panose="020F0502020204030204" pitchFamily="34" charset="0"/>
              </a:rPr>
              <a:t>and/or </a:t>
            </a:r>
            <a:r>
              <a:rPr lang="en-GB" sz="2000" b="1" dirty="0">
                <a:solidFill>
                  <a:srgbClr val="FF0000"/>
                </a:solidFill>
                <a:effectLst/>
                <a:ea typeface="Calibri" panose="020F0502020204030204" pitchFamily="34" charset="0"/>
              </a:rPr>
              <a:t>enforcement</a:t>
            </a:r>
            <a:r>
              <a:rPr lang="en-GB" sz="2000" dirty="0">
                <a:effectLst/>
                <a:ea typeface="Calibri" panose="020F0502020204030204" pitchFamily="34" charset="0"/>
              </a:rPr>
              <a:t>, </a:t>
            </a:r>
          </a:p>
          <a:p>
            <a:pPr marL="457200" indent="-457200">
              <a:buFont typeface="+mj-lt"/>
              <a:buAutoNum type="arabicPeriod"/>
            </a:pPr>
            <a:r>
              <a:rPr lang="en-GB" sz="2000" b="1" dirty="0">
                <a:solidFill>
                  <a:srgbClr val="FF0000"/>
                </a:solidFill>
                <a:effectLst/>
                <a:ea typeface="Calibri" panose="020F0502020204030204" pitchFamily="34" charset="0"/>
              </a:rPr>
              <a:t>weak procedural safeguards </a:t>
            </a:r>
            <a:r>
              <a:rPr lang="en-GB" sz="2000" dirty="0">
                <a:effectLst/>
                <a:ea typeface="Calibri" panose="020F0502020204030204" pitchFamily="34" charset="0"/>
              </a:rPr>
              <a:t>and ineffective oversight</a:t>
            </a:r>
            <a:r>
              <a:rPr lang="en-GB" sz="2000" dirty="0">
                <a:ea typeface="Calibri" panose="020F0502020204030204" pitchFamily="34" charset="0"/>
              </a:rPr>
              <a:t> (specific on private market)</a:t>
            </a:r>
            <a:endParaRPr lang="en-GB" sz="2000" dirty="0">
              <a:effectLst/>
              <a:ea typeface="Calibri" panose="020F0502020204030204" pitchFamily="34" charset="0"/>
            </a:endParaRPr>
          </a:p>
          <a:p>
            <a:pPr marL="457200" indent="-457200">
              <a:buFont typeface="+mj-lt"/>
              <a:buAutoNum type="arabicPeriod"/>
            </a:pPr>
            <a:r>
              <a:rPr lang="en-GB" sz="2000" dirty="0">
                <a:effectLst/>
                <a:ea typeface="Calibri" panose="020F0502020204030204" pitchFamily="34" charset="0"/>
              </a:rPr>
              <a:t>all of which had contributed to a </a:t>
            </a:r>
            <a:r>
              <a:rPr lang="en-GB" sz="2000" b="1" dirty="0">
                <a:solidFill>
                  <a:srgbClr val="FF0000"/>
                </a:solidFill>
                <a:effectLst/>
                <a:ea typeface="Calibri" panose="020F0502020204030204" pitchFamily="34" charset="0"/>
              </a:rPr>
              <a:t>lack of accountability for unlawful digital surveillance</a:t>
            </a:r>
          </a:p>
          <a:p>
            <a:pPr marL="457200" indent="-457200">
              <a:buFont typeface="+mj-lt"/>
              <a:buAutoNum type="arabicPeriod"/>
            </a:pPr>
            <a:endParaRPr lang="en-GB" sz="2000" dirty="0">
              <a:effectLst/>
              <a:ea typeface="Calibri" panose="020F0502020204030204" pitchFamily="34" charset="0"/>
            </a:endParaRPr>
          </a:p>
          <a:p>
            <a:pPr marL="0" indent="0">
              <a:lnSpc>
                <a:spcPts val="1100"/>
              </a:lnSpc>
              <a:buNone/>
              <a:tabLst>
                <a:tab pos="648335" algn="r"/>
              </a:tabLst>
            </a:pPr>
            <a:endParaRPr lang="nl-BE" sz="2000" dirty="0">
              <a:effectLst/>
              <a:ea typeface="SimSun" panose="02010600030101010101" pitchFamily="2" charset="-122"/>
            </a:endParaRPr>
          </a:p>
          <a:p>
            <a:endParaRPr lang="nl-BE" dirty="0"/>
          </a:p>
        </p:txBody>
      </p:sp>
      <p:sp>
        <p:nvSpPr>
          <p:cNvPr id="6" name="Titel 1">
            <a:extLst>
              <a:ext uri="{FF2B5EF4-FFF2-40B4-BE49-F238E27FC236}">
                <a16:creationId xmlns:a16="http://schemas.microsoft.com/office/drawing/2014/main" id="{A64E7AB3-33F2-4B17-BFEF-78094511C7A3}"/>
              </a:ext>
            </a:extLst>
          </p:cNvPr>
          <p:cNvSpPr>
            <a:spLocks noGrp="1"/>
          </p:cNvSpPr>
          <p:nvPr>
            <p:ph type="title"/>
          </p:nvPr>
        </p:nvSpPr>
        <p:spPr>
          <a:xfrm>
            <a:off x="2574388" y="365125"/>
            <a:ext cx="6696221" cy="929103"/>
          </a:xfrm>
        </p:spPr>
        <p:txBody>
          <a:bodyPr>
            <a:noAutofit/>
          </a:bodyPr>
          <a:lstStyle/>
          <a:p>
            <a:pPr algn="ctr"/>
            <a:br>
              <a:rPr lang="en-US" sz="2800" b="1" dirty="0">
                <a:latin typeface="+mn-lt"/>
              </a:rPr>
            </a:br>
            <a:r>
              <a:rPr lang="en-US" sz="2800" b="1" dirty="0">
                <a:latin typeface="+mn-lt"/>
              </a:rPr>
              <a:t>    </a:t>
            </a:r>
            <a:br>
              <a:rPr lang="en-US" sz="2800" b="1" dirty="0">
                <a:latin typeface="+mn-lt"/>
              </a:rPr>
            </a:br>
            <a:r>
              <a:rPr lang="en-US" sz="2800" b="1" dirty="0">
                <a:latin typeface="+mn-lt"/>
              </a:rPr>
              <a:t>5. Surveillance and Human Rights</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5CC700A3-637E-4F29-8E8B-3B59F20AA6B1}"/>
              </a:ext>
            </a:extLst>
          </p:cNvPr>
          <p:cNvSpPr>
            <a:spLocks noGrp="1"/>
          </p:cNvSpPr>
          <p:nvPr>
            <p:ph type="sldNum" sz="quarter" idx="12"/>
          </p:nvPr>
        </p:nvSpPr>
        <p:spPr/>
        <p:txBody>
          <a:bodyPr/>
          <a:lstStyle/>
          <a:p>
            <a:fld id="{2FAFFF96-F51B-4906-8CB1-0D04D0B08BB1}" type="slidenum">
              <a:rPr lang="nl-BE" smtClean="0"/>
              <a:t>25</a:t>
            </a:fld>
            <a:endParaRPr lang="nl-BE"/>
          </a:p>
        </p:txBody>
      </p:sp>
    </p:spTree>
    <p:extLst>
      <p:ext uri="{BB962C8B-B14F-4D97-AF65-F5344CB8AC3E}">
        <p14:creationId xmlns:p14="http://schemas.microsoft.com/office/powerpoint/2010/main" val="186603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BA1163-55E3-40C5-B27D-DEF8168058EA}"/>
              </a:ext>
            </a:extLst>
          </p:cNvPr>
          <p:cNvSpPr>
            <a:spLocks noGrp="1"/>
          </p:cNvSpPr>
          <p:nvPr>
            <p:ph type="title"/>
          </p:nvPr>
        </p:nvSpPr>
        <p:spPr>
          <a:xfrm>
            <a:off x="2813538" y="365125"/>
            <a:ext cx="6400800" cy="1325563"/>
          </a:xfrm>
        </p:spPr>
        <p:txBody>
          <a:bodyPr>
            <a:normAutofit/>
          </a:bodyPr>
          <a:lstStyle/>
          <a:p>
            <a:pPr algn="ctr"/>
            <a:r>
              <a:rPr lang="nl-NL" sz="2800" b="1" dirty="0" err="1"/>
              <a:t>Assignment</a:t>
            </a:r>
            <a:endParaRPr lang="nl-BE" sz="2800" b="1" dirty="0"/>
          </a:p>
        </p:txBody>
      </p:sp>
      <p:sp>
        <p:nvSpPr>
          <p:cNvPr id="3" name="Tijdelijke aanduiding voor inhoud 2">
            <a:extLst>
              <a:ext uri="{FF2B5EF4-FFF2-40B4-BE49-F238E27FC236}">
                <a16:creationId xmlns:a16="http://schemas.microsoft.com/office/drawing/2014/main" id="{2459D22B-5A48-40D5-8F00-857764E7DE63}"/>
              </a:ext>
            </a:extLst>
          </p:cNvPr>
          <p:cNvSpPr>
            <a:spLocks noGrp="1"/>
          </p:cNvSpPr>
          <p:nvPr>
            <p:ph idx="1"/>
          </p:nvPr>
        </p:nvSpPr>
        <p:spPr>
          <a:xfrm>
            <a:off x="838200" y="2506662"/>
            <a:ext cx="10515600" cy="4351338"/>
          </a:xfrm>
        </p:spPr>
        <p:txBody>
          <a:bodyPr/>
          <a:lstStyle/>
          <a:p>
            <a:pPr marL="0" indent="0" algn="just">
              <a:buNone/>
              <a:tabLst>
                <a:tab pos="-914400" algn="l"/>
                <a:tab pos="-45720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Lst>
            </a:pPr>
            <a:endParaRPr lang="nl-BE" sz="2000" b="1" dirty="0">
              <a:effectLst/>
              <a:latin typeface="Times New Roman" panose="02020603050405020304" pitchFamily="18" charset="0"/>
              <a:ea typeface="Times New Roman" panose="02020603050405020304" pitchFamily="18" charset="0"/>
            </a:endParaRPr>
          </a:p>
          <a:p>
            <a:pPr marL="0" indent="0" algn="just">
              <a:buNone/>
              <a:tabLst>
                <a:tab pos="-914400" algn="l"/>
                <a:tab pos="-45720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Lst>
            </a:pPr>
            <a:endParaRPr lang="nl-BE"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914400" algn="l"/>
                <a:tab pos="-45720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Lst>
            </a:pPr>
            <a:r>
              <a:rPr lang="tr-TR" sz="1800" b="1" dirty="0">
                <a:solidFill>
                  <a:srgbClr val="FF0000"/>
                </a:solidFill>
                <a:effectLst/>
                <a:latin typeface="Calibri" panose="020F0502020204030204" pitchFamily="34" charset="0"/>
                <a:ea typeface="Times New Roman" panose="02020603050405020304" pitchFamily="18" charset="0"/>
              </a:rPr>
              <a:t>To be able to reflect </a:t>
            </a:r>
            <a:r>
              <a:rPr lang="tr-TR" sz="1800" dirty="0">
                <a:solidFill>
                  <a:srgbClr val="000000"/>
                </a:solidFill>
                <a:effectLst/>
                <a:latin typeface="Calibri" panose="020F0502020204030204" pitchFamily="34" charset="0"/>
                <a:ea typeface="Times New Roman" panose="02020603050405020304" pitchFamily="18" charset="0"/>
              </a:rPr>
              <a:t>on Turkish police performance in regard to freedom of association, freedom of speech and privacy (regarding digital surveillance) in relation to the EU norms stipulated in the ‘EU Convention of Human Rights’. </a:t>
            </a:r>
            <a:endParaRPr lang="nl-BE"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914400" algn="l"/>
                <a:tab pos="-45720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Lst>
            </a:pPr>
            <a:r>
              <a:rPr lang="tr-TR" sz="1800" b="1" dirty="0">
                <a:solidFill>
                  <a:srgbClr val="FF0000"/>
                </a:solidFill>
                <a:effectLst/>
                <a:latin typeface="Calibri" panose="020F0502020204030204" pitchFamily="34" charset="0"/>
                <a:ea typeface="Times New Roman" panose="02020603050405020304" pitchFamily="18" charset="0"/>
              </a:rPr>
              <a:t>To be able to define freedom of assiociation </a:t>
            </a:r>
            <a:r>
              <a:rPr lang="tr-TR" sz="1800" dirty="0">
                <a:solidFill>
                  <a:srgbClr val="000000"/>
                </a:solidFill>
                <a:effectLst/>
                <a:latin typeface="Calibri" panose="020F0502020204030204" pitchFamily="34" charset="0"/>
                <a:ea typeface="Times New Roman" panose="02020603050405020304" pitchFamily="18" charset="0"/>
              </a:rPr>
              <a:t>and irregular digital surveillance more concretely </a:t>
            </a:r>
            <a:endParaRPr lang="nl-NL" sz="1800" dirty="0">
              <a:solidFill>
                <a:srgbClr val="000000"/>
              </a:solidFill>
              <a:effectLst/>
              <a:latin typeface="Calibri" panose="020F0502020204030204" pitchFamily="34" charset="0"/>
              <a:ea typeface="Times New Roman" panose="02020603050405020304" pitchFamily="18" charset="0"/>
            </a:endParaRPr>
          </a:p>
          <a:p>
            <a:pPr marL="342900" lvl="0" indent="-342900" algn="just">
              <a:buFont typeface="+mj-lt"/>
              <a:buAutoNum type="arabicPeriod"/>
              <a:tabLst>
                <a:tab pos="-914400" algn="l"/>
                <a:tab pos="-457200" algn="l"/>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Lst>
            </a:pPr>
            <a:r>
              <a:rPr lang="tr-TR" sz="1800" b="1" dirty="0">
                <a:solidFill>
                  <a:srgbClr val="FF0000"/>
                </a:solidFill>
                <a:effectLst/>
                <a:latin typeface="Calibri" panose="020F0502020204030204" pitchFamily="34" charset="0"/>
                <a:ea typeface="Times New Roman" panose="02020603050405020304" pitchFamily="18" charset="0"/>
              </a:rPr>
              <a:t>To be able to formulate recommendations for training </a:t>
            </a:r>
            <a:r>
              <a:rPr lang="tr-TR" sz="1800" dirty="0">
                <a:solidFill>
                  <a:srgbClr val="000000"/>
                </a:solidFill>
                <a:effectLst/>
                <a:latin typeface="Calibri" panose="020F0502020204030204" pitchFamily="34" charset="0"/>
                <a:ea typeface="Times New Roman" panose="02020603050405020304" pitchFamily="18" charset="0"/>
              </a:rPr>
              <a:t>within the police academy regarding compliance to EU norms on this two subjects. How can discretion be important in police performance when it comes to freedom of association? </a:t>
            </a:r>
            <a:endParaRPr lang="nl-BE" dirty="0"/>
          </a:p>
        </p:txBody>
      </p:sp>
      <p:sp>
        <p:nvSpPr>
          <p:cNvPr id="4" name="Tijdelijke aanduiding voor dianummer 3">
            <a:extLst>
              <a:ext uri="{FF2B5EF4-FFF2-40B4-BE49-F238E27FC236}">
                <a16:creationId xmlns:a16="http://schemas.microsoft.com/office/drawing/2014/main" id="{22907AA1-F811-4B1F-880B-B13729553BCE}"/>
              </a:ext>
            </a:extLst>
          </p:cNvPr>
          <p:cNvSpPr>
            <a:spLocks noGrp="1"/>
          </p:cNvSpPr>
          <p:nvPr>
            <p:ph type="sldNum" sz="quarter" idx="12"/>
          </p:nvPr>
        </p:nvSpPr>
        <p:spPr/>
        <p:txBody>
          <a:bodyPr/>
          <a:lstStyle/>
          <a:p>
            <a:fld id="{2FAFFF96-F51B-4906-8CB1-0D04D0B08BB1}" type="slidenum">
              <a:rPr lang="nl-BE" smtClean="0"/>
              <a:t>26</a:t>
            </a:fld>
            <a:endParaRPr lang="nl-BE"/>
          </a:p>
        </p:txBody>
      </p:sp>
    </p:spTree>
    <p:extLst>
      <p:ext uri="{BB962C8B-B14F-4D97-AF65-F5344CB8AC3E}">
        <p14:creationId xmlns:p14="http://schemas.microsoft.com/office/powerpoint/2010/main" val="1718717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FE9229-679F-44F5-988C-237FF8578446}"/>
              </a:ext>
            </a:extLst>
          </p:cNvPr>
          <p:cNvSpPr>
            <a:spLocks noGrp="1"/>
          </p:cNvSpPr>
          <p:nvPr>
            <p:ph type="title"/>
          </p:nvPr>
        </p:nvSpPr>
        <p:spPr>
          <a:xfrm>
            <a:off x="2912012" y="129209"/>
            <a:ext cx="6344530" cy="1561479"/>
          </a:xfrm>
        </p:spPr>
        <p:txBody>
          <a:bodyPr>
            <a:normAutofit/>
          </a:bodyPr>
          <a:lstStyle/>
          <a:p>
            <a:pPr algn="ctr"/>
            <a:r>
              <a:rPr lang="fr-BE" sz="4000" b="1" dirty="0" err="1"/>
              <a:t>Thank</a:t>
            </a:r>
            <a:r>
              <a:rPr lang="fr-BE" sz="4000" b="1" dirty="0"/>
              <a:t> </a:t>
            </a:r>
            <a:r>
              <a:rPr lang="fr-BE" sz="4000" b="1" dirty="0" err="1"/>
              <a:t>you</a:t>
            </a:r>
            <a:r>
              <a:rPr lang="fr-BE" sz="4000" b="1" dirty="0"/>
              <a:t> for </a:t>
            </a:r>
            <a:r>
              <a:rPr lang="fr-BE" sz="4000" b="1" dirty="0" err="1"/>
              <a:t>your</a:t>
            </a:r>
            <a:r>
              <a:rPr lang="fr-BE" sz="4000" b="1" dirty="0"/>
              <a:t> attention </a:t>
            </a:r>
          </a:p>
        </p:txBody>
      </p:sp>
      <p:pic>
        <p:nvPicPr>
          <p:cNvPr id="4" name="Afbeelding 3">
            <a:extLst>
              <a:ext uri="{FF2B5EF4-FFF2-40B4-BE49-F238E27FC236}">
                <a16:creationId xmlns:a16="http://schemas.microsoft.com/office/drawing/2014/main" id="{22FF49D6-B2DB-44BF-A7E9-7B7CB05749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28775"/>
            <a:ext cx="12192000" cy="5195423"/>
          </a:xfrm>
          <a:prstGeom prst="rect">
            <a:avLst/>
          </a:prstGeom>
        </p:spPr>
      </p:pic>
      <p:sp>
        <p:nvSpPr>
          <p:cNvPr id="3" name="Tijdelijke aanduiding voor dianummer 2">
            <a:extLst>
              <a:ext uri="{FF2B5EF4-FFF2-40B4-BE49-F238E27FC236}">
                <a16:creationId xmlns:a16="http://schemas.microsoft.com/office/drawing/2014/main" id="{ACD16EEE-69D7-4A87-A899-1947DC60B1EF}"/>
              </a:ext>
            </a:extLst>
          </p:cNvPr>
          <p:cNvSpPr>
            <a:spLocks noGrp="1"/>
          </p:cNvSpPr>
          <p:nvPr>
            <p:ph type="sldNum" sz="quarter" idx="12"/>
          </p:nvPr>
        </p:nvSpPr>
        <p:spPr/>
        <p:txBody>
          <a:bodyPr/>
          <a:lstStyle/>
          <a:p>
            <a:fld id="{2FAFFF96-F51B-4906-8CB1-0D04D0B08BB1}" type="slidenum">
              <a:rPr lang="nl-BE" smtClean="0"/>
              <a:t>27</a:t>
            </a:fld>
            <a:endParaRPr lang="nl-BE"/>
          </a:p>
        </p:txBody>
      </p:sp>
    </p:spTree>
    <p:extLst>
      <p:ext uri="{BB962C8B-B14F-4D97-AF65-F5344CB8AC3E}">
        <p14:creationId xmlns:p14="http://schemas.microsoft.com/office/powerpoint/2010/main" val="2277363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8BFA0D9B-6217-40D1-8F0D-C89674017544}"/>
              </a:ext>
            </a:extLst>
          </p:cNvPr>
          <p:cNvSpPr>
            <a:spLocks noGrp="1"/>
          </p:cNvSpPr>
          <p:nvPr>
            <p:ph idx="1"/>
          </p:nvPr>
        </p:nvSpPr>
        <p:spPr>
          <a:xfrm>
            <a:off x="839788" y="1975263"/>
            <a:ext cx="10515600" cy="4650619"/>
          </a:xfrm>
        </p:spPr>
        <p:txBody>
          <a:bodyPr>
            <a:normAutofit fontScale="92500" lnSpcReduction="20000"/>
          </a:bodyPr>
          <a:lstStyle/>
          <a:p>
            <a:pPr marL="514350" indent="-514350">
              <a:lnSpc>
                <a:spcPct val="100000"/>
              </a:lnSpc>
              <a:buFont typeface="+mj-lt"/>
              <a:buAutoNum type="arabicParenR"/>
            </a:pPr>
            <a:r>
              <a:rPr lang="nl-NL" dirty="0" err="1"/>
              <a:t>Rule</a:t>
            </a:r>
            <a:r>
              <a:rPr lang="nl-NL" dirty="0"/>
              <a:t> of </a:t>
            </a:r>
            <a:r>
              <a:rPr lang="nl-NL" dirty="0" err="1"/>
              <a:t>Law</a:t>
            </a:r>
            <a:endParaRPr lang="nl-NL" dirty="0"/>
          </a:p>
          <a:p>
            <a:pPr marL="971550" lvl="1" indent="-514350">
              <a:lnSpc>
                <a:spcPct val="100000"/>
              </a:lnSpc>
              <a:buFont typeface="+mj-lt"/>
              <a:buAutoNum type="arabicPeriod"/>
            </a:pPr>
            <a:r>
              <a:rPr lang="nl-BE" i="0" dirty="0">
                <a:effectLst/>
              </a:rPr>
              <a:t>The </a:t>
            </a:r>
            <a:r>
              <a:rPr lang="nl-BE" i="0" dirty="0" err="1">
                <a:effectLst/>
              </a:rPr>
              <a:t>Four</a:t>
            </a:r>
            <a:r>
              <a:rPr lang="nl-BE" i="0" dirty="0">
                <a:effectLst/>
              </a:rPr>
              <a:t> Universal </a:t>
            </a:r>
            <a:r>
              <a:rPr lang="nl-BE" i="0" dirty="0" err="1">
                <a:effectLst/>
              </a:rPr>
              <a:t>Principles</a:t>
            </a:r>
            <a:r>
              <a:rPr lang="nl-BE" i="0" dirty="0">
                <a:effectLst/>
              </a:rPr>
              <a:t> of </a:t>
            </a:r>
            <a:r>
              <a:rPr lang="nl-BE" i="0" dirty="0" err="1">
                <a:effectLst/>
              </a:rPr>
              <a:t>the</a:t>
            </a:r>
            <a:r>
              <a:rPr lang="nl-BE" i="0" dirty="0">
                <a:effectLst/>
              </a:rPr>
              <a:t> </a:t>
            </a:r>
            <a:r>
              <a:rPr lang="nl-BE" i="0" dirty="0" err="1">
                <a:effectLst/>
              </a:rPr>
              <a:t>Rule</a:t>
            </a:r>
            <a:r>
              <a:rPr lang="nl-BE" i="0" dirty="0">
                <a:effectLst/>
              </a:rPr>
              <a:t> of </a:t>
            </a:r>
            <a:r>
              <a:rPr lang="nl-BE" i="0" dirty="0" err="1">
                <a:effectLst/>
              </a:rPr>
              <a:t>Law</a:t>
            </a:r>
            <a:endParaRPr lang="nl-BE" i="0" dirty="0">
              <a:effectLst/>
            </a:endParaRPr>
          </a:p>
          <a:p>
            <a:pPr marL="971550" lvl="1" indent="-514350">
              <a:lnSpc>
                <a:spcPct val="100000"/>
              </a:lnSpc>
              <a:buFont typeface="+mj-lt"/>
              <a:buAutoNum type="arabicPeriod"/>
            </a:pPr>
            <a:r>
              <a:rPr lang="nl-BE" i="0" dirty="0" err="1">
                <a:effectLst/>
              </a:rPr>
              <a:t>Police</a:t>
            </a:r>
            <a:r>
              <a:rPr lang="nl-BE" i="0" dirty="0">
                <a:effectLst/>
              </a:rPr>
              <a:t> </a:t>
            </a:r>
            <a:r>
              <a:rPr lang="nl-BE" i="0" dirty="0" err="1">
                <a:effectLst/>
              </a:rPr>
              <a:t>discretion</a:t>
            </a:r>
            <a:endParaRPr lang="nl-BE" i="0" dirty="0">
              <a:effectLst/>
            </a:endParaRPr>
          </a:p>
          <a:p>
            <a:pPr marL="514350" indent="-514350">
              <a:lnSpc>
                <a:spcPct val="100000"/>
              </a:lnSpc>
              <a:buFont typeface="+mj-lt"/>
              <a:buAutoNum type="arabicParenR"/>
            </a:pPr>
            <a:r>
              <a:rPr lang="nl-BE" dirty="0" err="1"/>
              <a:t>Use</a:t>
            </a:r>
            <a:r>
              <a:rPr lang="nl-BE" dirty="0"/>
              <a:t> of Force</a:t>
            </a:r>
          </a:p>
          <a:p>
            <a:pPr marL="514350" indent="-514350">
              <a:lnSpc>
                <a:spcPct val="100000"/>
              </a:lnSpc>
              <a:buFont typeface="+mj-lt"/>
              <a:buAutoNum type="arabicParenR"/>
            </a:pPr>
            <a:r>
              <a:rPr lang="nl-BE" dirty="0"/>
              <a:t>Human </a:t>
            </a:r>
            <a:r>
              <a:rPr lang="nl-BE" dirty="0" err="1"/>
              <a:t>Rights</a:t>
            </a:r>
            <a:endParaRPr lang="nl-BE" dirty="0"/>
          </a:p>
          <a:p>
            <a:pPr marL="971550" lvl="1" indent="-514350">
              <a:lnSpc>
                <a:spcPct val="100000"/>
              </a:lnSpc>
              <a:buFont typeface="+mj-lt"/>
              <a:buAutoNum type="arabicPeriod"/>
            </a:pPr>
            <a:r>
              <a:rPr lang="nl-BE" dirty="0" err="1"/>
              <a:t>Spontaneaous</a:t>
            </a:r>
            <a:r>
              <a:rPr lang="nl-BE" dirty="0"/>
              <a:t> </a:t>
            </a:r>
            <a:r>
              <a:rPr lang="nl-BE" dirty="0" err="1"/>
              <a:t>and</a:t>
            </a:r>
            <a:r>
              <a:rPr lang="nl-BE" dirty="0"/>
              <a:t> </a:t>
            </a:r>
            <a:r>
              <a:rPr lang="nl-BE" dirty="0" err="1"/>
              <a:t>organized</a:t>
            </a:r>
            <a:r>
              <a:rPr lang="nl-BE" dirty="0"/>
              <a:t> events</a:t>
            </a:r>
          </a:p>
          <a:p>
            <a:pPr marL="971550" lvl="1" indent="-514350">
              <a:lnSpc>
                <a:spcPct val="100000"/>
              </a:lnSpc>
              <a:buFont typeface="+mj-lt"/>
              <a:buAutoNum type="arabicPeriod"/>
            </a:pPr>
            <a:r>
              <a:rPr lang="nl-BE" dirty="0" err="1"/>
              <a:t>Treath</a:t>
            </a:r>
            <a:r>
              <a:rPr lang="nl-BE" dirty="0"/>
              <a:t> analysis </a:t>
            </a:r>
            <a:r>
              <a:rPr lang="nl-BE" dirty="0" err="1"/>
              <a:t>and</a:t>
            </a:r>
            <a:r>
              <a:rPr lang="nl-BE" dirty="0"/>
              <a:t> </a:t>
            </a:r>
            <a:r>
              <a:rPr lang="nl-BE" dirty="0" err="1"/>
              <a:t>crowd</a:t>
            </a:r>
            <a:r>
              <a:rPr lang="nl-BE" dirty="0"/>
              <a:t> assessment</a:t>
            </a:r>
          </a:p>
          <a:p>
            <a:pPr marL="514350" indent="-514350">
              <a:lnSpc>
                <a:spcPct val="100000"/>
              </a:lnSpc>
              <a:buFont typeface="+mj-lt"/>
              <a:buAutoNum type="arabicParenR"/>
            </a:pPr>
            <a:r>
              <a:rPr lang="en-US" sz="2800" dirty="0">
                <a:latin typeface="+mn-lt"/>
              </a:rPr>
              <a:t>Negotiated Management of Public Space</a:t>
            </a:r>
            <a:endParaRPr lang="nl-BE" dirty="0"/>
          </a:p>
          <a:p>
            <a:pPr marL="514350" indent="-514350">
              <a:lnSpc>
                <a:spcPct val="100000"/>
              </a:lnSpc>
              <a:buFont typeface="+mj-lt"/>
              <a:buAutoNum type="arabicParenR"/>
            </a:pPr>
            <a:r>
              <a:rPr lang="en-US" sz="2800" dirty="0">
                <a:latin typeface="+mn-lt"/>
              </a:rPr>
              <a:t>Surveillance and Human Rights</a:t>
            </a:r>
          </a:p>
          <a:p>
            <a:pPr marL="914400" lvl="1" indent="-457200">
              <a:lnSpc>
                <a:spcPct val="100000"/>
              </a:lnSpc>
              <a:buFont typeface="+mj-lt"/>
              <a:buAutoNum type="arabicPeriod"/>
            </a:pPr>
            <a:r>
              <a:rPr lang="en-US" dirty="0"/>
              <a:t>What is surveillance?</a:t>
            </a:r>
          </a:p>
          <a:p>
            <a:pPr marL="914400" lvl="1" indent="-457200">
              <a:lnSpc>
                <a:spcPct val="100000"/>
              </a:lnSpc>
              <a:buFont typeface="+mj-lt"/>
              <a:buAutoNum type="arabicPeriod"/>
            </a:pPr>
            <a:r>
              <a:rPr lang="en-US" dirty="0">
                <a:latin typeface="+mn-lt"/>
              </a:rPr>
              <a:t>What are rights?</a:t>
            </a:r>
          </a:p>
          <a:p>
            <a:pPr marL="914400" lvl="1" indent="-457200">
              <a:lnSpc>
                <a:spcPct val="100000"/>
              </a:lnSpc>
              <a:buFont typeface="+mj-lt"/>
              <a:buAutoNum type="arabicPeriod"/>
            </a:pPr>
            <a:r>
              <a:rPr lang="en-US" dirty="0"/>
              <a:t>What are problems</a:t>
            </a:r>
            <a:endParaRPr lang="en-US" dirty="0">
              <a:latin typeface="+mn-lt"/>
            </a:endParaRPr>
          </a:p>
          <a:p>
            <a:pPr marL="514350" indent="-514350">
              <a:lnSpc>
                <a:spcPct val="100000"/>
              </a:lnSpc>
              <a:buFont typeface="+mj-lt"/>
              <a:buAutoNum type="arabicParenR"/>
            </a:pPr>
            <a:endParaRPr lang="nl-BE" dirty="0"/>
          </a:p>
        </p:txBody>
      </p:sp>
      <p:sp>
        <p:nvSpPr>
          <p:cNvPr id="4" name="Titel 1">
            <a:extLst>
              <a:ext uri="{FF2B5EF4-FFF2-40B4-BE49-F238E27FC236}">
                <a16:creationId xmlns:a16="http://schemas.microsoft.com/office/drawing/2014/main" id="{9170EC45-91B6-4C0B-8AE7-D00BEDB46496}"/>
              </a:ext>
            </a:extLst>
          </p:cNvPr>
          <p:cNvSpPr>
            <a:spLocks noGrp="1"/>
          </p:cNvSpPr>
          <p:nvPr>
            <p:ph type="title"/>
          </p:nvPr>
        </p:nvSpPr>
        <p:spPr>
          <a:xfrm>
            <a:off x="2729132" y="365125"/>
            <a:ext cx="6372665" cy="929103"/>
          </a:xfrm>
        </p:spPr>
        <p:txBody>
          <a:bodyPr>
            <a:noAutofit/>
          </a:bodyPr>
          <a:lstStyle/>
          <a:p>
            <a:pPr algn="ctr"/>
            <a:br>
              <a:rPr lang="en-US" sz="2800" b="1" dirty="0">
                <a:latin typeface="+mn-lt"/>
              </a:rPr>
            </a:br>
            <a:r>
              <a:rPr lang="en-US" sz="2800" b="1" dirty="0">
                <a:latin typeface="+mn-lt"/>
              </a:rPr>
              <a:t>Content</a:t>
            </a:r>
            <a:br>
              <a:rPr lang="en-US" sz="2800" b="1" dirty="0">
                <a:latin typeface="+mn-lt"/>
              </a:rPr>
            </a:br>
            <a:endParaRPr lang="nl-BE" sz="2800" b="1" dirty="0">
              <a:latin typeface="+mn-lt"/>
            </a:endParaRPr>
          </a:p>
        </p:txBody>
      </p:sp>
      <p:sp>
        <p:nvSpPr>
          <p:cNvPr id="5" name="Rechthoek 4">
            <a:extLst>
              <a:ext uri="{FF2B5EF4-FFF2-40B4-BE49-F238E27FC236}">
                <a16:creationId xmlns:a16="http://schemas.microsoft.com/office/drawing/2014/main" id="{FB37CCFE-D1AD-4C47-8380-747565AD96E3}"/>
              </a:ext>
            </a:extLst>
          </p:cNvPr>
          <p:cNvSpPr/>
          <p:nvPr/>
        </p:nvSpPr>
        <p:spPr>
          <a:xfrm>
            <a:off x="839788" y="1975263"/>
            <a:ext cx="6842760" cy="402178"/>
          </a:xfrm>
          <a:prstGeom prst="rect">
            <a:avLst/>
          </a:prstGeom>
          <a:solidFill>
            <a:schemeClr val="accent6">
              <a:lumMod val="60000"/>
              <a:lumOff val="40000"/>
              <a:alpha val="39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rgbClr val="C5E0B4"/>
              </a:solidFill>
            </a:endParaRPr>
          </a:p>
        </p:txBody>
      </p:sp>
      <p:sp>
        <p:nvSpPr>
          <p:cNvPr id="2" name="Tijdelijke aanduiding voor dianummer 1">
            <a:extLst>
              <a:ext uri="{FF2B5EF4-FFF2-40B4-BE49-F238E27FC236}">
                <a16:creationId xmlns:a16="http://schemas.microsoft.com/office/drawing/2014/main" id="{700F726A-255E-4DBD-9B12-015CE3A533D5}"/>
              </a:ext>
            </a:extLst>
          </p:cNvPr>
          <p:cNvSpPr>
            <a:spLocks noGrp="1"/>
          </p:cNvSpPr>
          <p:nvPr>
            <p:ph type="sldNum" sz="quarter" idx="12"/>
          </p:nvPr>
        </p:nvSpPr>
        <p:spPr/>
        <p:txBody>
          <a:bodyPr/>
          <a:lstStyle/>
          <a:p>
            <a:fld id="{2FAFFF96-F51B-4906-8CB1-0D04D0B08BB1}" type="slidenum">
              <a:rPr lang="nl-BE" smtClean="0"/>
              <a:t>3</a:t>
            </a:fld>
            <a:endParaRPr lang="nl-BE"/>
          </a:p>
        </p:txBody>
      </p:sp>
    </p:spTree>
    <p:extLst>
      <p:ext uri="{BB962C8B-B14F-4D97-AF65-F5344CB8AC3E}">
        <p14:creationId xmlns:p14="http://schemas.microsoft.com/office/powerpoint/2010/main" val="1097469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407ECC8-00CD-489A-8422-C82FF04A0A5D}"/>
              </a:ext>
            </a:extLst>
          </p:cNvPr>
          <p:cNvSpPr>
            <a:spLocks noGrp="1"/>
          </p:cNvSpPr>
          <p:nvPr>
            <p:ph idx="1"/>
          </p:nvPr>
        </p:nvSpPr>
        <p:spPr>
          <a:xfrm>
            <a:off x="838200" y="2141537"/>
            <a:ext cx="10515600" cy="4351338"/>
          </a:xfrm>
        </p:spPr>
        <p:txBody>
          <a:bodyPr>
            <a:normAutofit/>
          </a:bodyPr>
          <a:lstStyle/>
          <a:p>
            <a:pPr marL="0" indent="0">
              <a:buNone/>
            </a:pPr>
            <a:r>
              <a:rPr lang="nl-BE" sz="2400" b="1" i="0" dirty="0">
                <a:effectLst/>
              </a:rPr>
              <a:t>The </a:t>
            </a:r>
            <a:r>
              <a:rPr lang="nl-BE" sz="2400" b="1" i="0" dirty="0" err="1">
                <a:effectLst/>
              </a:rPr>
              <a:t>Four</a:t>
            </a:r>
            <a:r>
              <a:rPr lang="nl-BE" sz="2400" b="1" i="0" dirty="0">
                <a:effectLst/>
              </a:rPr>
              <a:t> Universal </a:t>
            </a:r>
            <a:r>
              <a:rPr lang="nl-BE" sz="2400" b="1" i="0" dirty="0" err="1">
                <a:effectLst/>
              </a:rPr>
              <a:t>Principles</a:t>
            </a:r>
            <a:r>
              <a:rPr lang="nl-BE" sz="2400" b="1" i="0" dirty="0">
                <a:effectLst/>
              </a:rPr>
              <a:t> of </a:t>
            </a:r>
            <a:r>
              <a:rPr lang="nl-BE" sz="2400" b="1" i="0" dirty="0" err="1">
                <a:effectLst/>
              </a:rPr>
              <a:t>the</a:t>
            </a:r>
            <a:r>
              <a:rPr lang="nl-BE" sz="2400" b="1" i="0" dirty="0">
                <a:effectLst/>
              </a:rPr>
              <a:t> </a:t>
            </a:r>
            <a:r>
              <a:rPr lang="nl-BE" sz="2400" b="1" i="0" dirty="0" err="1">
                <a:effectLst/>
              </a:rPr>
              <a:t>Rule</a:t>
            </a:r>
            <a:r>
              <a:rPr lang="nl-BE" sz="2400" b="1" i="0" dirty="0">
                <a:effectLst/>
              </a:rPr>
              <a:t> of </a:t>
            </a:r>
            <a:r>
              <a:rPr lang="nl-BE" sz="2400" b="1" i="0" dirty="0" err="1">
                <a:effectLst/>
              </a:rPr>
              <a:t>Law</a:t>
            </a:r>
            <a:endParaRPr lang="nl-BE" sz="2400" b="1" i="0" dirty="0">
              <a:effectLst/>
            </a:endParaRPr>
          </a:p>
          <a:p>
            <a:pPr marL="0" indent="0">
              <a:buNone/>
            </a:pPr>
            <a:endParaRPr lang="nl-BE" sz="2400" b="1" i="0" dirty="0">
              <a:effectLst/>
            </a:endParaRPr>
          </a:p>
          <a:p>
            <a:r>
              <a:rPr lang="en-US" sz="2000" b="1" i="0" dirty="0">
                <a:effectLst/>
              </a:rPr>
              <a:t>Accountability: </a:t>
            </a:r>
            <a:r>
              <a:rPr lang="en-US" sz="2000" b="0" i="0" dirty="0">
                <a:effectLst/>
              </a:rPr>
              <a:t>The </a:t>
            </a:r>
            <a:r>
              <a:rPr lang="en-US" sz="2000" b="1" i="0" dirty="0">
                <a:solidFill>
                  <a:srgbClr val="FF0000"/>
                </a:solidFill>
                <a:effectLst/>
              </a:rPr>
              <a:t>government as well as private actors </a:t>
            </a:r>
            <a:r>
              <a:rPr lang="en-US" sz="2000" b="0" i="0" dirty="0">
                <a:effectLst/>
              </a:rPr>
              <a:t>are accountable under the law.</a:t>
            </a:r>
            <a:endParaRPr lang="nl-BE" sz="2000" b="1" dirty="0"/>
          </a:p>
          <a:p>
            <a:r>
              <a:rPr lang="en-US" sz="2000" b="1" i="0" dirty="0">
                <a:effectLst/>
              </a:rPr>
              <a:t>Just Law: </a:t>
            </a:r>
            <a:r>
              <a:rPr lang="en-US" sz="2000" b="0" i="0" dirty="0">
                <a:effectLst/>
              </a:rPr>
              <a:t>The law is </a:t>
            </a:r>
            <a:r>
              <a:rPr lang="en-US" sz="2000" b="1" i="0" dirty="0">
                <a:solidFill>
                  <a:srgbClr val="FF0000"/>
                </a:solidFill>
                <a:effectLst/>
              </a:rPr>
              <a:t>clear, publicized, and stable </a:t>
            </a:r>
            <a:r>
              <a:rPr lang="en-US" sz="2000" b="0" i="0" dirty="0">
                <a:effectLst/>
              </a:rPr>
              <a:t>and is applied </a:t>
            </a:r>
            <a:r>
              <a:rPr lang="en-US" sz="2000" b="1" i="0" dirty="0">
                <a:solidFill>
                  <a:srgbClr val="FF0000"/>
                </a:solidFill>
                <a:effectLst/>
              </a:rPr>
              <a:t>evenly</a:t>
            </a:r>
            <a:r>
              <a:rPr lang="en-US" sz="2000" b="0" i="0" dirty="0">
                <a:effectLst/>
              </a:rPr>
              <a:t>. It ensures </a:t>
            </a:r>
            <a:r>
              <a:rPr lang="en-US" sz="2000" b="1" i="0" dirty="0">
                <a:solidFill>
                  <a:srgbClr val="FF0000"/>
                </a:solidFill>
                <a:effectLst/>
              </a:rPr>
              <a:t>human rights </a:t>
            </a:r>
            <a:r>
              <a:rPr lang="en-US" sz="2000" b="0" i="0" dirty="0">
                <a:effectLst/>
              </a:rPr>
              <a:t>as well as contract and property rights.</a:t>
            </a:r>
            <a:endParaRPr lang="nl-BE" sz="2000" b="1" i="0" dirty="0">
              <a:effectLst/>
            </a:endParaRPr>
          </a:p>
          <a:p>
            <a:r>
              <a:rPr lang="en-US" sz="2000" b="1" i="0" dirty="0">
                <a:effectLst/>
              </a:rPr>
              <a:t>Open Government: </a:t>
            </a:r>
            <a:r>
              <a:rPr lang="en-US" sz="2000" b="0" i="0" dirty="0">
                <a:effectLst/>
              </a:rPr>
              <a:t>The processes by which the law is adopted, administered, adjudicated, and enforced are </a:t>
            </a:r>
            <a:r>
              <a:rPr lang="en-US" sz="2000" b="1" i="0" dirty="0">
                <a:solidFill>
                  <a:srgbClr val="FF0000"/>
                </a:solidFill>
                <a:effectLst/>
              </a:rPr>
              <a:t>accessible, fair, and efficient</a:t>
            </a:r>
            <a:r>
              <a:rPr lang="en-US" sz="2000" b="0" i="0" dirty="0">
                <a:effectLst/>
              </a:rPr>
              <a:t>.</a:t>
            </a:r>
            <a:endParaRPr lang="nl-BE" sz="2000" b="1" dirty="0"/>
          </a:p>
          <a:p>
            <a:r>
              <a:rPr lang="en-US" sz="2000" b="1" i="0" dirty="0">
                <a:effectLst/>
              </a:rPr>
              <a:t>Accessible and Impartial Justice: </a:t>
            </a:r>
            <a:r>
              <a:rPr lang="en-US" sz="2000" b="0" i="0" dirty="0">
                <a:effectLst/>
              </a:rPr>
              <a:t>Justice is delivered </a:t>
            </a:r>
            <a:r>
              <a:rPr lang="en-US" sz="2000" b="1" i="0" dirty="0">
                <a:solidFill>
                  <a:srgbClr val="FF0000"/>
                </a:solidFill>
                <a:effectLst/>
              </a:rPr>
              <a:t>timely by competent, ethical, and independent representatives and neutrals </a:t>
            </a:r>
            <a:r>
              <a:rPr lang="en-US" sz="2000" b="0" i="0" dirty="0">
                <a:effectLst/>
              </a:rPr>
              <a:t>who are accessible, have adequate resources, and reflect the makeup of the communities they serve.</a:t>
            </a:r>
            <a:endParaRPr lang="nl-BE" sz="2000" b="1" i="0" dirty="0">
              <a:effectLst/>
            </a:endParaRPr>
          </a:p>
          <a:p>
            <a:pPr marL="0" indent="0">
              <a:buNone/>
            </a:pPr>
            <a:endParaRPr lang="nl-BE" sz="2000" dirty="0"/>
          </a:p>
        </p:txBody>
      </p:sp>
      <p:sp>
        <p:nvSpPr>
          <p:cNvPr id="4" name="Titel 1">
            <a:extLst>
              <a:ext uri="{FF2B5EF4-FFF2-40B4-BE49-F238E27FC236}">
                <a16:creationId xmlns:a16="http://schemas.microsoft.com/office/drawing/2014/main" id="{9C335B4A-9F3B-4D5E-87FB-CDE82473FF45}"/>
              </a:ext>
            </a:extLst>
          </p:cNvPr>
          <p:cNvSpPr>
            <a:spLocks noGrp="1"/>
          </p:cNvSpPr>
          <p:nvPr>
            <p:ph type="title"/>
          </p:nvPr>
        </p:nvSpPr>
        <p:spPr>
          <a:xfrm>
            <a:off x="2729132" y="365125"/>
            <a:ext cx="6372665" cy="929103"/>
          </a:xfrm>
        </p:spPr>
        <p:txBody>
          <a:bodyPr>
            <a:noAutofit/>
          </a:bodyPr>
          <a:lstStyle/>
          <a:p>
            <a:pPr algn="ctr"/>
            <a:br>
              <a:rPr lang="en-US" sz="2800" b="1" dirty="0">
                <a:latin typeface="+mn-lt"/>
              </a:rPr>
            </a:br>
            <a:r>
              <a:rPr lang="en-US" sz="2800" b="1" dirty="0">
                <a:latin typeface="+mn-lt"/>
              </a:rPr>
              <a:t>1. Rule of Law</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21A72789-569C-467D-A346-EF4DC86F4FE8}"/>
              </a:ext>
            </a:extLst>
          </p:cNvPr>
          <p:cNvSpPr>
            <a:spLocks noGrp="1"/>
          </p:cNvSpPr>
          <p:nvPr>
            <p:ph type="sldNum" sz="quarter" idx="12"/>
          </p:nvPr>
        </p:nvSpPr>
        <p:spPr/>
        <p:txBody>
          <a:bodyPr/>
          <a:lstStyle/>
          <a:p>
            <a:fld id="{2FAFFF96-F51B-4906-8CB1-0D04D0B08BB1}" type="slidenum">
              <a:rPr lang="nl-BE" smtClean="0"/>
              <a:t>4</a:t>
            </a:fld>
            <a:endParaRPr lang="nl-BE"/>
          </a:p>
        </p:txBody>
      </p:sp>
    </p:spTree>
    <p:extLst>
      <p:ext uri="{BB962C8B-B14F-4D97-AF65-F5344CB8AC3E}">
        <p14:creationId xmlns:p14="http://schemas.microsoft.com/office/powerpoint/2010/main" val="270758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FBF48F3-B4BE-4509-973B-3C0CCA6DD5A2}"/>
              </a:ext>
            </a:extLst>
          </p:cNvPr>
          <p:cNvSpPr>
            <a:spLocks noGrp="1"/>
          </p:cNvSpPr>
          <p:nvPr>
            <p:ph idx="1"/>
          </p:nvPr>
        </p:nvSpPr>
        <p:spPr>
          <a:xfrm>
            <a:off x="838200" y="1825625"/>
            <a:ext cx="10515600" cy="4351338"/>
          </a:xfrm>
        </p:spPr>
        <p:txBody>
          <a:bodyPr>
            <a:normAutofit lnSpcReduction="10000"/>
          </a:bodyPr>
          <a:lstStyle/>
          <a:p>
            <a:pPr marL="0" indent="0">
              <a:buNone/>
            </a:pPr>
            <a:r>
              <a:rPr lang="en-US" sz="2000" dirty="0"/>
              <a:t>An effective police service carry out its work in a way that does not rely on fear and raw power, but instead on </a:t>
            </a:r>
            <a:r>
              <a:rPr lang="en-US" sz="2000" b="1" dirty="0">
                <a:solidFill>
                  <a:srgbClr val="FF0000"/>
                </a:solidFill>
              </a:rPr>
              <a:t>regard for the law </a:t>
            </a:r>
            <a:r>
              <a:rPr lang="en-US" sz="2000" dirty="0"/>
              <a:t>and</a:t>
            </a:r>
            <a:r>
              <a:rPr lang="en-US" sz="2000" b="1" dirty="0">
                <a:solidFill>
                  <a:srgbClr val="FF0000"/>
                </a:solidFill>
              </a:rPr>
              <a:t> professionalism</a:t>
            </a:r>
            <a:r>
              <a:rPr lang="en-US" sz="2000" dirty="0"/>
              <a:t>.</a:t>
            </a:r>
          </a:p>
          <a:p>
            <a:r>
              <a:rPr lang="en-US" sz="2000" dirty="0"/>
              <a:t>Public</a:t>
            </a:r>
            <a:r>
              <a:rPr lang="en-US" sz="2000" b="1" dirty="0">
                <a:solidFill>
                  <a:srgbClr val="FF0000"/>
                </a:solidFill>
              </a:rPr>
              <a:t> confidence </a:t>
            </a:r>
            <a:r>
              <a:rPr lang="en-US" sz="2000" dirty="0"/>
              <a:t>is built and community cooperation</a:t>
            </a:r>
            <a:r>
              <a:rPr lang="en-US" sz="2000" b="1" dirty="0">
                <a:solidFill>
                  <a:srgbClr val="FF0000"/>
                </a:solidFill>
              </a:rPr>
              <a:t> </a:t>
            </a:r>
            <a:r>
              <a:rPr lang="en-US" sz="2000" dirty="0"/>
              <a:t>fostered; </a:t>
            </a:r>
          </a:p>
          <a:p>
            <a:r>
              <a:rPr lang="en-US" sz="2000" dirty="0"/>
              <a:t>Legal </a:t>
            </a:r>
            <a:r>
              <a:rPr lang="en-US" sz="2000" b="1" dirty="0">
                <a:solidFill>
                  <a:srgbClr val="FF0000"/>
                </a:solidFill>
              </a:rPr>
              <a:t>prosecutions</a:t>
            </a:r>
            <a:r>
              <a:rPr lang="en-US" sz="2000" dirty="0"/>
              <a:t> are successful in court; </a:t>
            </a:r>
          </a:p>
          <a:p>
            <a:r>
              <a:rPr lang="en-US" sz="2000" dirty="0"/>
              <a:t>Police are seen as </a:t>
            </a:r>
            <a:r>
              <a:rPr lang="en-US" sz="2000" b="1" dirty="0">
                <a:solidFill>
                  <a:srgbClr val="FF0000"/>
                </a:solidFill>
              </a:rPr>
              <a:t>part of the community</a:t>
            </a:r>
            <a:r>
              <a:rPr lang="en-US" sz="2000" dirty="0"/>
              <a:t>, performing a valuable social function;</a:t>
            </a:r>
          </a:p>
          <a:p>
            <a:r>
              <a:rPr lang="en-US" sz="2000" dirty="0"/>
              <a:t>The fair administration of justice and hence </a:t>
            </a:r>
            <a:r>
              <a:rPr lang="en-US" sz="2000" b="1" dirty="0">
                <a:solidFill>
                  <a:srgbClr val="FF0000"/>
                </a:solidFill>
              </a:rPr>
              <a:t>confidence</a:t>
            </a:r>
            <a:r>
              <a:rPr lang="en-US" sz="2000" dirty="0"/>
              <a:t> in the system is served; </a:t>
            </a:r>
          </a:p>
          <a:p>
            <a:r>
              <a:rPr lang="en-US" sz="2000" dirty="0"/>
              <a:t>An example is set for </a:t>
            </a:r>
            <a:r>
              <a:rPr lang="en-US" sz="2000" b="1" dirty="0">
                <a:solidFill>
                  <a:srgbClr val="FF0000"/>
                </a:solidFill>
              </a:rPr>
              <a:t>respect for the law </a:t>
            </a:r>
            <a:r>
              <a:rPr lang="en-US" sz="2000" dirty="0"/>
              <a:t>by others in society; </a:t>
            </a:r>
          </a:p>
          <a:p>
            <a:r>
              <a:rPr lang="en-US" sz="2000" dirty="0"/>
              <a:t>Police are able to be closer to the community and therefore in a position to </a:t>
            </a:r>
            <a:r>
              <a:rPr lang="en-US" sz="2000" b="1" dirty="0">
                <a:solidFill>
                  <a:srgbClr val="FF0000"/>
                </a:solidFill>
              </a:rPr>
              <a:t>prevent and solve</a:t>
            </a:r>
            <a:r>
              <a:rPr lang="en-US" sz="2000" dirty="0"/>
              <a:t> crimes through proactive policing; </a:t>
            </a:r>
          </a:p>
          <a:p>
            <a:r>
              <a:rPr lang="en-US" sz="2000" dirty="0"/>
              <a:t>Support is elicited from the </a:t>
            </a:r>
            <a:r>
              <a:rPr lang="en-US" sz="2000" b="1" dirty="0">
                <a:solidFill>
                  <a:srgbClr val="FF0000"/>
                </a:solidFill>
              </a:rPr>
              <a:t>media</a:t>
            </a:r>
            <a:r>
              <a:rPr lang="en-US" sz="2000" dirty="0"/>
              <a:t>, from the </a:t>
            </a:r>
            <a:r>
              <a:rPr lang="en-US" sz="2000" b="1" dirty="0">
                <a:solidFill>
                  <a:srgbClr val="FF0000"/>
                </a:solidFill>
              </a:rPr>
              <a:t>international community </a:t>
            </a:r>
            <a:r>
              <a:rPr lang="en-US" sz="2000" dirty="0"/>
              <a:t>and from </a:t>
            </a:r>
            <a:r>
              <a:rPr lang="en-US" sz="2000" b="1" dirty="0">
                <a:solidFill>
                  <a:srgbClr val="FF0000"/>
                </a:solidFill>
              </a:rPr>
              <a:t>higher authorities</a:t>
            </a:r>
            <a:r>
              <a:rPr lang="en-US" sz="2000" dirty="0"/>
              <a:t>; and </a:t>
            </a:r>
          </a:p>
          <a:p>
            <a:r>
              <a:rPr lang="en-US" sz="2000" dirty="0"/>
              <a:t>A contribution is made to the </a:t>
            </a:r>
            <a:r>
              <a:rPr lang="en-US" sz="2000" b="1" dirty="0">
                <a:solidFill>
                  <a:srgbClr val="FF0000"/>
                </a:solidFill>
              </a:rPr>
              <a:t>peaceful resolution </a:t>
            </a:r>
            <a:r>
              <a:rPr lang="en-US" sz="2000" dirty="0"/>
              <a:t>of conflicts and complaints. </a:t>
            </a:r>
            <a:endParaRPr lang="nl-BE" sz="2000" dirty="0"/>
          </a:p>
        </p:txBody>
      </p:sp>
      <p:sp>
        <p:nvSpPr>
          <p:cNvPr id="7" name="Titel 1">
            <a:extLst>
              <a:ext uri="{FF2B5EF4-FFF2-40B4-BE49-F238E27FC236}">
                <a16:creationId xmlns:a16="http://schemas.microsoft.com/office/drawing/2014/main" id="{FE97C708-3DEB-45D2-B84E-5AADEF1F0DDD}"/>
              </a:ext>
            </a:extLst>
          </p:cNvPr>
          <p:cNvSpPr>
            <a:spLocks noGrp="1"/>
          </p:cNvSpPr>
          <p:nvPr>
            <p:ph type="title"/>
          </p:nvPr>
        </p:nvSpPr>
        <p:spPr>
          <a:xfrm>
            <a:off x="2729132" y="365125"/>
            <a:ext cx="6372665" cy="929103"/>
          </a:xfrm>
        </p:spPr>
        <p:txBody>
          <a:bodyPr>
            <a:noAutofit/>
          </a:bodyPr>
          <a:lstStyle/>
          <a:p>
            <a:pPr algn="ctr"/>
            <a:br>
              <a:rPr lang="en-US" sz="2800" b="1" dirty="0">
                <a:latin typeface="+mn-lt"/>
              </a:rPr>
            </a:br>
            <a:r>
              <a:rPr lang="en-US" sz="2800" b="1" dirty="0">
                <a:latin typeface="+mn-lt"/>
              </a:rPr>
              <a:t>1. Rule of Law</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1AFBB88B-E509-4211-A487-D6991DF3F279}"/>
              </a:ext>
            </a:extLst>
          </p:cNvPr>
          <p:cNvSpPr>
            <a:spLocks noGrp="1"/>
          </p:cNvSpPr>
          <p:nvPr>
            <p:ph type="sldNum" sz="quarter" idx="12"/>
          </p:nvPr>
        </p:nvSpPr>
        <p:spPr/>
        <p:txBody>
          <a:bodyPr/>
          <a:lstStyle/>
          <a:p>
            <a:fld id="{2FAFFF96-F51B-4906-8CB1-0D04D0B08BB1}" type="slidenum">
              <a:rPr lang="nl-BE" smtClean="0"/>
              <a:t>5</a:t>
            </a:fld>
            <a:endParaRPr lang="nl-BE"/>
          </a:p>
        </p:txBody>
      </p:sp>
    </p:spTree>
    <p:extLst>
      <p:ext uri="{BB962C8B-B14F-4D97-AF65-F5344CB8AC3E}">
        <p14:creationId xmlns:p14="http://schemas.microsoft.com/office/powerpoint/2010/main" val="4010373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inhoud 2">
            <a:extLst>
              <a:ext uri="{FF2B5EF4-FFF2-40B4-BE49-F238E27FC236}">
                <a16:creationId xmlns:a16="http://schemas.microsoft.com/office/drawing/2014/main" id="{CC9E3D18-C499-4BC5-B6E6-EEC27C8904F5}"/>
              </a:ext>
            </a:extLst>
          </p:cNvPr>
          <p:cNvSpPr>
            <a:spLocks noGrp="1"/>
          </p:cNvSpPr>
          <p:nvPr>
            <p:ph idx="1"/>
          </p:nvPr>
        </p:nvSpPr>
        <p:spPr>
          <a:xfrm>
            <a:off x="839788" y="1867828"/>
            <a:ext cx="10515600" cy="4351338"/>
          </a:xfrm>
        </p:spPr>
        <p:txBody>
          <a:bodyPr>
            <a:normAutofit lnSpcReduction="10000"/>
          </a:bodyPr>
          <a:lstStyle/>
          <a:p>
            <a:pPr marL="0" indent="0">
              <a:buNone/>
            </a:pPr>
            <a:r>
              <a:rPr lang="en-US" sz="2000" b="1" cap="small" dirty="0">
                <a:solidFill>
                  <a:srgbClr val="FF0000"/>
                </a:solidFill>
              </a:rPr>
              <a:t>Police Discretion</a:t>
            </a:r>
            <a:endParaRPr lang="en-US" sz="2000" dirty="0"/>
          </a:p>
          <a:p>
            <a:pPr marL="0" indent="0">
              <a:buNone/>
            </a:pPr>
            <a:r>
              <a:rPr lang="en-US" sz="2000" dirty="0"/>
              <a:t>the </a:t>
            </a:r>
            <a:r>
              <a:rPr lang="en-US" sz="2000" b="1" dirty="0">
                <a:solidFill>
                  <a:srgbClr val="FF0000"/>
                </a:solidFill>
              </a:rPr>
              <a:t>freedom of judgment and choices </a:t>
            </a:r>
            <a:r>
              <a:rPr lang="en-US" sz="2000" dirty="0"/>
              <a:t>given to police officers in specified circumstances in accordance with their governing policies. The power to act in an official capacity in a manner which appears </a:t>
            </a:r>
            <a:r>
              <a:rPr lang="en-US" sz="2000" b="1" dirty="0">
                <a:solidFill>
                  <a:srgbClr val="FF0000"/>
                </a:solidFill>
              </a:rPr>
              <a:t>just and proper under the circumstances </a:t>
            </a:r>
            <a:r>
              <a:rPr lang="en-US" sz="2000" dirty="0"/>
              <a:t>- in this action the officer takes in correspondence </a:t>
            </a:r>
            <a:r>
              <a:rPr lang="en-US" sz="2000" b="1" dirty="0">
                <a:solidFill>
                  <a:srgbClr val="FF0000"/>
                </a:solidFill>
              </a:rPr>
              <a:t>to personal judgment, conscience, morals, attitude, and/or beliefs as well as the officer’s training, experience, and education</a:t>
            </a:r>
          </a:p>
          <a:p>
            <a:r>
              <a:rPr lang="en-US" sz="2000" dirty="0"/>
              <a:t>Due to police discretion, police officers have a range of choices to make when faced with certain situations. This means that different officers may make different choices even if they are all faced with the same situation. Police discretion is most often used in the field, and officers base their choices on the </a:t>
            </a:r>
            <a:r>
              <a:rPr lang="en-US" sz="2000" b="1" dirty="0">
                <a:solidFill>
                  <a:srgbClr val="FF0000"/>
                </a:solidFill>
              </a:rPr>
              <a:t>surrounding circumstances and factors</a:t>
            </a:r>
            <a:r>
              <a:rPr lang="en-US" sz="2000" dirty="0"/>
              <a:t>, such as officer safety, that need to be taken into consideration. </a:t>
            </a:r>
          </a:p>
          <a:p>
            <a:r>
              <a:rPr lang="en-US" sz="2000" dirty="0"/>
              <a:t>Because every officer is different, with different attitudes and backgrounds, there </a:t>
            </a:r>
            <a:r>
              <a:rPr lang="en-US" sz="2000" b="1" dirty="0">
                <a:solidFill>
                  <a:srgbClr val="FF0000"/>
                </a:solidFill>
              </a:rPr>
              <a:t>is no absolute right choice </a:t>
            </a:r>
            <a:r>
              <a:rPr lang="en-US" sz="2000" dirty="0"/>
              <a:t>and officers have flexibility in dealing with the situations they encounter. </a:t>
            </a:r>
          </a:p>
          <a:p>
            <a:r>
              <a:rPr lang="en-US" sz="2000" b="1" dirty="0">
                <a:solidFill>
                  <a:srgbClr val="FF0000"/>
                </a:solidFill>
              </a:rPr>
              <a:t>For example</a:t>
            </a:r>
            <a:r>
              <a:rPr lang="en-US" sz="2000" dirty="0"/>
              <a:t>, when anyone commits a minor offence, officers have the discretion to let that person go after a warning or to charge that person and bring him/her to jail. </a:t>
            </a:r>
            <a:endParaRPr lang="nl-BE" sz="2000" dirty="0"/>
          </a:p>
        </p:txBody>
      </p:sp>
      <p:sp>
        <p:nvSpPr>
          <p:cNvPr id="8" name="Titel 1">
            <a:extLst>
              <a:ext uri="{FF2B5EF4-FFF2-40B4-BE49-F238E27FC236}">
                <a16:creationId xmlns:a16="http://schemas.microsoft.com/office/drawing/2014/main" id="{948A21BD-0DE3-430A-95A5-41085AF187E0}"/>
              </a:ext>
            </a:extLst>
          </p:cNvPr>
          <p:cNvSpPr>
            <a:spLocks noGrp="1"/>
          </p:cNvSpPr>
          <p:nvPr>
            <p:ph type="title"/>
          </p:nvPr>
        </p:nvSpPr>
        <p:spPr>
          <a:xfrm>
            <a:off x="2729132" y="365125"/>
            <a:ext cx="6372665" cy="929103"/>
          </a:xfrm>
        </p:spPr>
        <p:txBody>
          <a:bodyPr>
            <a:noAutofit/>
          </a:bodyPr>
          <a:lstStyle/>
          <a:p>
            <a:pPr algn="ctr"/>
            <a:br>
              <a:rPr lang="en-US" sz="2800" b="1" dirty="0">
                <a:latin typeface="+mn-lt"/>
              </a:rPr>
            </a:br>
            <a:r>
              <a:rPr lang="en-US" sz="2800" b="1" dirty="0">
                <a:latin typeface="+mn-lt"/>
              </a:rPr>
              <a:t>1. Rule of Law</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F5648023-53DF-422F-97BB-5D8DF8BB5995}"/>
              </a:ext>
            </a:extLst>
          </p:cNvPr>
          <p:cNvSpPr>
            <a:spLocks noGrp="1"/>
          </p:cNvSpPr>
          <p:nvPr>
            <p:ph type="sldNum" sz="quarter" idx="12"/>
          </p:nvPr>
        </p:nvSpPr>
        <p:spPr/>
        <p:txBody>
          <a:bodyPr/>
          <a:lstStyle/>
          <a:p>
            <a:fld id="{2FAFFF96-F51B-4906-8CB1-0D04D0B08BB1}" type="slidenum">
              <a:rPr lang="nl-BE" smtClean="0"/>
              <a:t>6</a:t>
            </a:fld>
            <a:endParaRPr lang="nl-BE"/>
          </a:p>
        </p:txBody>
      </p:sp>
    </p:spTree>
    <p:extLst>
      <p:ext uri="{BB962C8B-B14F-4D97-AF65-F5344CB8AC3E}">
        <p14:creationId xmlns:p14="http://schemas.microsoft.com/office/powerpoint/2010/main" val="1713559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8BFA0D9B-6217-40D1-8F0D-C89674017544}"/>
              </a:ext>
            </a:extLst>
          </p:cNvPr>
          <p:cNvSpPr>
            <a:spLocks noGrp="1"/>
          </p:cNvSpPr>
          <p:nvPr>
            <p:ph idx="1"/>
          </p:nvPr>
        </p:nvSpPr>
        <p:spPr>
          <a:xfrm>
            <a:off x="839788" y="1975263"/>
            <a:ext cx="10515600" cy="4650619"/>
          </a:xfrm>
        </p:spPr>
        <p:txBody>
          <a:bodyPr>
            <a:normAutofit fontScale="92500" lnSpcReduction="20000"/>
          </a:bodyPr>
          <a:lstStyle/>
          <a:p>
            <a:pPr marL="514350" indent="-514350">
              <a:lnSpc>
                <a:spcPct val="100000"/>
              </a:lnSpc>
              <a:buFont typeface="+mj-lt"/>
              <a:buAutoNum type="arabicParenR"/>
            </a:pPr>
            <a:r>
              <a:rPr lang="nl-NL" dirty="0" err="1"/>
              <a:t>Rule</a:t>
            </a:r>
            <a:r>
              <a:rPr lang="nl-NL" dirty="0"/>
              <a:t> of </a:t>
            </a:r>
            <a:r>
              <a:rPr lang="nl-NL" dirty="0" err="1"/>
              <a:t>Law</a:t>
            </a:r>
            <a:endParaRPr lang="nl-NL" dirty="0"/>
          </a:p>
          <a:p>
            <a:pPr marL="971550" lvl="1" indent="-514350">
              <a:lnSpc>
                <a:spcPct val="100000"/>
              </a:lnSpc>
              <a:buFont typeface="+mj-lt"/>
              <a:buAutoNum type="arabicPeriod"/>
            </a:pPr>
            <a:r>
              <a:rPr lang="nl-BE" i="0" dirty="0">
                <a:effectLst/>
              </a:rPr>
              <a:t>The </a:t>
            </a:r>
            <a:r>
              <a:rPr lang="nl-BE" i="0" dirty="0" err="1">
                <a:effectLst/>
              </a:rPr>
              <a:t>Four</a:t>
            </a:r>
            <a:r>
              <a:rPr lang="nl-BE" i="0" dirty="0">
                <a:effectLst/>
              </a:rPr>
              <a:t> Universal </a:t>
            </a:r>
            <a:r>
              <a:rPr lang="nl-BE" i="0" dirty="0" err="1">
                <a:effectLst/>
              </a:rPr>
              <a:t>Principles</a:t>
            </a:r>
            <a:r>
              <a:rPr lang="nl-BE" i="0" dirty="0">
                <a:effectLst/>
              </a:rPr>
              <a:t> of </a:t>
            </a:r>
            <a:r>
              <a:rPr lang="nl-BE" i="0" dirty="0" err="1">
                <a:effectLst/>
              </a:rPr>
              <a:t>the</a:t>
            </a:r>
            <a:r>
              <a:rPr lang="nl-BE" i="0" dirty="0">
                <a:effectLst/>
              </a:rPr>
              <a:t> </a:t>
            </a:r>
            <a:r>
              <a:rPr lang="nl-BE" i="0" dirty="0" err="1">
                <a:effectLst/>
              </a:rPr>
              <a:t>Rule</a:t>
            </a:r>
            <a:r>
              <a:rPr lang="nl-BE" i="0" dirty="0">
                <a:effectLst/>
              </a:rPr>
              <a:t> of </a:t>
            </a:r>
            <a:r>
              <a:rPr lang="nl-BE" i="0" dirty="0" err="1">
                <a:effectLst/>
              </a:rPr>
              <a:t>Law</a:t>
            </a:r>
            <a:endParaRPr lang="nl-BE" i="0" dirty="0">
              <a:effectLst/>
            </a:endParaRPr>
          </a:p>
          <a:p>
            <a:pPr marL="971550" lvl="1" indent="-514350">
              <a:lnSpc>
                <a:spcPct val="100000"/>
              </a:lnSpc>
              <a:buFont typeface="+mj-lt"/>
              <a:buAutoNum type="arabicPeriod"/>
            </a:pPr>
            <a:r>
              <a:rPr lang="nl-BE" i="0" dirty="0" err="1">
                <a:effectLst/>
              </a:rPr>
              <a:t>Police</a:t>
            </a:r>
            <a:r>
              <a:rPr lang="nl-BE" i="0" dirty="0">
                <a:effectLst/>
              </a:rPr>
              <a:t> </a:t>
            </a:r>
            <a:r>
              <a:rPr lang="nl-BE" i="0" dirty="0" err="1">
                <a:effectLst/>
              </a:rPr>
              <a:t>discretion</a:t>
            </a:r>
            <a:endParaRPr lang="nl-BE" i="0" dirty="0">
              <a:effectLst/>
            </a:endParaRPr>
          </a:p>
          <a:p>
            <a:pPr marL="514350" indent="-514350">
              <a:lnSpc>
                <a:spcPct val="100000"/>
              </a:lnSpc>
              <a:buFont typeface="+mj-lt"/>
              <a:buAutoNum type="arabicParenR"/>
            </a:pPr>
            <a:r>
              <a:rPr lang="nl-BE" dirty="0" err="1"/>
              <a:t>Use</a:t>
            </a:r>
            <a:r>
              <a:rPr lang="nl-BE" dirty="0"/>
              <a:t> of Force</a:t>
            </a:r>
          </a:p>
          <a:p>
            <a:pPr marL="514350" indent="-514350">
              <a:lnSpc>
                <a:spcPct val="100000"/>
              </a:lnSpc>
              <a:buFont typeface="+mj-lt"/>
              <a:buAutoNum type="arabicParenR"/>
            </a:pPr>
            <a:r>
              <a:rPr lang="nl-BE" dirty="0"/>
              <a:t>Human </a:t>
            </a:r>
            <a:r>
              <a:rPr lang="nl-BE" dirty="0" err="1"/>
              <a:t>Rights</a:t>
            </a:r>
            <a:endParaRPr lang="nl-BE" dirty="0"/>
          </a:p>
          <a:p>
            <a:pPr marL="971550" lvl="1" indent="-514350">
              <a:lnSpc>
                <a:spcPct val="100000"/>
              </a:lnSpc>
              <a:buFont typeface="+mj-lt"/>
              <a:buAutoNum type="arabicPeriod"/>
            </a:pPr>
            <a:r>
              <a:rPr lang="nl-BE" dirty="0" err="1"/>
              <a:t>Spontaneaous</a:t>
            </a:r>
            <a:r>
              <a:rPr lang="nl-BE" dirty="0"/>
              <a:t> </a:t>
            </a:r>
            <a:r>
              <a:rPr lang="nl-BE" dirty="0" err="1"/>
              <a:t>and</a:t>
            </a:r>
            <a:r>
              <a:rPr lang="nl-BE" dirty="0"/>
              <a:t> </a:t>
            </a:r>
            <a:r>
              <a:rPr lang="nl-BE" dirty="0" err="1"/>
              <a:t>organized</a:t>
            </a:r>
            <a:r>
              <a:rPr lang="nl-BE" dirty="0"/>
              <a:t> events</a:t>
            </a:r>
          </a:p>
          <a:p>
            <a:pPr marL="971550" lvl="1" indent="-514350">
              <a:lnSpc>
                <a:spcPct val="100000"/>
              </a:lnSpc>
              <a:buFont typeface="+mj-lt"/>
              <a:buAutoNum type="arabicPeriod"/>
            </a:pPr>
            <a:r>
              <a:rPr lang="nl-BE" dirty="0" err="1"/>
              <a:t>Treath</a:t>
            </a:r>
            <a:r>
              <a:rPr lang="nl-BE" dirty="0"/>
              <a:t> analysis </a:t>
            </a:r>
            <a:r>
              <a:rPr lang="nl-BE" dirty="0" err="1"/>
              <a:t>and</a:t>
            </a:r>
            <a:r>
              <a:rPr lang="nl-BE" dirty="0"/>
              <a:t> </a:t>
            </a:r>
            <a:r>
              <a:rPr lang="nl-BE" dirty="0" err="1"/>
              <a:t>crowd</a:t>
            </a:r>
            <a:r>
              <a:rPr lang="nl-BE" dirty="0"/>
              <a:t> assessment</a:t>
            </a:r>
          </a:p>
          <a:p>
            <a:pPr marL="514350" indent="-514350">
              <a:lnSpc>
                <a:spcPct val="100000"/>
              </a:lnSpc>
              <a:buFont typeface="+mj-lt"/>
              <a:buAutoNum type="arabicParenR"/>
            </a:pPr>
            <a:r>
              <a:rPr lang="en-US" sz="2800" dirty="0">
                <a:latin typeface="+mn-lt"/>
              </a:rPr>
              <a:t>Negotiated Management of Public Space</a:t>
            </a:r>
            <a:endParaRPr lang="nl-BE" dirty="0"/>
          </a:p>
          <a:p>
            <a:pPr marL="514350" indent="-514350">
              <a:lnSpc>
                <a:spcPct val="100000"/>
              </a:lnSpc>
              <a:buFont typeface="+mj-lt"/>
              <a:buAutoNum type="arabicParenR"/>
            </a:pPr>
            <a:r>
              <a:rPr lang="en-US" sz="2800" dirty="0">
                <a:latin typeface="+mn-lt"/>
              </a:rPr>
              <a:t>Surveillance and Human Rights</a:t>
            </a:r>
          </a:p>
          <a:p>
            <a:pPr marL="914400" lvl="1" indent="-457200">
              <a:lnSpc>
                <a:spcPct val="100000"/>
              </a:lnSpc>
              <a:buFont typeface="+mj-lt"/>
              <a:buAutoNum type="arabicPeriod"/>
            </a:pPr>
            <a:r>
              <a:rPr lang="en-US" dirty="0"/>
              <a:t>What is surveillance?</a:t>
            </a:r>
          </a:p>
          <a:p>
            <a:pPr marL="914400" lvl="1" indent="-457200">
              <a:lnSpc>
                <a:spcPct val="100000"/>
              </a:lnSpc>
              <a:buFont typeface="+mj-lt"/>
              <a:buAutoNum type="arabicPeriod"/>
            </a:pPr>
            <a:r>
              <a:rPr lang="en-US" dirty="0">
                <a:latin typeface="+mn-lt"/>
              </a:rPr>
              <a:t>What are rights?</a:t>
            </a:r>
          </a:p>
          <a:p>
            <a:pPr marL="914400" lvl="1" indent="-457200">
              <a:lnSpc>
                <a:spcPct val="100000"/>
              </a:lnSpc>
              <a:buFont typeface="+mj-lt"/>
              <a:buAutoNum type="arabicPeriod"/>
            </a:pPr>
            <a:r>
              <a:rPr lang="en-US" dirty="0"/>
              <a:t>What are problems</a:t>
            </a:r>
            <a:endParaRPr lang="en-US" dirty="0">
              <a:latin typeface="+mn-lt"/>
            </a:endParaRPr>
          </a:p>
          <a:p>
            <a:pPr marL="514350" indent="-514350">
              <a:lnSpc>
                <a:spcPct val="100000"/>
              </a:lnSpc>
              <a:buFont typeface="+mj-lt"/>
              <a:buAutoNum type="arabicParenR"/>
            </a:pPr>
            <a:endParaRPr lang="nl-BE" dirty="0"/>
          </a:p>
        </p:txBody>
      </p:sp>
      <p:sp>
        <p:nvSpPr>
          <p:cNvPr id="4" name="Titel 1">
            <a:extLst>
              <a:ext uri="{FF2B5EF4-FFF2-40B4-BE49-F238E27FC236}">
                <a16:creationId xmlns:a16="http://schemas.microsoft.com/office/drawing/2014/main" id="{9170EC45-91B6-4C0B-8AE7-D00BEDB46496}"/>
              </a:ext>
            </a:extLst>
          </p:cNvPr>
          <p:cNvSpPr>
            <a:spLocks noGrp="1"/>
          </p:cNvSpPr>
          <p:nvPr>
            <p:ph type="title"/>
          </p:nvPr>
        </p:nvSpPr>
        <p:spPr>
          <a:xfrm>
            <a:off x="2729132" y="365125"/>
            <a:ext cx="6372665" cy="929103"/>
          </a:xfrm>
        </p:spPr>
        <p:txBody>
          <a:bodyPr>
            <a:noAutofit/>
          </a:bodyPr>
          <a:lstStyle/>
          <a:p>
            <a:pPr algn="ctr"/>
            <a:br>
              <a:rPr lang="en-US" sz="2800" b="1" dirty="0">
                <a:latin typeface="+mn-lt"/>
              </a:rPr>
            </a:br>
            <a:r>
              <a:rPr lang="en-US" sz="2800" b="1" dirty="0">
                <a:latin typeface="+mn-lt"/>
              </a:rPr>
              <a:t>Content</a:t>
            </a:r>
            <a:br>
              <a:rPr lang="en-US" sz="2800" b="1" dirty="0">
                <a:latin typeface="+mn-lt"/>
              </a:rPr>
            </a:br>
            <a:endParaRPr lang="nl-BE" sz="2800" b="1" dirty="0">
              <a:latin typeface="+mn-lt"/>
            </a:endParaRPr>
          </a:p>
        </p:txBody>
      </p:sp>
      <p:sp>
        <p:nvSpPr>
          <p:cNvPr id="5" name="Rechthoek 4">
            <a:extLst>
              <a:ext uri="{FF2B5EF4-FFF2-40B4-BE49-F238E27FC236}">
                <a16:creationId xmlns:a16="http://schemas.microsoft.com/office/drawing/2014/main" id="{FB37CCFE-D1AD-4C47-8380-747565AD96E3}"/>
              </a:ext>
            </a:extLst>
          </p:cNvPr>
          <p:cNvSpPr/>
          <p:nvPr/>
        </p:nvSpPr>
        <p:spPr>
          <a:xfrm>
            <a:off x="836612" y="3069026"/>
            <a:ext cx="6842760" cy="402178"/>
          </a:xfrm>
          <a:prstGeom prst="rect">
            <a:avLst/>
          </a:prstGeom>
          <a:solidFill>
            <a:schemeClr val="accent6">
              <a:lumMod val="60000"/>
              <a:lumOff val="40000"/>
              <a:alpha val="39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rgbClr val="C5E0B4"/>
              </a:solidFill>
            </a:endParaRPr>
          </a:p>
        </p:txBody>
      </p:sp>
      <p:sp>
        <p:nvSpPr>
          <p:cNvPr id="2" name="Tijdelijke aanduiding voor dianummer 1">
            <a:extLst>
              <a:ext uri="{FF2B5EF4-FFF2-40B4-BE49-F238E27FC236}">
                <a16:creationId xmlns:a16="http://schemas.microsoft.com/office/drawing/2014/main" id="{6B8BB5A8-0D5A-42E4-B8E2-5238045F6AE5}"/>
              </a:ext>
            </a:extLst>
          </p:cNvPr>
          <p:cNvSpPr>
            <a:spLocks noGrp="1"/>
          </p:cNvSpPr>
          <p:nvPr>
            <p:ph type="sldNum" sz="quarter" idx="12"/>
          </p:nvPr>
        </p:nvSpPr>
        <p:spPr/>
        <p:txBody>
          <a:bodyPr/>
          <a:lstStyle/>
          <a:p>
            <a:fld id="{2FAFFF96-F51B-4906-8CB1-0D04D0B08BB1}" type="slidenum">
              <a:rPr lang="nl-BE" smtClean="0"/>
              <a:t>7</a:t>
            </a:fld>
            <a:endParaRPr lang="nl-BE"/>
          </a:p>
        </p:txBody>
      </p:sp>
    </p:spTree>
    <p:extLst>
      <p:ext uri="{BB962C8B-B14F-4D97-AF65-F5344CB8AC3E}">
        <p14:creationId xmlns:p14="http://schemas.microsoft.com/office/powerpoint/2010/main" val="975886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FC700462-6525-4FDB-821B-9CA5CC152BFC}"/>
              </a:ext>
            </a:extLst>
          </p:cNvPr>
          <p:cNvSpPr>
            <a:spLocks noGrp="1"/>
          </p:cNvSpPr>
          <p:nvPr>
            <p:ph idx="1"/>
          </p:nvPr>
        </p:nvSpPr>
        <p:spPr>
          <a:xfrm>
            <a:off x="839788" y="1628775"/>
            <a:ext cx="10515600" cy="4864100"/>
          </a:xfrm>
        </p:spPr>
        <p:txBody>
          <a:bodyPr>
            <a:noAutofit/>
          </a:bodyPr>
          <a:lstStyle/>
          <a:p>
            <a:pPr algn="l">
              <a:lnSpc>
                <a:spcPct val="80000"/>
              </a:lnSpc>
            </a:pPr>
            <a:r>
              <a:rPr lang="en-US" sz="2000" dirty="0">
                <a:solidFill>
                  <a:srgbClr val="000000"/>
                </a:solidFill>
              </a:rPr>
              <a:t>Use of force should be </a:t>
            </a:r>
          </a:p>
          <a:p>
            <a:pPr lvl="1">
              <a:lnSpc>
                <a:spcPct val="80000"/>
              </a:lnSpc>
              <a:buFont typeface="Calibri" panose="020F0502020204030204" pitchFamily="34" charset="0"/>
              <a:buChar char="₋"/>
            </a:pPr>
            <a:r>
              <a:rPr lang="en-US" sz="1600" b="1" dirty="0">
                <a:solidFill>
                  <a:srgbClr val="FF0000"/>
                </a:solidFill>
              </a:rPr>
              <a:t>legal </a:t>
            </a:r>
            <a:r>
              <a:rPr lang="en-US" sz="1600" dirty="0">
                <a:solidFill>
                  <a:srgbClr val="000000"/>
                </a:solidFill>
              </a:rPr>
              <a:t>(police competences should be described in a detailed way by law), </a:t>
            </a:r>
          </a:p>
          <a:p>
            <a:pPr lvl="1">
              <a:lnSpc>
                <a:spcPct val="80000"/>
              </a:lnSpc>
              <a:buFont typeface="Calibri" panose="020F0502020204030204" pitchFamily="34" charset="0"/>
              <a:buChar char="₋"/>
            </a:pPr>
            <a:r>
              <a:rPr lang="en-US" sz="1600" b="1" dirty="0">
                <a:solidFill>
                  <a:srgbClr val="FF0000"/>
                </a:solidFill>
              </a:rPr>
              <a:t>necessary</a:t>
            </a:r>
            <a:r>
              <a:rPr lang="en-US" sz="1600" dirty="0">
                <a:solidFill>
                  <a:srgbClr val="000000"/>
                </a:solidFill>
              </a:rPr>
              <a:t> (exhaust all other means that are available) and </a:t>
            </a:r>
          </a:p>
          <a:p>
            <a:pPr lvl="1">
              <a:lnSpc>
                <a:spcPct val="80000"/>
              </a:lnSpc>
              <a:buFont typeface="Calibri" panose="020F0502020204030204" pitchFamily="34" charset="0"/>
              <a:buChar char="₋"/>
            </a:pPr>
            <a:r>
              <a:rPr lang="en-US" sz="1600" b="1" dirty="0">
                <a:solidFill>
                  <a:srgbClr val="FF0000"/>
                </a:solidFill>
              </a:rPr>
              <a:t>proportional</a:t>
            </a:r>
            <a:r>
              <a:rPr lang="en-US" sz="1600" dirty="0">
                <a:solidFill>
                  <a:srgbClr val="000000"/>
                </a:solidFill>
              </a:rPr>
              <a:t> </a:t>
            </a:r>
            <a:r>
              <a:rPr lang="en-US" sz="1600" b="0" i="0" dirty="0">
                <a:solidFill>
                  <a:srgbClr val="000000"/>
                </a:solidFill>
                <a:effectLst/>
              </a:rPr>
              <a:t>(the degree of force used is proportionate to the immediate risk faced by the officer and/or the public).</a:t>
            </a:r>
          </a:p>
          <a:p>
            <a:pPr algn="l">
              <a:lnSpc>
                <a:spcPct val="80000"/>
              </a:lnSpc>
            </a:pPr>
            <a:r>
              <a:rPr lang="en-US" sz="2000" b="0" i="0" dirty="0">
                <a:solidFill>
                  <a:srgbClr val="000000"/>
                </a:solidFill>
                <a:effectLst/>
              </a:rPr>
              <a:t>Officers try to </a:t>
            </a:r>
            <a:r>
              <a:rPr lang="en-US" sz="2000" b="1" i="0" dirty="0">
                <a:solidFill>
                  <a:srgbClr val="FF0000"/>
                </a:solidFill>
                <a:effectLst/>
              </a:rPr>
              <a:t>de-escalate </a:t>
            </a:r>
            <a:r>
              <a:rPr lang="en-US" sz="2000" b="0" i="0" dirty="0">
                <a:solidFill>
                  <a:srgbClr val="000000"/>
                </a:solidFill>
                <a:effectLst/>
              </a:rPr>
              <a:t>confrontations by maintaining distance, using calming communication techniques, and exhaust all other means of response before resorting to force. </a:t>
            </a:r>
          </a:p>
          <a:p>
            <a:pPr algn="l">
              <a:lnSpc>
                <a:spcPct val="80000"/>
              </a:lnSpc>
            </a:pPr>
            <a:r>
              <a:rPr lang="en-US" sz="2000" dirty="0">
                <a:solidFill>
                  <a:srgbClr val="000000"/>
                </a:solidFill>
              </a:rPr>
              <a:t>P</a:t>
            </a:r>
            <a:r>
              <a:rPr lang="en-US" sz="2000" b="0" i="0" dirty="0">
                <a:solidFill>
                  <a:srgbClr val="000000"/>
                </a:solidFill>
                <a:effectLst/>
              </a:rPr>
              <a:t>olicies should also </a:t>
            </a:r>
            <a:r>
              <a:rPr lang="en-US" sz="2000" b="1" i="0" dirty="0">
                <a:solidFill>
                  <a:srgbClr val="FF0000"/>
                </a:solidFill>
                <a:effectLst/>
              </a:rPr>
              <a:t>establish comprehensive reporting, investigation, and oversight systems </a:t>
            </a:r>
            <a:r>
              <a:rPr lang="en-US" sz="2000" b="0" i="0" dirty="0">
                <a:solidFill>
                  <a:srgbClr val="000000"/>
                </a:solidFill>
                <a:effectLst/>
              </a:rPr>
              <a:t>of officer-involved shootings, other use-of-force incidents, in-custody deaths, and police-caused injuries to ensure that all incidents are promptly </a:t>
            </a:r>
            <a:r>
              <a:rPr lang="en-US" sz="2000" b="1" i="0" dirty="0">
                <a:solidFill>
                  <a:srgbClr val="FF0000"/>
                </a:solidFill>
                <a:effectLst/>
              </a:rPr>
              <a:t>independently investigated</a:t>
            </a:r>
            <a:r>
              <a:rPr lang="en-US" sz="2000" b="0" i="0" dirty="0">
                <a:solidFill>
                  <a:srgbClr val="000000"/>
                </a:solidFill>
                <a:effectLst/>
              </a:rPr>
              <a:t>. Law enforcement agencies can direct officers to intervene when other officers use force that is not objectively proportional, and to report all incidents of force.​​​​​​</a:t>
            </a:r>
          </a:p>
          <a:p>
            <a:pPr algn="l">
              <a:lnSpc>
                <a:spcPct val="80000"/>
              </a:lnSpc>
            </a:pPr>
            <a:r>
              <a:rPr lang="en-US" sz="2000" b="0" i="0" dirty="0">
                <a:solidFill>
                  <a:srgbClr val="000000"/>
                </a:solidFill>
                <a:effectLst/>
              </a:rPr>
              <a:t>This implies </a:t>
            </a:r>
            <a:r>
              <a:rPr lang="en-US" sz="2000" b="1" i="0" dirty="0">
                <a:solidFill>
                  <a:srgbClr val="FF0000"/>
                </a:solidFill>
                <a:effectLst/>
              </a:rPr>
              <a:t>specialized training </a:t>
            </a:r>
            <a:r>
              <a:rPr lang="en-US" sz="2000" b="0" i="0" dirty="0">
                <a:solidFill>
                  <a:srgbClr val="000000"/>
                </a:solidFill>
                <a:effectLst/>
              </a:rPr>
              <a:t>for police-officers to reduce unnecessary force and install principles and practices of </a:t>
            </a:r>
            <a:r>
              <a:rPr lang="en-US" sz="2000" b="1" i="0" dirty="0">
                <a:solidFill>
                  <a:srgbClr val="FF0000"/>
                </a:solidFill>
                <a:effectLst/>
              </a:rPr>
              <a:t>procedural justice and fairness</a:t>
            </a:r>
            <a:r>
              <a:rPr lang="en-US" sz="2000" b="0" i="0" dirty="0">
                <a:solidFill>
                  <a:srgbClr val="000000"/>
                </a:solidFill>
                <a:effectLst/>
              </a:rPr>
              <a:t>. Also in relation to youth and mental health problems. Police can limit the use of unnecessary force as part of a comprehensive agenda for </a:t>
            </a:r>
            <a:r>
              <a:rPr lang="en-US" sz="2000" b="1" i="0" dirty="0">
                <a:solidFill>
                  <a:srgbClr val="FF0000"/>
                </a:solidFill>
                <a:effectLst/>
              </a:rPr>
              <a:t>community-centered policing</a:t>
            </a:r>
            <a:r>
              <a:rPr lang="en-US" sz="2000" b="0" i="0" dirty="0">
                <a:solidFill>
                  <a:srgbClr val="000000"/>
                </a:solidFill>
                <a:effectLst/>
              </a:rPr>
              <a:t>.</a:t>
            </a:r>
          </a:p>
          <a:p>
            <a:pPr algn="l">
              <a:lnSpc>
                <a:spcPct val="80000"/>
              </a:lnSpc>
            </a:pPr>
            <a:r>
              <a:rPr lang="en-US" sz="2000" b="0" i="0" dirty="0">
                <a:solidFill>
                  <a:srgbClr val="000000"/>
                </a:solidFill>
                <a:effectLst/>
              </a:rPr>
              <a:t>Departments should also consider </a:t>
            </a:r>
            <a:r>
              <a:rPr lang="en-US" sz="2000" b="1" i="0" u="none" strike="noStrike" dirty="0">
                <a:solidFill>
                  <a:srgbClr val="FF0000"/>
                </a:solidFill>
                <a:effectLst/>
              </a:rPr>
              <a:t>early intervention procedures</a:t>
            </a:r>
            <a:r>
              <a:rPr lang="en-US" sz="2000" b="1" i="0" dirty="0">
                <a:solidFill>
                  <a:srgbClr val="FF0000"/>
                </a:solidFill>
                <a:effectLst/>
              </a:rPr>
              <a:t> </a:t>
            </a:r>
            <a:r>
              <a:rPr lang="en-US" sz="2000" b="0" i="0" dirty="0">
                <a:solidFill>
                  <a:srgbClr val="000000"/>
                </a:solidFill>
                <a:effectLst/>
              </a:rPr>
              <a:t>designed to correct and train officers who use excessive force. </a:t>
            </a:r>
          </a:p>
        </p:txBody>
      </p:sp>
      <p:sp>
        <p:nvSpPr>
          <p:cNvPr id="6" name="Titel 1">
            <a:extLst>
              <a:ext uri="{FF2B5EF4-FFF2-40B4-BE49-F238E27FC236}">
                <a16:creationId xmlns:a16="http://schemas.microsoft.com/office/drawing/2014/main" id="{851F42DF-718D-4F62-BD33-C580CC606FB2}"/>
              </a:ext>
            </a:extLst>
          </p:cNvPr>
          <p:cNvSpPr>
            <a:spLocks noGrp="1"/>
          </p:cNvSpPr>
          <p:nvPr>
            <p:ph type="title"/>
          </p:nvPr>
        </p:nvSpPr>
        <p:spPr>
          <a:xfrm>
            <a:off x="2729132" y="365125"/>
            <a:ext cx="6372665" cy="929103"/>
          </a:xfrm>
        </p:spPr>
        <p:txBody>
          <a:bodyPr>
            <a:noAutofit/>
          </a:bodyPr>
          <a:lstStyle/>
          <a:p>
            <a:pPr algn="ctr"/>
            <a:br>
              <a:rPr lang="en-US" sz="2800" b="1" dirty="0">
                <a:latin typeface="+mn-lt"/>
              </a:rPr>
            </a:br>
            <a:r>
              <a:rPr lang="en-US" sz="2800" b="1" dirty="0">
                <a:latin typeface="+mn-lt"/>
              </a:rPr>
              <a:t>2. Use of force</a:t>
            </a:r>
            <a:br>
              <a:rPr lang="en-US" sz="2800" b="1" dirty="0">
                <a:latin typeface="+mn-lt"/>
              </a:rPr>
            </a:br>
            <a:endParaRPr lang="nl-BE" sz="2800" b="1" dirty="0">
              <a:latin typeface="+mn-lt"/>
            </a:endParaRPr>
          </a:p>
        </p:txBody>
      </p:sp>
      <p:sp>
        <p:nvSpPr>
          <p:cNvPr id="2" name="Tijdelijke aanduiding voor dianummer 1">
            <a:extLst>
              <a:ext uri="{FF2B5EF4-FFF2-40B4-BE49-F238E27FC236}">
                <a16:creationId xmlns:a16="http://schemas.microsoft.com/office/drawing/2014/main" id="{B358304D-D1F6-4CE7-8B32-4CA9DCD23A5C}"/>
              </a:ext>
            </a:extLst>
          </p:cNvPr>
          <p:cNvSpPr>
            <a:spLocks noGrp="1"/>
          </p:cNvSpPr>
          <p:nvPr>
            <p:ph type="sldNum" sz="quarter" idx="12"/>
          </p:nvPr>
        </p:nvSpPr>
        <p:spPr/>
        <p:txBody>
          <a:bodyPr/>
          <a:lstStyle/>
          <a:p>
            <a:fld id="{2FAFFF96-F51B-4906-8CB1-0D04D0B08BB1}" type="slidenum">
              <a:rPr lang="nl-BE" smtClean="0"/>
              <a:t>8</a:t>
            </a:fld>
            <a:endParaRPr lang="nl-BE"/>
          </a:p>
        </p:txBody>
      </p:sp>
    </p:spTree>
    <p:extLst>
      <p:ext uri="{BB962C8B-B14F-4D97-AF65-F5344CB8AC3E}">
        <p14:creationId xmlns:p14="http://schemas.microsoft.com/office/powerpoint/2010/main" val="388755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8BFA0D9B-6217-40D1-8F0D-C89674017544}"/>
              </a:ext>
            </a:extLst>
          </p:cNvPr>
          <p:cNvSpPr>
            <a:spLocks noGrp="1"/>
          </p:cNvSpPr>
          <p:nvPr>
            <p:ph idx="1"/>
          </p:nvPr>
        </p:nvSpPr>
        <p:spPr>
          <a:xfrm>
            <a:off x="839788" y="1975263"/>
            <a:ext cx="10515600" cy="4650619"/>
          </a:xfrm>
        </p:spPr>
        <p:txBody>
          <a:bodyPr>
            <a:normAutofit fontScale="92500" lnSpcReduction="20000"/>
          </a:bodyPr>
          <a:lstStyle/>
          <a:p>
            <a:pPr marL="514350" indent="-514350">
              <a:lnSpc>
                <a:spcPct val="100000"/>
              </a:lnSpc>
              <a:buFont typeface="+mj-lt"/>
              <a:buAutoNum type="arabicParenR"/>
            </a:pPr>
            <a:r>
              <a:rPr lang="nl-NL" dirty="0" err="1"/>
              <a:t>Rule</a:t>
            </a:r>
            <a:r>
              <a:rPr lang="nl-NL" dirty="0"/>
              <a:t> of </a:t>
            </a:r>
            <a:r>
              <a:rPr lang="nl-NL" dirty="0" err="1"/>
              <a:t>Law</a:t>
            </a:r>
            <a:endParaRPr lang="nl-NL" dirty="0"/>
          </a:p>
          <a:p>
            <a:pPr marL="971550" lvl="1" indent="-514350">
              <a:lnSpc>
                <a:spcPct val="100000"/>
              </a:lnSpc>
              <a:buFont typeface="+mj-lt"/>
              <a:buAutoNum type="arabicPeriod"/>
            </a:pPr>
            <a:r>
              <a:rPr lang="nl-BE" i="0" dirty="0">
                <a:effectLst/>
              </a:rPr>
              <a:t>The </a:t>
            </a:r>
            <a:r>
              <a:rPr lang="nl-BE" i="0" dirty="0" err="1">
                <a:effectLst/>
              </a:rPr>
              <a:t>Four</a:t>
            </a:r>
            <a:r>
              <a:rPr lang="nl-BE" i="0" dirty="0">
                <a:effectLst/>
              </a:rPr>
              <a:t> Universal </a:t>
            </a:r>
            <a:r>
              <a:rPr lang="nl-BE" i="0" dirty="0" err="1">
                <a:effectLst/>
              </a:rPr>
              <a:t>Principles</a:t>
            </a:r>
            <a:r>
              <a:rPr lang="nl-BE" i="0" dirty="0">
                <a:effectLst/>
              </a:rPr>
              <a:t> of </a:t>
            </a:r>
            <a:r>
              <a:rPr lang="nl-BE" i="0" dirty="0" err="1">
                <a:effectLst/>
              </a:rPr>
              <a:t>the</a:t>
            </a:r>
            <a:r>
              <a:rPr lang="nl-BE" i="0" dirty="0">
                <a:effectLst/>
              </a:rPr>
              <a:t> </a:t>
            </a:r>
            <a:r>
              <a:rPr lang="nl-BE" i="0" dirty="0" err="1">
                <a:effectLst/>
              </a:rPr>
              <a:t>Rule</a:t>
            </a:r>
            <a:r>
              <a:rPr lang="nl-BE" i="0" dirty="0">
                <a:effectLst/>
              </a:rPr>
              <a:t> of </a:t>
            </a:r>
            <a:r>
              <a:rPr lang="nl-BE" i="0" dirty="0" err="1">
                <a:effectLst/>
              </a:rPr>
              <a:t>Law</a:t>
            </a:r>
            <a:endParaRPr lang="nl-BE" i="0" dirty="0">
              <a:effectLst/>
            </a:endParaRPr>
          </a:p>
          <a:p>
            <a:pPr marL="971550" lvl="1" indent="-514350">
              <a:lnSpc>
                <a:spcPct val="100000"/>
              </a:lnSpc>
              <a:buFont typeface="+mj-lt"/>
              <a:buAutoNum type="arabicPeriod"/>
            </a:pPr>
            <a:r>
              <a:rPr lang="nl-BE" i="0" dirty="0" err="1">
                <a:effectLst/>
              </a:rPr>
              <a:t>Police</a:t>
            </a:r>
            <a:r>
              <a:rPr lang="nl-BE" i="0" dirty="0">
                <a:effectLst/>
              </a:rPr>
              <a:t> </a:t>
            </a:r>
            <a:r>
              <a:rPr lang="nl-BE" i="0" dirty="0" err="1">
                <a:effectLst/>
              </a:rPr>
              <a:t>discretion</a:t>
            </a:r>
            <a:endParaRPr lang="nl-BE" i="0" dirty="0">
              <a:effectLst/>
            </a:endParaRPr>
          </a:p>
          <a:p>
            <a:pPr marL="514350" indent="-514350">
              <a:lnSpc>
                <a:spcPct val="100000"/>
              </a:lnSpc>
              <a:buFont typeface="+mj-lt"/>
              <a:buAutoNum type="arabicParenR"/>
            </a:pPr>
            <a:r>
              <a:rPr lang="nl-BE" dirty="0" err="1"/>
              <a:t>Use</a:t>
            </a:r>
            <a:r>
              <a:rPr lang="nl-BE" dirty="0"/>
              <a:t> of Force</a:t>
            </a:r>
          </a:p>
          <a:p>
            <a:pPr marL="514350" indent="-514350">
              <a:lnSpc>
                <a:spcPct val="100000"/>
              </a:lnSpc>
              <a:buFont typeface="+mj-lt"/>
              <a:buAutoNum type="arabicParenR"/>
            </a:pPr>
            <a:r>
              <a:rPr lang="nl-BE" dirty="0"/>
              <a:t>Human </a:t>
            </a:r>
            <a:r>
              <a:rPr lang="nl-BE" dirty="0" err="1"/>
              <a:t>Rights</a:t>
            </a:r>
            <a:endParaRPr lang="nl-BE" dirty="0"/>
          </a:p>
          <a:p>
            <a:pPr marL="971550" lvl="1" indent="-514350">
              <a:lnSpc>
                <a:spcPct val="100000"/>
              </a:lnSpc>
              <a:buFont typeface="+mj-lt"/>
              <a:buAutoNum type="arabicPeriod"/>
            </a:pPr>
            <a:r>
              <a:rPr lang="nl-BE" dirty="0" err="1"/>
              <a:t>Spontaneaous</a:t>
            </a:r>
            <a:r>
              <a:rPr lang="nl-BE" dirty="0"/>
              <a:t> </a:t>
            </a:r>
            <a:r>
              <a:rPr lang="nl-BE" dirty="0" err="1"/>
              <a:t>and</a:t>
            </a:r>
            <a:r>
              <a:rPr lang="nl-BE" dirty="0"/>
              <a:t> </a:t>
            </a:r>
            <a:r>
              <a:rPr lang="nl-BE" dirty="0" err="1"/>
              <a:t>organized</a:t>
            </a:r>
            <a:r>
              <a:rPr lang="nl-BE" dirty="0"/>
              <a:t> events</a:t>
            </a:r>
          </a:p>
          <a:p>
            <a:pPr marL="971550" lvl="1" indent="-514350">
              <a:lnSpc>
                <a:spcPct val="100000"/>
              </a:lnSpc>
              <a:buFont typeface="+mj-lt"/>
              <a:buAutoNum type="arabicPeriod"/>
            </a:pPr>
            <a:r>
              <a:rPr lang="nl-BE" dirty="0" err="1"/>
              <a:t>Treath</a:t>
            </a:r>
            <a:r>
              <a:rPr lang="nl-BE" dirty="0"/>
              <a:t> analysis </a:t>
            </a:r>
            <a:r>
              <a:rPr lang="nl-BE" dirty="0" err="1"/>
              <a:t>and</a:t>
            </a:r>
            <a:r>
              <a:rPr lang="nl-BE" dirty="0"/>
              <a:t> </a:t>
            </a:r>
            <a:r>
              <a:rPr lang="nl-BE" dirty="0" err="1"/>
              <a:t>crowd</a:t>
            </a:r>
            <a:r>
              <a:rPr lang="nl-BE" dirty="0"/>
              <a:t> assessment</a:t>
            </a:r>
          </a:p>
          <a:p>
            <a:pPr marL="514350" indent="-514350">
              <a:lnSpc>
                <a:spcPct val="100000"/>
              </a:lnSpc>
              <a:buFont typeface="+mj-lt"/>
              <a:buAutoNum type="arabicParenR"/>
            </a:pPr>
            <a:r>
              <a:rPr lang="en-US" sz="2800" dirty="0">
                <a:latin typeface="+mn-lt"/>
              </a:rPr>
              <a:t>Negotiated Management of Public Space</a:t>
            </a:r>
            <a:endParaRPr lang="nl-BE" dirty="0"/>
          </a:p>
          <a:p>
            <a:pPr marL="514350" indent="-514350">
              <a:lnSpc>
                <a:spcPct val="100000"/>
              </a:lnSpc>
              <a:buFont typeface="+mj-lt"/>
              <a:buAutoNum type="arabicParenR"/>
            </a:pPr>
            <a:r>
              <a:rPr lang="en-US" sz="2800" dirty="0">
                <a:latin typeface="+mn-lt"/>
              </a:rPr>
              <a:t>Surveillance and Human Rights</a:t>
            </a:r>
          </a:p>
          <a:p>
            <a:pPr marL="914400" lvl="1" indent="-457200">
              <a:lnSpc>
                <a:spcPct val="100000"/>
              </a:lnSpc>
              <a:buFont typeface="+mj-lt"/>
              <a:buAutoNum type="arabicPeriod"/>
            </a:pPr>
            <a:r>
              <a:rPr lang="en-US" dirty="0"/>
              <a:t>What is surveillance?</a:t>
            </a:r>
          </a:p>
          <a:p>
            <a:pPr marL="914400" lvl="1" indent="-457200">
              <a:lnSpc>
                <a:spcPct val="100000"/>
              </a:lnSpc>
              <a:buFont typeface="+mj-lt"/>
              <a:buAutoNum type="arabicPeriod"/>
            </a:pPr>
            <a:r>
              <a:rPr lang="en-US" dirty="0">
                <a:latin typeface="+mn-lt"/>
              </a:rPr>
              <a:t>What are rights?</a:t>
            </a:r>
          </a:p>
          <a:p>
            <a:pPr marL="914400" lvl="1" indent="-457200">
              <a:lnSpc>
                <a:spcPct val="100000"/>
              </a:lnSpc>
              <a:buFont typeface="+mj-lt"/>
              <a:buAutoNum type="arabicPeriod"/>
            </a:pPr>
            <a:r>
              <a:rPr lang="en-US" dirty="0"/>
              <a:t>What are problems</a:t>
            </a:r>
            <a:endParaRPr lang="en-US" dirty="0">
              <a:latin typeface="+mn-lt"/>
            </a:endParaRPr>
          </a:p>
          <a:p>
            <a:pPr marL="514350" indent="-514350">
              <a:lnSpc>
                <a:spcPct val="100000"/>
              </a:lnSpc>
              <a:buFont typeface="+mj-lt"/>
              <a:buAutoNum type="arabicParenR"/>
            </a:pPr>
            <a:endParaRPr lang="nl-BE" dirty="0"/>
          </a:p>
        </p:txBody>
      </p:sp>
      <p:sp>
        <p:nvSpPr>
          <p:cNvPr id="4" name="Titel 1">
            <a:extLst>
              <a:ext uri="{FF2B5EF4-FFF2-40B4-BE49-F238E27FC236}">
                <a16:creationId xmlns:a16="http://schemas.microsoft.com/office/drawing/2014/main" id="{9170EC45-91B6-4C0B-8AE7-D00BEDB46496}"/>
              </a:ext>
            </a:extLst>
          </p:cNvPr>
          <p:cNvSpPr>
            <a:spLocks noGrp="1"/>
          </p:cNvSpPr>
          <p:nvPr>
            <p:ph type="title"/>
          </p:nvPr>
        </p:nvSpPr>
        <p:spPr>
          <a:xfrm>
            <a:off x="2729132" y="365125"/>
            <a:ext cx="6372665" cy="929103"/>
          </a:xfrm>
        </p:spPr>
        <p:txBody>
          <a:bodyPr>
            <a:noAutofit/>
          </a:bodyPr>
          <a:lstStyle/>
          <a:p>
            <a:pPr algn="ctr"/>
            <a:br>
              <a:rPr lang="en-US" sz="2800" b="1" dirty="0">
                <a:latin typeface="+mn-lt"/>
              </a:rPr>
            </a:br>
            <a:r>
              <a:rPr lang="en-US" sz="2800" b="1" dirty="0">
                <a:latin typeface="+mn-lt"/>
              </a:rPr>
              <a:t>Content</a:t>
            </a:r>
            <a:br>
              <a:rPr lang="en-US" sz="2800" b="1" dirty="0">
                <a:latin typeface="+mn-lt"/>
              </a:rPr>
            </a:br>
            <a:endParaRPr lang="nl-BE" sz="2800" b="1" dirty="0">
              <a:latin typeface="+mn-lt"/>
            </a:endParaRPr>
          </a:p>
        </p:txBody>
      </p:sp>
      <p:sp>
        <p:nvSpPr>
          <p:cNvPr id="5" name="Rechthoek 4">
            <a:extLst>
              <a:ext uri="{FF2B5EF4-FFF2-40B4-BE49-F238E27FC236}">
                <a16:creationId xmlns:a16="http://schemas.microsoft.com/office/drawing/2014/main" id="{FB37CCFE-D1AD-4C47-8380-747565AD96E3}"/>
              </a:ext>
            </a:extLst>
          </p:cNvPr>
          <p:cNvSpPr/>
          <p:nvPr/>
        </p:nvSpPr>
        <p:spPr>
          <a:xfrm>
            <a:off x="839788" y="3500438"/>
            <a:ext cx="6842760" cy="402178"/>
          </a:xfrm>
          <a:prstGeom prst="rect">
            <a:avLst/>
          </a:prstGeom>
          <a:solidFill>
            <a:schemeClr val="accent6">
              <a:lumMod val="60000"/>
              <a:lumOff val="40000"/>
              <a:alpha val="39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rgbClr val="C5E0B4"/>
              </a:solidFill>
            </a:endParaRPr>
          </a:p>
        </p:txBody>
      </p:sp>
      <p:sp>
        <p:nvSpPr>
          <p:cNvPr id="2" name="Tijdelijke aanduiding voor dianummer 1">
            <a:extLst>
              <a:ext uri="{FF2B5EF4-FFF2-40B4-BE49-F238E27FC236}">
                <a16:creationId xmlns:a16="http://schemas.microsoft.com/office/drawing/2014/main" id="{51A0F681-DFBE-4753-82DC-EDD3BD0C89F9}"/>
              </a:ext>
            </a:extLst>
          </p:cNvPr>
          <p:cNvSpPr>
            <a:spLocks noGrp="1"/>
          </p:cNvSpPr>
          <p:nvPr>
            <p:ph type="sldNum" sz="quarter" idx="12"/>
          </p:nvPr>
        </p:nvSpPr>
        <p:spPr/>
        <p:txBody>
          <a:bodyPr/>
          <a:lstStyle/>
          <a:p>
            <a:fld id="{2FAFFF96-F51B-4906-8CB1-0D04D0B08BB1}" type="slidenum">
              <a:rPr lang="nl-BE" smtClean="0"/>
              <a:t>9</a:t>
            </a:fld>
            <a:endParaRPr lang="nl-BE"/>
          </a:p>
        </p:txBody>
      </p:sp>
    </p:spTree>
    <p:extLst>
      <p:ext uri="{BB962C8B-B14F-4D97-AF65-F5344CB8AC3E}">
        <p14:creationId xmlns:p14="http://schemas.microsoft.com/office/powerpoint/2010/main" val="415424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3601</Words>
  <Application>Microsoft Office PowerPoint</Application>
  <PresentationFormat>Breedbeeld</PresentationFormat>
  <Paragraphs>269</Paragraphs>
  <Slides>27</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27</vt:i4>
      </vt:variant>
    </vt:vector>
  </HeadingPairs>
  <TitlesOfParts>
    <vt:vector size="34" baseType="lpstr">
      <vt:lpstr>SimSun</vt:lpstr>
      <vt:lpstr>Arial</vt:lpstr>
      <vt:lpstr>Calibri</vt:lpstr>
      <vt:lpstr>Calibri Light</vt:lpstr>
      <vt:lpstr>Times New Roman</vt:lpstr>
      <vt:lpstr>Wingdings</vt:lpstr>
      <vt:lpstr>Kantoorthema</vt:lpstr>
      <vt:lpstr>Freedom of Assembly, Crowd Management &amp; the Rule of Law</vt:lpstr>
      <vt:lpstr>Assignment</vt:lpstr>
      <vt:lpstr> Content </vt:lpstr>
      <vt:lpstr> 1. Rule of Law </vt:lpstr>
      <vt:lpstr> 1. Rule of Law </vt:lpstr>
      <vt:lpstr> 1. Rule of Law </vt:lpstr>
      <vt:lpstr> Content </vt:lpstr>
      <vt:lpstr> 2. Use of force </vt:lpstr>
      <vt:lpstr> Content </vt:lpstr>
      <vt:lpstr>     3. European Convention on Human Rights Freedom of Association </vt:lpstr>
      <vt:lpstr>     3. European Convention on Human Rights Freedom of Association </vt:lpstr>
      <vt:lpstr> Content </vt:lpstr>
      <vt:lpstr>     4. Negotiated Management of Public Space </vt:lpstr>
      <vt:lpstr>     4. Negotiated Management of Public Space </vt:lpstr>
      <vt:lpstr>     4. Negotiated Management of Public Space </vt:lpstr>
      <vt:lpstr>     4. Negotiated Management of Public Space </vt:lpstr>
      <vt:lpstr>     4. Negotiated Management of Public Space </vt:lpstr>
      <vt:lpstr> Content </vt:lpstr>
      <vt:lpstr>      5. Surveillance and Human Rights </vt:lpstr>
      <vt:lpstr>      5. Surveillance and Human Rights </vt:lpstr>
      <vt:lpstr>      5. Surveillance and Human Rights </vt:lpstr>
      <vt:lpstr>      5. Surveillance and Human Rights </vt:lpstr>
      <vt:lpstr>      5. Surveillance and Human Rights </vt:lpstr>
      <vt:lpstr>      5. Surveillance and Human Rights </vt:lpstr>
      <vt:lpstr>      5. Surveillance and Human Rights </vt:lpstr>
      <vt:lpstr>Assignment</vt:lpstr>
      <vt:lpstr>Thank you for your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pponsaers@gmail.com</dc:creator>
  <cp:lastModifiedBy>Paul Ponsaers</cp:lastModifiedBy>
  <cp:revision>86</cp:revision>
  <dcterms:created xsi:type="dcterms:W3CDTF">2021-06-25T12:36:00Z</dcterms:created>
  <dcterms:modified xsi:type="dcterms:W3CDTF">2024-07-29T10:28:42Z</dcterms:modified>
</cp:coreProperties>
</file>