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28" r:id="rId2"/>
    <p:sldId id="330" r:id="rId3"/>
    <p:sldId id="331" r:id="rId4"/>
    <p:sldId id="332" r:id="rId5"/>
    <p:sldId id="312" r:id="rId6"/>
    <p:sldId id="268" r:id="rId7"/>
    <p:sldId id="280" r:id="rId8"/>
    <p:sldId id="320" r:id="rId9"/>
    <p:sldId id="281" r:id="rId10"/>
    <p:sldId id="318" r:id="rId11"/>
    <p:sldId id="317" r:id="rId12"/>
    <p:sldId id="327" r:id="rId13"/>
    <p:sldId id="260" r:id="rId14"/>
    <p:sldId id="284" r:id="rId15"/>
    <p:sldId id="290" r:id="rId16"/>
    <p:sldId id="291" r:id="rId17"/>
    <p:sldId id="321" r:id="rId18"/>
    <p:sldId id="334" r:id="rId19"/>
    <p:sldId id="333" r:id="rId20"/>
  </p:sldIdLst>
  <p:sldSz cx="17338675" cy="9753600"/>
  <p:notesSz cx="6889750" cy="10018713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7" userDrawn="1">
          <p15:clr>
            <a:srgbClr val="A4A3A4"/>
          </p15:clr>
        </p15:guide>
        <p15:guide id="2" pos="17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A2A2A2"/>
    <a:srgbClr val="1E64C8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05" autoAdjust="0"/>
  </p:normalViewPr>
  <p:slideViewPr>
    <p:cSldViewPr snapToGrid="0" showGuides="1">
      <p:cViewPr varScale="1">
        <p:scale>
          <a:sx n="55" d="100"/>
          <a:sy n="55" d="100"/>
        </p:scale>
        <p:origin x="67" y="91"/>
      </p:cViewPr>
      <p:guideLst>
        <p:guide orient="horz" pos="917"/>
        <p:guide pos="17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6680C0C-85DF-417F-8238-DB0D15743621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39A0A48-EDB1-4AFE-B1B7-10CE2A41649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05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972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D7284-944E-B485-25FE-FC80D718B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09C511A-D55C-E41F-819C-D7199723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912B80D-D9AF-7298-503F-97E5AE6CB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B7B71E-C7EA-7C43-5587-9A704DAF9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68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272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005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761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679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A90A8-3D87-4990-E3D3-826F7850C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5DD2A-AA0E-321D-49EC-F7F32BDA43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5F0C30-CB47-4C5D-B036-A6878A074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C78E0-E602-447C-B810-7E549D7E39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923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61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771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7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 hidden="1"/>
          <p:cNvSpPr/>
          <p:nvPr userDrawn="1"/>
        </p:nvSpPr>
        <p:spPr>
          <a:xfrm>
            <a:off x="914400" y="464400"/>
            <a:ext cx="15560040" cy="4644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/>
          <p:cNvSpPr/>
          <p:nvPr userDrawn="1"/>
        </p:nvSpPr>
        <p:spPr>
          <a:xfrm>
            <a:off x="914400" y="464400"/>
            <a:ext cx="15560040" cy="4644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cid:image001.png@01D774CC.194DABB0" TargetMode="Externa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5F05F8CC-CC9B-4E72-8993-9FF422215C00}"/>
              </a:ext>
            </a:extLst>
          </p:cNvPr>
          <p:cNvGrpSpPr/>
          <p:nvPr userDrawn="1"/>
        </p:nvGrpSpPr>
        <p:grpSpPr>
          <a:xfrm>
            <a:off x="0" y="7906160"/>
            <a:ext cx="5729315" cy="1847440"/>
            <a:chOff x="0" y="7906160"/>
            <a:chExt cx="5729315" cy="1847440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8E617769-50B5-23B5-DEE3-DF198100E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06160"/>
              <a:ext cx="2308379" cy="1847440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0927861B-FC8F-19FD-6FB2-16DEB4FE6B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17" y="8336310"/>
              <a:ext cx="4179598" cy="1393200"/>
            </a:xfrm>
            <a:prstGeom prst="rect">
              <a:avLst/>
            </a:prstGeom>
          </p:spPr>
        </p:pic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CB72BCAE-CCFC-E7A8-ACF5-5D95900B87AD}"/>
              </a:ext>
            </a:extLst>
          </p:cNvPr>
          <p:cNvSpPr/>
          <p:nvPr userDrawn="1"/>
        </p:nvSpPr>
        <p:spPr>
          <a:xfrm>
            <a:off x="-1" y="407468"/>
            <a:ext cx="17338675" cy="8722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95D4199-EE36-9C71-A3D9-0A1577B5B2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r:link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7" y="304280"/>
            <a:ext cx="1049450" cy="107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6" r:id="rId5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536575" indent="-45085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69988" indent="-45085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755775" indent="-45000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50863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2" userDrawn="1">
          <p15:clr>
            <a:srgbClr val="F26B43"/>
          </p15:clr>
        </p15:guide>
        <p15:guide id="2" pos="54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microsoft.com/office/2007/relationships/hdphoto" Target="../media/hdphoto20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22.wdp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5.wdp"/><Relationship Id="rId5" Type="http://schemas.openxmlformats.org/officeDocument/2006/relationships/image" Target="../media/image45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9.wdp"/><Relationship Id="rId5" Type="http://schemas.openxmlformats.org/officeDocument/2006/relationships/image" Target="../media/image49.png"/><Relationship Id="rId4" Type="http://schemas.microsoft.com/office/2007/relationships/hdphoto" Target="../media/hdphoto2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2.wdp"/><Relationship Id="rId5" Type="http://schemas.openxmlformats.org/officeDocument/2006/relationships/image" Target="../media/image52.png"/><Relationship Id="rId4" Type="http://schemas.microsoft.com/office/2007/relationships/hdphoto" Target="../media/hdphoto3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35.wdp"/><Relationship Id="rId3" Type="http://schemas.openxmlformats.org/officeDocument/2006/relationships/image" Target="../media/image54.jpeg"/><Relationship Id="rId7" Type="http://schemas.microsoft.com/office/2007/relationships/hdphoto" Target="../media/hdphoto8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56.png"/><Relationship Id="rId5" Type="http://schemas.microsoft.com/office/2007/relationships/hdphoto" Target="../media/hdphoto34.wdp"/><Relationship Id="rId10" Type="http://schemas.microsoft.com/office/2007/relationships/hdphoto" Target="../media/hdphoto9.wdp"/><Relationship Id="rId4" Type="http://schemas.openxmlformats.org/officeDocument/2006/relationships/image" Target="../media/image55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microsoft.com/office/2007/relationships/hdphoto" Target="../media/hdphoto40.wdp"/><Relationship Id="rId2" Type="http://schemas.openxmlformats.org/officeDocument/2006/relationships/notesSlide" Target="../notesSlides/notesSlide10.xml"/><Relationship Id="rId16" Type="http://schemas.microsoft.com/office/2007/relationships/hdphoto" Target="../media/hdphoto42.wdp"/><Relationship Id="rId1" Type="http://schemas.openxmlformats.org/officeDocument/2006/relationships/slideLayout" Target="../slideLayouts/slideLayout3.xml"/><Relationship Id="rId6" Type="http://schemas.microsoft.com/office/2007/relationships/hdphoto" Target="../media/hdphoto37.wdp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10" Type="http://schemas.microsoft.com/office/2007/relationships/hdphoto" Target="../media/hdphoto39.wdp"/><Relationship Id="rId4" Type="http://schemas.microsoft.com/office/2007/relationships/hdphoto" Target="../media/hdphoto36.wdp"/><Relationship Id="rId9" Type="http://schemas.openxmlformats.org/officeDocument/2006/relationships/image" Target="../media/image61.png"/><Relationship Id="rId14" Type="http://schemas.microsoft.com/office/2007/relationships/hdphoto" Target="../media/hdphoto4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jpeg"/><Relationship Id="rId1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microsoft.com/office/2007/relationships/hdphoto" Target="../media/hdphoto9.wdp"/><Relationship Id="rId12" Type="http://schemas.microsoft.com/office/2007/relationships/hdphoto" Target="../media/hdphoto10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microsoft.com/office/2007/relationships/hdphoto" Target="../media/hdphoto8.wdp"/><Relationship Id="rId9" Type="http://schemas.openxmlformats.org/officeDocument/2006/relationships/image" Target="../media/image23.jpe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31.png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6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959D1F51-CB23-7690-8A5B-9ACFD2CB0B7B}"/>
              </a:ext>
            </a:extLst>
          </p:cNvPr>
          <p:cNvSpPr/>
          <p:nvPr/>
        </p:nvSpPr>
        <p:spPr>
          <a:xfrm>
            <a:off x="0" y="0"/>
            <a:ext cx="17338675" cy="9753600"/>
          </a:xfrm>
          <a:prstGeom prst="rect">
            <a:avLst/>
          </a:prstGeom>
          <a:solidFill>
            <a:srgbClr val="00000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A48BAFC-9620-3873-5816-43E1FA2B2197}"/>
              </a:ext>
            </a:extLst>
          </p:cNvPr>
          <p:cNvSpPr/>
          <p:nvPr/>
        </p:nvSpPr>
        <p:spPr>
          <a:xfrm>
            <a:off x="5394412" y="0"/>
            <a:ext cx="6684557" cy="9753600"/>
          </a:xfrm>
          <a:prstGeom prst="rect">
            <a:avLst/>
          </a:prstGeom>
          <a:solidFill>
            <a:srgbClr val="000000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544B2C7F-6B1F-CE79-FA0A-AA8E807CE2C6}"/>
              </a:ext>
            </a:extLst>
          </p:cNvPr>
          <p:cNvGrpSpPr/>
          <p:nvPr/>
        </p:nvGrpSpPr>
        <p:grpSpPr>
          <a:xfrm>
            <a:off x="6463697" y="3370997"/>
            <a:ext cx="4498588" cy="4380506"/>
            <a:chOff x="6477697" y="3370997"/>
            <a:chExt cx="4498588" cy="4380506"/>
          </a:xfrm>
        </p:grpSpPr>
        <p:sp>
          <p:nvSpPr>
            <p:cNvPr id="4" name="Gelijkbenige driehoek 3">
              <a:extLst>
                <a:ext uri="{FF2B5EF4-FFF2-40B4-BE49-F238E27FC236}">
                  <a16:creationId xmlns:a16="http://schemas.microsoft.com/office/drawing/2014/main" id="{70BCE3E0-1195-3513-0495-3DFA8257EE98}"/>
                </a:ext>
              </a:extLst>
            </p:cNvPr>
            <p:cNvSpPr/>
            <p:nvPr/>
          </p:nvSpPr>
          <p:spPr>
            <a:xfrm>
              <a:off x="8188656" y="3370997"/>
              <a:ext cx="1037231" cy="1610436"/>
            </a:xfrm>
            <a:prstGeom prst="triangle">
              <a:avLst/>
            </a:pr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5" name="Gelijkbenige driehoek 4">
              <a:extLst>
                <a:ext uri="{FF2B5EF4-FFF2-40B4-BE49-F238E27FC236}">
                  <a16:creationId xmlns:a16="http://schemas.microsoft.com/office/drawing/2014/main" id="{EFEF1604-0F31-EF11-AAD4-A8458074B56D}"/>
                </a:ext>
              </a:extLst>
            </p:cNvPr>
            <p:cNvSpPr/>
            <p:nvPr/>
          </p:nvSpPr>
          <p:spPr>
            <a:xfrm rot="4249326">
              <a:off x="9560737" y="4428344"/>
              <a:ext cx="1104568" cy="1726528"/>
            </a:xfrm>
            <a:prstGeom prst="triangle">
              <a:avLst/>
            </a:pr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6" name="Gelijkbenige driehoek 5">
              <a:extLst>
                <a:ext uri="{FF2B5EF4-FFF2-40B4-BE49-F238E27FC236}">
                  <a16:creationId xmlns:a16="http://schemas.microsoft.com/office/drawing/2014/main" id="{2B82BD70-DBB9-7B5F-E979-9C7148367B85}"/>
                </a:ext>
              </a:extLst>
            </p:cNvPr>
            <p:cNvSpPr/>
            <p:nvPr/>
          </p:nvSpPr>
          <p:spPr>
            <a:xfrm rot="8723173">
              <a:off x="9072873" y="6111837"/>
              <a:ext cx="1037231" cy="1610436"/>
            </a:xfrm>
            <a:prstGeom prst="triangle">
              <a:avLst/>
            </a:pr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7" name="Gelijkbenige driehoek 6">
              <a:extLst>
                <a:ext uri="{FF2B5EF4-FFF2-40B4-BE49-F238E27FC236}">
                  <a16:creationId xmlns:a16="http://schemas.microsoft.com/office/drawing/2014/main" id="{4DF3D79A-1F52-DE6C-CC9D-4E4566FD76E7}"/>
                </a:ext>
              </a:extLst>
            </p:cNvPr>
            <p:cNvSpPr/>
            <p:nvPr/>
          </p:nvSpPr>
          <p:spPr>
            <a:xfrm rot="13095959">
              <a:off x="7363493" y="5968656"/>
              <a:ext cx="1002650" cy="1782847"/>
            </a:xfrm>
            <a:prstGeom prst="triangle">
              <a:avLst/>
            </a:pr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8" name="Gelijkbenige driehoek 7">
              <a:extLst>
                <a:ext uri="{FF2B5EF4-FFF2-40B4-BE49-F238E27FC236}">
                  <a16:creationId xmlns:a16="http://schemas.microsoft.com/office/drawing/2014/main" id="{A67D6AA9-8DBF-8ACC-7FE8-69CAEB068584}"/>
                </a:ext>
              </a:extLst>
            </p:cNvPr>
            <p:cNvSpPr/>
            <p:nvPr/>
          </p:nvSpPr>
          <p:spPr>
            <a:xfrm rot="17186327">
              <a:off x="6764299" y="4433688"/>
              <a:ext cx="1037231" cy="1610436"/>
            </a:xfrm>
            <a:prstGeom prst="triangle">
              <a:avLst/>
            </a:pr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0469860-C742-89AC-47DA-AAC2398D8123}"/>
                </a:ext>
              </a:extLst>
            </p:cNvPr>
            <p:cNvSpPr/>
            <p:nvPr/>
          </p:nvSpPr>
          <p:spPr>
            <a:xfrm>
              <a:off x="7902054" y="4967785"/>
              <a:ext cx="1651379" cy="1651379"/>
            </a:xfrm>
            <a:custGeom>
              <a:avLst/>
              <a:gdLst>
                <a:gd name="connsiteX0" fmla="*/ 245659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5" fmla="*/ 327546 w 1651379"/>
                <a:gd name="connsiteY5" fmla="*/ 0 h 1651379"/>
                <a:gd name="connsiteX6" fmla="*/ 327546 w 1651379"/>
                <a:gd name="connsiteY6" fmla="*/ 0 h 1651379"/>
                <a:gd name="connsiteX7" fmla="*/ 354842 w 1651379"/>
                <a:gd name="connsiteY7" fmla="*/ 27296 h 1651379"/>
                <a:gd name="connsiteX8" fmla="*/ 327546 w 1651379"/>
                <a:gd name="connsiteY8" fmla="*/ 0 h 1651379"/>
                <a:gd name="connsiteX0" fmla="*/ 245659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5" fmla="*/ 327546 w 1651379"/>
                <a:gd name="connsiteY5" fmla="*/ 0 h 1651379"/>
                <a:gd name="connsiteX6" fmla="*/ 327546 w 1651379"/>
                <a:gd name="connsiteY6" fmla="*/ 0 h 1651379"/>
                <a:gd name="connsiteX7" fmla="*/ 354842 w 1651379"/>
                <a:gd name="connsiteY7" fmla="*/ 27296 h 1651379"/>
                <a:gd name="connsiteX0" fmla="*/ 245659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5" fmla="*/ 327546 w 1651379"/>
                <a:gd name="connsiteY5" fmla="*/ 0 h 1651379"/>
                <a:gd name="connsiteX6" fmla="*/ 327546 w 1651379"/>
                <a:gd name="connsiteY6" fmla="*/ 0 h 1651379"/>
                <a:gd name="connsiteX0" fmla="*/ 245659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5" fmla="*/ 327546 w 1651379"/>
                <a:gd name="connsiteY5" fmla="*/ 0 h 1651379"/>
                <a:gd name="connsiteX0" fmla="*/ 245659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0" fmla="*/ 232011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0" fmla="*/ 232011 w 1651379"/>
                <a:gd name="connsiteY0" fmla="*/ 0 h 1651379"/>
                <a:gd name="connsiteX1" fmla="*/ 1323833 w 1651379"/>
                <a:gd name="connsiteY1" fmla="*/ 1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379" h="1651379">
                  <a:moveTo>
                    <a:pt x="232011" y="0"/>
                  </a:moveTo>
                  <a:lnTo>
                    <a:pt x="1323833" y="1"/>
                  </a:lnTo>
                  <a:lnTo>
                    <a:pt x="1651379" y="1009934"/>
                  </a:lnTo>
                  <a:lnTo>
                    <a:pt x="777922" y="1651379"/>
                  </a:lnTo>
                  <a:lnTo>
                    <a:pt x="0" y="996287"/>
                  </a:lnTo>
                </a:path>
              </a:pathLst>
            </a:cu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C6FCAA6E-6DF9-A0E9-1B5C-AA13DA875F13}"/>
              </a:ext>
            </a:extLst>
          </p:cNvPr>
          <p:cNvSpPr/>
          <p:nvPr/>
        </p:nvSpPr>
        <p:spPr>
          <a:xfrm>
            <a:off x="8188656" y="3370997"/>
            <a:ext cx="1037231" cy="1610436"/>
          </a:xfrm>
          <a:prstGeom prst="triangle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B45EE37-5031-6715-A07E-4ABF36B7E984}"/>
              </a:ext>
            </a:extLst>
          </p:cNvPr>
          <p:cNvSpPr txBox="1"/>
          <p:nvPr/>
        </p:nvSpPr>
        <p:spPr>
          <a:xfrm>
            <a:off x="6192000" y="5184000"/>
            <a:ext cx="1659429" cy="202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11500" dirty="0">
                <a:solidFill>
                  <a:srgbClr val="FF0000"/>
                </a:solidFill>
              </a:rPr>
              <a:t>C </a:t>
            </a:r>
            <a:endParaRPr lang="nl-BE" sz="11500" dirty="0">
              <a:solidFill>
                <a:srgbClr val="FF000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B98189D-35B1-C2A3-56F1-35B704D8F550}"/>
              </a:ext>
            </a:extLst>
          </p:cNvPr>
          <p:cNvSpPr txBox="1"/>
          <p:nvPr/>
        </p:nvSpPr>
        <p:spPr>
          <a:xfrm>
            <a:off x="9991856" y="5184000"/>
            <a:ext cx="1659429" cy="202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11500" dirty="0">
                <a:solidFill>
                  <a:srgbClr val="FF0000"/>
                </a:solidFill>
              </a:rPr>
              <a:t>C </a:t>
            </a:r>
            <a:endParaRPr lang="nl-BE" sz="11500" dirty="0">
              <a:solidFill>
                <a:srgbClr val="FF000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FDD3102-55BB-7559-B293-D4AD7848F4CC}"/>
              </a:ext>
            </a:extLst>
          </p:cNvPr>
          <p:cNvSpPr txBox="1"/>
          <p:nvPr/>
        </p:nvSpPr>
        <p:spPr>
          <a:xfrm>
            <a:off x="8093223" y="4545466"/>
            <a:ext cx="1659429" cy="202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11500" dirty="0"/>
              <a:t>C </a:t>
            </a:r>
            <a:endParaRPr lang="nl-BE" sz="11500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57905998-21B4-6E69-F77C-35CA58F5F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294"/>
          <a:stretch/>
        </p:blipFill>
        <p:spPr>
          <a:xfrm>
            <a:off x="5423085" y="138060"/>
            <a:ext cx="6646326" cy="133507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376F136-5D73-7090-4151-0F61C03E5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65" b="72112"/>
          <a:stretch/>
        </p:blipFill>
        <p:spPr>
          <a:xfrm>
            <a:off x="5413527" y="1412736"/>
            <a:ext cx="6646326" cy="1356241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FEEDB90A-AC76-DE09-D6DF-B1155C559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493" b="9608"/>
          <a:stretch/>
        </p:blipFill>
        <p:spPr>
          <a:xfrm>
            <a:off x="5413527" y="8076589"/>
            <a:ext cx="6646326" cy="57455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844CD1BB-864F-431C-7AC6-83CD15B71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02" t="88970"/>
          <a:stretch/>
        </p:blipFill>
        <p:spPr>
          <a:xfrm>
            <a:off x="10345217" y="8650110"/>
            <a:ext cx="1714636" cy="1074466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73761F16-64A2-0AA2-EC6A-20A842694D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61" t="9970" r="6675" b="27799"/>
          <a:stretch/>
        </p:blipFill>
        <p:spPr>
          <a:xfrm>
            <a:off x="5697998" y="149798"/>
            <a:ext cx="5990543" cy="1323341"/>
          </a:xfrm>
          <a:prstGeom prst="rect">
            <a:avLst/>
          </a:prstGeom>
        </p:spPr>
      </p:pic>
      <p:grpSp>
        <p:nvGrpSpPr>
          <p:cNvPr id="33" name="Groep 32">
            <a:extLst>
              <a:ext uri="{FF2B5EF4-FFF2-40B4-BE49-F238E27FC236}">
                <a16:creationId xmlns:a16="http://schemas.microsoft.com/office/drawing/2014/main" id="{FDCF559A-6966-CD4B-AADE-0F285F921072}"/>
              </a:ext>
            </a:extLst>
          </p:cNvPr>
          <p:cNvGrpSpPr/>
          <p:nvPr/>
        </p:nvGrpSpPr>
        <p:grpSpPr>
          <a:xfrm>
            <a:off x="6429089" y="1566549"/>
            <a:ext cx="4569307" cy="1228904"/>
            <a:chOff x="6396650" y="1531572"/>
            <a:chExt cx="4569307" cy="1228904"/>
          </a:xfrm>
        </p:grpSpPr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B846CE27-B85B-9ED3-FFFD-9B14A57672A9}"/>
                </a:ext>
              </a:extLst>
            </p:cNvPr>
            <p:cNvSpPr txBox="1"/>
            <p:nvPr/>
          </p:nvSpPr>
          <p:spPr>
            <a:xfrm>
              <a:off x="6396651" y="1531572"/>
              <a:ext cx="4545374" cy="54283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anchor="t" anchorCtr="0">
              <a:noAutofit/>
            </a:bodyPr>
            <a:lstStyle/>
            <a:p>
              <a:pPr algn="ctr" defTabSz="360000"/>
              <a:r>
                <a:rPr lang="en-US" sz="3600" dirty="0">
                  <a:solidFill>
                    <a:schemeClr val="bg1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    How the </a:t>
              </a:r>
              <a:r>
                <a:rPr lang="en-US" sz="3600" b="1" dirty="0" err="1">
                  <a:solidFill>
                    <a:srgbClr val="FF0000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CCCers</a:t>
              </a:r>
              <a:endParaRPr lang="en-US" sz="36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endParaRP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B07381CF-D4D5-4888-BA1B-2A0088B7C4D6}"/>
                </a:ext>
              </a:extLst>
            </p:cNvPr>
            <p:cNvSpPr txBox="1"/>
            <p:nvPr/>
          </p:nvSpPr>
          <p:spPr>
            <a:xfrm>
              <a:off x="6396650" y="2284292"/>
              <a:ext cx="4545374" cy="47618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anchor="t" anchorCtr="0">
              <a:noAutofit/>
            </a:bodyPr>
            <a:lstStyle/>
            <a:p>
              <a:pPr algn="ctr" defTabSz="360000"/>
              <a:r>
                <a:rPr lang="en-US" sz="3600" dirty="0">
                  <a:solidFill>
                    <a:schemeClr val="bg1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and Are Still Active Today</a:t>
              </a:r>
              <a:endParaRPr lang="nl-BE" sz="36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endParaRP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C050D7E4-10D0-994B-34FF-50D3860F43FA}"/>
                </a:ext>
              </a:extLst>
            </p:cNvPr>
            <p:cNvSpPr txBox="1"/>
            <p:nvPr/>
          </p:nvSpPr>
          <p:spPr>
            <a:xfrm>
              <a:off x="6420583" y="2025804"/>
              <a:ext cx="4545374" cy="29944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anchor="ctr" anchorCtr="0">
              <a:noAutofit/>
            </a:bodyPr>
            <a:lstStyle/>
            <a:p>
              <a:pPr algn="ctr" defTabSz="360000"/>
              <a:r>
                <a:rPr lang="en-US" sz="3600" dirty="0">
                  <a:solidFill>
                    <a:schemeClr val="bg1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Sowed Terror in the 80s </a:t>
              </a:r>
            </a:p>
          </p:txBody>
        </p:sp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A727FCDC-49D8-C23C-056C-62D8B1670C6C}"/>
              </a:ext>
            </a:extLst>
          </p:cNvPr>
          <p:cNvSpPr txBox="1"/>
          <p:nvPr/>
        </p:nvSpPr>
        <p:spPr>
          <a:xfrm>
            <a:off x="8804756" y="5303073"/>
            <a:ext cx="1708558" cy="476184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lIns="0" tIns="0" rIns="0" bIns="0" anchor="t" anchorCtr="0">
            <a:noAutofit/>
          </a:bodyPr>
          <a:lstStyle/>
          <a:p>
            <a:pPr algn="ctr" defTabSz="360000"/>
            <a:r>
              <a:rPr lang="en-US" sz="3600" dirty="0" err="1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ommunist</a:t>
            </a:r>
            <a:endParaRPr lang="nl-BE" sz="36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9E2BCCC-B61B-D40C-500D-A630A4A86A38}"/>
              </a:ext>
            </a:extLst>
          </p:cNvPr>
          <p:cNvSpPr txBox="1"/>
          <p:nvPr/>
        </p:nvSpPr>
        <p:spPr>
          <a:xfrm>
            <a:off x="6914173" y="5964735"/>
            <a:ext cx="1708558" cy="476184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lIns="0" tIns="0" rIns="0" bIns="0" anchor="t" anchorCtr="0">
            <a:noAutofit/>
          </a:bodyPr>
          <a:lstStyle/>
          <a:p>
            <a:pPr algn="ctr" defTabSz="360000"/>
            <a:r>
              <a:rPr lang="en-US" sz="3600" dirty="0" err="1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ombattant</a:t>
            </a:r>
            <a:endParaRPr lang="nl-BE" sz="36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78A09DC9-6F29-9303-D928-23F36A9B7EE1}"/>
              </a:ext>
            </a:extLst>
          </p:cNvPr>
          <p:cNvSpPr txBox="1"/>
          <p:nvPr/>
        </p:nvSpPr>
        <p:spPr>
          <a:xfrm>
            <a:off x="10674671" y="5964735"/>
            <a:ext cx="976614" cy="476184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lIns="0" tIns="0" rIns="0" bIns="0" anchor="t" anchorCtr="0">
            <a:noAutofit/>
          </a:bodyPr>
          <a:lstStyle/>
          <a:p>
            <a:pPr algn="ctr" defTabSz="360000"/>
            <a:r>
              <a:rPr lang="en-US" sz="36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ells</a:t>
            </a:r>
            <a:endParaRPr lang="nl-BE" sz="36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17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/>
      <p:bldP spid="12" grpId="0"/>
      <p:bldP spid="13" grpId="0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5004DA9-4593-31D0-6C08-239B823B3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" t="1130" r="7258" b="74285"/>
          <a:stretch/>
        </p:blipFill>
        <p:spPr bwMode="auto">
          <a:xfrm>
            <a:off x="12221026" y="3054305"/>
            <a:ext cx="4993903" cy="36449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1" name="Picture 5" descr="Is de Bende van Nijvel verantwoordelijk voor de overval op deze kazerne in  Vielsalm?'">
            <a:extLst>
              <a:ext uri="{FF2B5EF4-FFF2-40B4-BE49-F238E27FC236}">
                <a16:creationId xmlns:a16="http://schemas.microsoft.com/office/drawing/2014/main" id="{EA8592DC-D44E-88DD-74E8-0575653F7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4" y="1928497"/>
            <a:ext cx="11658483" cy="60915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877DF4E-06D5-7300-4CE7-B6DB6A741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733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DCBB65EA-1F7B-F293-D9B2-90FB52AACB55}"/>
              </a:ext>
            </a:extLst>
          </p:cNvPr>
          <p:cNvGrpSpPr/>
          <p:nvPr/>
        </p:nvGrpSpPr>
        <p:grpSpPr>
          <a:xfrm>
            <a:off x="453453" y="1938721"/>
            <a:ext cx="8215884" cy="5901882"/>
            <a:chOff x="453453" y="1938721"/>
            <a:chExt cx="8215884" cy="5901882"/>
          </a:xfrm>
        </p:grpSpPr>
        <p:pic>
          <p:nvPicPr>
            <p:cNvPr id="4097" name="Afbeelding 1440461338">
              <a:extLst>
                <a:ext uri="{FF2B5EF4-FFF2-40B4-BE49-F238E27FC236}">
                  <a16:creationId xmlns:a16="http://schemas.microsoft.com/office/drawing/2014/main" id="{21E2957D-9644-14B2-AEA6-06A2709DE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53" y="1938721"/>
              <a:ext cx="8215884" cy="40843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3FD2F686-B767-86B0-CBCC-98EF05B60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53" y="6209387"/>
              <a:ext cx="8215884" cy="16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BE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Luxembourg weekly Le Jeudi of 28 October 2013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BE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Photo showing, among others, Belgian soldiers of Operation Oesling '84. Below it says: “The programme from 24 April to 15 May 1984 included infiltration, exfiltration, intelligence activities, initiation to combat techniques and sabotage methods of the special forces” - p. 105.</a:t>
              </a:r>
              <a:endParaRPr kumimoji="0" lang="nl-BE" altLang="nl-BE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</a:endParaRPr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D6ED8B10-6FA3-9AF7-8FDA-CD308F749081}"/>
              </a:ext>
            </a:extLst>
          </p:cNvPr>
          <p:cNvSpPr txBox="1"/>
          <p:nvPr/>
        </p:nvSpPr>
        <p:spPr>
          <a:xfrm rot="19631426">
            <a:off x="7997413" y="4501465"/>
            <a:ext cx="9208577" cy="78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Is </a:t>
            </a:r>
            <a:r>
              <a:rPr lang="nl-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this</a:t>
            </a:r>
            <a:r>
              <a:rPr lang="nl-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a </a:t>
            </a:r>
            <a:r>
              <a:rPr lang="nl-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gladio</a:t>
            </a:r>
            <a:r>
              <a:rPr lang="nl-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operation?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4AB26E7-18E3-FB3E-D9AA-CC7F5FDBB3D6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The preparation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65BF23B-A24B-E460-27C3-A953016BD0EB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- 9 -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7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F5AB2938-4B4E-A2D4-E557-12080C48E1A5}"/>
              </a:ext>
            </a:extLst>
          </p:cNvPr>
          <p:cNvGrpSpPr/>
          <p:nvPr/>
        </p:nvGrpSpPr>
        <p:grpSpPr>
          <a:xfrm>
            <a:off x="1138300" y="1769655"/>
            <a:ext cx="14007411" cy="6214290"/>
            <a:chOff x="1138300" y="1769655"/>
            <a:chExt cx="14007411" cy="621429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EA3C744D-90A4-1A8C-1A1A-C8603BA5C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7196" t="20590" r="37086" b="14897"/>
            <a:stretch/>
          </p:blipFill>
          <p:spPr bwMode="auto">
            <a:xfrm>
              <a:off x="1138300" y="1769655"/>
              <a:ext cx="6476371" cy="621429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F646AA0B-B16A-4160-FD53-E41FEB55B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886" t="9809" r="12482" b="7257"/>
            <a:stretch/>
          </p:blipFill>
          <p:spPr bwMode="auto">
            <a:xfrm>
              <a:off x="7035800" y="2969406"/>
              <a:ext cx="4386576" cy="3814787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0D592A2B-56C7-977A-7347-191501E37F52}"/>
                </a:ext>
              </a:extLst>
            </p:cNvPr>
            <p:cNvSpPr txBox="1"/>
            <p:nvPr/>
          </p:nvSpPr>
          <p:spPr>
            <a:xfrm>
              <a:off x="8669340" y="6958076"/>
              <a:ext cx="64763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2400" dirty="0">
                  <a:latin typeface="Aptos" panose="020B0004020202020204" pitchFamily="34" charset="0"/>
                </a:rPr>
                <a:t>The </a:t>
              </a:r>
              <a:r>
                <a:rPr lang="nl-BE" sz="2400" dirty="0" err="1">
                  <a:latin typeface="Aptos" panose="020B0004020202020204" pitchFamily="34" charset="0"/>
                </a:rPr>
                <a:t>prehistory</a:t>
              </a:r>
              <a:r>
                <a:rPr lang="nl-BE" sz="2400" dirty="0">
                  <a:latin typeface="Aptos" panose="020B0004020202020204" pitchFamily="34" charset="0"/>
                </a:rPr>
                <a:t> of B. Sassoye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E0318B7F-3E9C-A7F7-C32F-D4BFE3FEB17B}"/>
              </a:ext>
            </a:extLst>
          </p:cNvPr>
          <p:cNvGrpSpPr/>
          <p:nvPr/>
        </p:nvGrpSpPr>
        <p:grpSpPr>
          <a:xfrm>
            <a:off x="1138300" y="2710488"/>
            <a:ext cx="15947331" cy="5134873"/>
            <a:chOff x="1138300" y="2941464"/>
            <a:chExt cx="15947331" cy="5134873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84918387-AC86-DB92-5D0B-F3D1DF9303B4}"/>
                </a:ext>
              </a:extLst>
            </p:cNvPr>
            <p:cNvGrpSpPr/>
            <p:nvPr/>
          </p:nvGrpSpPr>
          <p:grpSpPr>
            <a:xfrm>
              <a:off x="8669338" y="3201409"/>
              <a:ext cx="8416293" cy="4874928"/>
              <a:chOff x="8669338" y="3201409"/>
              <a:chExt cx="8416293" cy="4874928"/>
            </a:xfrm>
          </p:grpSpPr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ED80CA88-4BD4-C43A-9C70-AFA61173C995}"/>
                  </a:ext>
                </a:extLst>
              </p:cNvPr>
              <p:cNvSpPr txBox="1"/>
              <p:nvPr/>
            </p:nvSpPr>
            <p:spPr>
              <a:xfrm>
                <a:off x="8669338" y="7614672"/>
                <a:ext cx="64763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BE" sz="2400" dirty="0">
                    <a:latin typeface="Aptos" panose="020B0004020202020204" pitchFamily="34" charset="0"/>
                  </a:rPr>
                  <a:t>The testimony of J-M. Rouillan</a:t>
                </a:r>
              </a:p>
            </p:txBody>
          </p:sp>
          <p:pic>
            <p:nvPicPr>
              <p:cNvPr id="9" name="Afbeelding 8" descr="Jean-Marc Rouillan, ancien d'Action Directe, &quot;vieux monsieur qui a ...">
                <a:extLst>
                  <a:ext uri="{FF2B5EF4-FFF2-40B4-BE49-F238E27FC236}">
                    <a16:creationId xmlns:a16="http://schemas.microsoft.com/office/drawing/2014/main" id="{F57DA4A7-6F67-7DA5-582E-656BACBF8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610"/>
              <a:stretch/>
            </p:blipFill>
            <p:spPr bwMode="auto">
              <a:xfrm>
                <a:off x="11907522" y="3201409"/>
                <a:ext cx="5178109" cy="3814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20FC2C5-5C58-FDBB-79B4-ACCA36385195}"/>
                </a:ext>
              </a:extLst>
            </p:cNvPr>
            <p:cNvSpPr txBox="1"/>
            <p:nvPr/>
          </p:nvSpPr>
          <p:spPr>
            <a:xfrm>
              <a:off x="1138300" y="2941464"/>
              <a:ext cx="10284076" cy="173515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endParaRPr lang="en-US" sz="18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l">
                <a:lnSpc>
                  <a:spcPct val="12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Aptos" panose="020B0004020202020204" pitchFamily="34" charset="0"/>
                </a:rPr>
                <a:t>“And on May 12th around midnight we drove in two cars with all the headlights off down a dirt road. Three of us went in to check the rooms one by one. In the third one a conscript was sleeping. He was robbed on the spot. 'Are you Americans?' he asked. A comrade immediately answered 'No, we are Russians.' He did not seem surprised at all and answered with a very calm - Ah good”.</a:t>
              </a:r>
              <a:endParaRPr lang="nl-BE" sz="28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BD9258E8-58DD-D9A4-CB95-9EB340452F18}"/>
              </a:ext>
            </a:extLst>
          </p:cNvPr>
          <p:cNvGrpSpPr/>
          <p:nvPr/>
        </p:nvGrpSpPr>
        <p:grpSpPr>
          <a:xfrm>
            <a:off x="1138300" y="4732900"/>
            <a:ext cx="15293191" cy="3536208"/>
            <a:chOff x="1138300" y="4732900"/>
            <a:chExt cx="15293191" cy="3536208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2C10C37A-848E-8A1A-3561-8033DDC7D83A}"/>
                </a:ext>
              </a:extLst>
            </p:cNvPr>
            <p:cNvSpPr txBox="1"/>
            <p:nvPr/>
          </p:nvSpPr>
          <p:spPr>
            <a:xfrm>
              <a:off x="8669337" y="7807443"/>
              <a:ext cx="77621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2400" dirty="0">
                  <a:latin typeface="Aptos" panose="020B0004020202020204" pitchFamily="34" charset="0"/>
                </a:rPr>
                <a:t>Weapons are found in safe-houses of of RAF, AD en CCC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437C7900-E148-21D0-2C10-BFE928254AB3}"/>
                </a:ext>
              </a:extLst>
            </p:cNvPr>
            <p:cNvSpPr txBox="1"/>
            <p:nvPr/>
          </p:nvSpPr>
          <p:spPr>
            <a:xfrm>
              <a:off x="1138300" y="4732900"/>
              <a:ext cx="10284076" cy="12003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bg1"/>
                  </a:solidFill>
                  <a:latin typeface="Aptos" panose="020B0004020202020204" pitchFamily="34" charset="0"/>
                </a:rPr>
                <a:t>21/02/1987: 	 Arrest of AD leaders in Vitry-aux-Loges: weapons from </a:t>
              </a:r>
              <a:r>
                <a:rPr lang="en-US" sz="1800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Vielsalm</a:t>
              </a:r>
              <a:r>
                <a:rPr lang="en-US" sz="1800" dirty="0">
                  <a:solidFill>
                    <a:schemeClr val="bg1"/>
                  </a:solidFill>
                  <a:latin typeface="Aptos" panose="020B0004020202020204" pitchFamily="34" charset="0"/>
                </a:rPr>
                <a:t>.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bg1"/>
                  </a:solidFill>
                  <a:latin typeface="Aptos" panose="020B0004020202020204" pitchFamily="34" charset="0"/>
                </a:rPr>
                <a:t>12/1987:	 Weapons found near Louviers (Normandy) from the barracks in </a:t>
              </a:r>
              <a:r>
                <a:rPr lang="en-US" sz="1800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Vielsalm</a:t>
              </a:r>
              <a:r>
                <a:rPr lang="en-US" sz="1800" dirty="0">
                  <a:solidFill>
                    <a:schemeClr val="bg1"/>
                  </a:solidFill>
                  <a:latin typeface="Aptos" panose="020B0004020202020204" pitchFamily="34" charset="0"/>
                </a:rPr>
                <a:t>.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bg1"/>
                  </a:solidFill>
                  <a:latin typeface="Aptos" panose="020B0004020202020204" pitchFamily="34" charset="0"/>
                </a:rPr>
                <a:t>10 April 1997: 	 Five FAL assault rifles in a garage in Uccle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nl-NL" sz="18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8AFC877B-F554-438A-5A27-386B42BB1056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The preparation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D04D309-3E92-15A2-BB10-9601C93C9DAB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- 10 -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F784D-4193-95FF-0410-B7BDC4E0A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3543B23-B3CD-C8EE-1265-0637CD1CDECF}"/>
              </a:ext>
            </a:extLst>
          </p:cNvPr>
          <p:cNvSpPr txBox="1"/>
          <p:nvPr/>
        </p:nvSpPr>
        <p:spPr>
          <a:xfrm>
            <a:off x="232377" y="2260662"/>
            <a:ext cx="10220376" cy="356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02/10/1984 </a:t>
            </a:r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</a:rPr>
              <a:t>	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- </a:t>
            </a:r>
            <a:r>
              <a:rPr lang="en-US" sz="2000" dirty="0">
                <a:latin typeface="Aptos" panose="020B0004020202020204" pitchFamily="34" charset="0"/>
              </a:rPr>
              <a:t>American electronics company Litton Business</a:t>
            </a: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03/10/1984</a:t>
            </a:r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</a:rPr>
              <a:t> 	- </a:t>
            </a:r>
            <a:r>
              <a:rPr lang="en-US" sz="2000" dirty="0">
                <a:latin typeface="Aptos" panose="020B0004020202020204" pitchFamily="34" charset="0"/>
              </a:rPr>
              <a:t>West German truck factory Man Truck and Bus</a:t>
            </a:r>
            <a:endParaRPr lang="nl-BE" sz="2000" kern="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		</a:t>
            </a:r>
            <a:r>
              <a:rPr lang="en-US" sz="2000" b="1" dirty="0">
                <a:latin typeface="Aptos" panose="020B0004020202020204" pitchFamily="34" charset="0"/>
              </a:rPr>
              <a:t>Establishment of “Anti-terrorist Joint Group” (AGG)</a:t>
            </a: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08/10/1984 </a:t>
            </a:r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</a:rPr>
              <a:t>	- 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Honeywell Europe</a:t>
            </a:r>
            <a:endParaRPr lang="nl-BE" sz="2000" kern="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		</a:t>
            </a:r>
            <a:r>
              <a:rPr lang="en-US" sz="2000" dirty="0">
                <a:latin typeface="Aptos" panose="020B0004020202020204" pitchFamily="34" charset="0"/>
              </a:rPr>
              <a:t> Government must decide on placement of missiles</a:t>
            </a:r>
            <a:endParaRPr lang="nl-BE" sz="2000" b="1" kern="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15/10/1984  	- </a:t>
            </a:r>
            <a:r>
              <a:rPr lang="nl-BE" sz="2000" kern="0" dirty="0" err="1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Researchinstitutes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political </a:t>
            </a:r>
            <a:r>
              <a:rPr lang="nl-BE" sz="2000" kern="0" dirty="0" err="1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parties</a:t>
            </a:r>
            <a:endParaRPr lang="nl-BE" sz="2000" kern="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19/10/1984 </a:t>
            </a:r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</a:rPr>
              <a:t>	</a:t>
            </a:r>
            <a:r>
              <a:rPr lang="nl-BE" sz="2000" b="1" kern="0" dirty="0">
                <a:latin typeface="Aptos" panose="020B0004020202020204" pitchFamily="34" charset="0"/>
                <a:ea typeface="Calibri" panose="020F0502020204030204" pitchFamily="34" charset="0"/>
              </a:rPr>
              <a:t>“Operation Mammoet”</a:t>
            </a: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26/11/1984 	- </a:t>
            </a:r>
            <a:r>
              <a:rPr lang="nl-BE" sz="2000" kern="0" dirty="0" err="1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Telecommunication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nl-BE" sz="2000" kern="0" dirty="0" err="1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masts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nl-BE" sz="2000" kern="0" dirty="0" err="1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near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the airport of Bierset</a:t>
            </a: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12/12/1984 </a:t>
            </a:r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</a:rPr>
              <a:t>	- NATO </a:t>
            </a:r>
            <a:r>
              <a:rPr lang="nl-BE" sz="2000" dirty="0">
                <a:latin typeface="Aptos" panose="020B0004020202020204" pitchFamily="34" charset="0"/>
              </a:rPr>
              <a:t>pipeline </a:t>
            </a:r>
            <a:r>
              <a:rPr lang="nl-BE" sz="2000" dirty="0" err="1">
                <a:latin typeface="Aptos" panose="020B0004020202020204" pitchFamily="34" charset="0"/>
              </a:rPr>
              <a:t>network</a:t>
            </a:r>
            <a:r>
              <a:rPr lang="nl-BE" sz="2000" dirty="0">
                <a:latin typeface="Aptos" panose="020B0004020202020204" pitchFamily="34" charset="0"/>
              </a:rPr>
              <a:t> - “Central Europe Pipe Line System”</a:t>
            </a:r>
            <a:r>
              <a:rPr lang="nl-BE" dirty="0"/>
              <a:t> 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15/01/1985 </a:t>
            </a:r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</a:rPr>
              <a:t>	- 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“Supreme Headquarters of Allied Powers in Europe” (Shape) </a:t>
            </a:r>
          </a:p>
          <a:p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</a:rPr>
              <a:t>01/05/1985		- Attack Union </a:t>
            </a:r>
            <a:r>
              <a:rPr lang="nl-BE" sz="2000" kern="0" dirty="0" err="1">
                <a:latin typeface="Aptos" panose="020B0004020202020204" pitchFamily="34" charset="0"/>
                <a:ea typeface="Calibri" panose="020F0502020204030204" pitchFamily="34" charset="0"/>
              </a:rPr>
              <a:t>fo</a:t>
            </a:r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</a:rPr>
              <a:t> Belgian Enterprises Stuiversstraat – 2 DODEN</a:t>
            </a:r>
            <a:endParaRPr lang="nl-BE" sz="2000" dirty="0">
              <a:latin typeface="Aptos" panose="020B00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177B8FC-4E7F-EB6C-AF81-CBCA8D08D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753" y="309719"/>
            <a:ext cx="6448606" cy="9134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96F54E99-FE2C-B782-5646-FE8AA9501CF1}"/>
              </a:ext>
            </a:extLst>
          </p:cNvPr>
          <p:cNvGrpSpPr/>
          <p:nvPr/>
        </p:nvGrpSpPr>
        <p:grpSpPr>
          <a:xfrm>
            <a:off x="1393520" y="6128427"/>
            <a:ext cx="7814842" cy="2324735"/>
            <a:chOff x="1393520" y="6128427"/>
            <a:chExt cx="7814842" cy="2324735"/>
          </a:xfrm>
          <a:solidFill>
            <a:schemeClr val="bg1"/>
          </a:solidFill>
        </p:grpSpPr>
        <p:pic>
          <p:nvPicPr>
            <p:cNvPr id="5" name="Afbeelding 4" descr="09. CCC. Attentat contre Honeywell. 8 octobre 1984.">
              <a:extLst>
                <a:ext uri="{FF2B5EF4-FFF2-40B4-BE49-F238E27FC236}">
                  <a16:creationId xmlns:a16="http://schemas.microsoft.com/office/drawing/2014/main" id="{C07C3DB6-8E1E-5AEC-34EF-82A33C5E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3520" y="6128427"/>
              <a:ext cx="3462020" cy="230822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pic>
          <p:nvPicPr>
            <p:cNvPr id="6" name="Afbeelding 5" descr="19. CCC. Attentat contre le CVP. 17 octobre 1984.">
              <a:extLst>
                <a:ext uri="{FF2B5EF4-FFF2-40B4-BE49-F238E27FC236}">
                  <a16:creationId xmlns:a16="http://schemas.microsoft.com/office/drawing/2014/main" id="{66F4CE5F-7F51-C8E2-DADE-DD4BEC543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942" y="6128427"/>
              <a:ext cx="3487420" cy="232473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82C84D43-6DC2-D979-9977-10C16BF040E6}"/>
              </a:ext>
            </a:extLst>
          </p:cNvPr>
          <p:cNvSpPr txBox="1"/>
          <p:nvPr/>
        </p:nvSpPr>
        <p:spPr>
          <a:xfrm>
            <a:off x="0" y="407468"/>
            <a:ext cx="10452753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The first campaign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3534140F-5900-8A43-DB73-1F5D6245C142}"/>
              </a:ext>
            </a:extLst>
          </p:cNvPr>
          <p:cNvGrpSpPr/>
          <p:nvPr/>
        </p:nvGrpSpPr>
        <p:grpSpPr>
          <a:xfrm>
            <a:off x="358338" y="1560498"/>
            <a:ext cx="9781949" cy="7037591"/>
            <a:chOff x="358338" y="1560498"/>
            <a:chExt cx="9781949" cy="7037591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3D9C177-D0E7-FD23-6749-3AA10168D3A6}"/>
                </a:ext>
              </a:extLst>
            </p:cNvPr>
            <p:cNvSpPr/>
            <p:nvPr/>
          </p:nvSpPr>
          <p:spPr>
            <a:xfrm>
              <a:off x="1201003" y="1560498"/>
              <a:ext cx="8939284" cy="7037591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004F1DBE-6193-F7BB-FF18-9972B316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38" y="1560499"/>
              <a:ext cx="9472220" cy="66326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E6A192A7-9B7A-BC49-0245-9238053C61CC}"/>
              </a:ext>
            </a:extLst>
          </p:cNvPr>
          <p:cNvSpPr txBox="1"/>
          <p:nvPr/>
        </p:nvSpPr>
        <p:spPr>
          <a:xfrm rot="19631426">
            <a:off x="-163648" y="4305136"/>
            <a:ext cx="10625801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Five </a:t>
            </a:r>
            <a:r>
              <a:rPr lang="nl-NL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simultaneous</a:t>
            </a:r>
            <a:r>
              <a:rPr lang="nl-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attacks on NATO-pipelines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Aptos" panose="020B0004020202020204" pitchFamily="34" charset="0"/>
              </a:rPr>
              <a:t>How do you do that with two people?</a:t>
            </a:r>
            <a:endParaRPr lang="nl-BE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202294D-C4FD-81FC-D3B6-B34F1E35DD9D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- 11-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0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dvAuto="1000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Bij de aanslag in Brussel kwamen 2 brandweerlui om het leven">
            <a:extLst>
              <a:ext uri="{FF2B5EF4-FFF2-40B4-BE49-F238E27FC236}">
                <a16:creationId xmlns:a16="http://schemas.microsoft.com/office/drawing/2014/main" id="{086D4B12-72AD-6172-6BEA-3ACD4A472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49" y="1772218"/>
            <a:ext cx="5529977" cy="75379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5D9783F-BFAB-54F4-9666-C2FF1D4FBABE}"/>
              </a:ext>
            </a:extLst>
          </p:cNvPr>
          <p:cNvSpPr txBox="1"/>
          <p:nvPr/>
        </p:nvSpPr>
        <p:spPr>
          <a:xfrm>
            <a:off x="299078" y="2665205"/>
            <a:ext cx="4967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Aptos" panose="020B0004020202020204" pitchFamily="34" charset="0"/>
              </a:rPr>
              <a:t>Federation of Belgian Enterprises, Brussels</a:t>
            </a:r>
            <a:endParaRPr lang="nl-BE" sz="2000" dirty="0">
              <a:latin typeface="Aptos" panose="020B0004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017735A-891F-EF5C-621D-B2AF74CB7CB0}"/>
              </a:ext>
            </a:extLst>
          </p:cNvPr>
          <p:cNvSpPr txBox="1"/>
          <p:nvPr/>
        </p:nvSpPr>
        <p:spPr>
          <a:xfrm>
            <a:off x="316016" y="3111577"/>
            <a:ext cx="572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ptos" panose="020B0004020202020204" pitchFamily="34" charset="0"/>
              </a:rPr>
              <a:t>Misunderstanding gendarmerie &lt;&gt; police</a:t>
            </a:r>
            <a:endParaRPr lang="nl-NL" sz="2000" dirty="0">
              <a:latin typeface="Aptos" panose="020B0004020202020204" pitchFamily="34" charset="0"/>
            </a:endParaRPr>
          </a:p>
        </p:txBody>
      </p:sp>
      <p:pic>
        <p:nvPicPr>
          <p:cNvPr id="7" name="Picture 6" descr="Waarom de tv-serie '1985' zo duister is (deel 5): de bommen van de CCC">
            <a:extLst>
              <a:ext uri="{FF2B5EF4-FFF2-40B4-BE49-F238E27FC236}">
                <a16:creationId xmlns:a16="http://schemas.microsoft.com/office/drawing/2014/main" id="{65B7FE65-0BCB-1B62-6946-20E8C1D9F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910" y="4465987"/>
            <a:ext cx="4604903" cy="32019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randweer herdenkt gevallen collega's van bomaanslag CCC in 1985 (Brussel)  | Het Nieuwsblad Mobile">
            <a:extLst>
              <a:ext uri="{FF2B5EF4-FFF2-40B4-BE49-F238E27FC236}">
                <a16:creationId xmlns:a16="http://schemas.microsoft.com/office/drawing/2014/main" id="{0628C9B9-BD1F-B01A-6D87-019597B77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86" t="8781" r="17225" b="12917"/>
          <a:stretch/>
        </p:blipFill>
        <p:spPr bwMode="auto">
          <a:xfrm>
            <a:off x="664462" y="4465987"/>
            <a:ext cx="4652979" cy="36150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54832D4-F683-D1D1-B746-CA62CB7D4595}"/>
              </a:ext>
            </a:extLst>
          </p:cNvPr>
          <p:cNvSpPr txBox="1"/>
          <p:nvPr/>
        </p:nvSpPr>
        <p:spPr>
          <a:xfrm>
            <a:off x="12021234" y="2665204"/>
            <a:ext cx="5248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Aptos" panose="020B0004020202020204" pitchFamily="34" charset="0"/>
              </a:rPr>
              <a:t>Attack on the gendarmerie, Brussels</a:t>
            </a:r>
            <a:endParaRPr lang="nl-BE" sz="2400" b="1" dirty="0">
              <a:latin typeface="Aptos" panose="020B0004020202020204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 idx="4294967295"/>
          </p:nvPr>
        </p:nvSpPr>
        <p:spPr>
          <a:xfrm>
            <a:off x="316016" y="1935316"/>
            <a:ext cx="3509913" cy="597619"/>
          </a:xfrm>
          <a:prstGeom prst="rect">
            <a:avLst/>
          </a:prstGeom>
        </p:spPr>
        <p:txBody>
          <a:bodyPr/>
          <a:lstStyle/>
          <a:p>
            <a:r>
              <a:rPr lang="nl-NL" sz="4000" u="none" dirty="0">
                <a:solidFill>
                  <a:schemeClr val="tx1"/>
                </a:solidFill>
                <a:latin typeface="Aptos" panose="020B0004020202020204" pitchFamily="34" charset="0"/>
              </a:rPr>
              <a:t>MAY 1st, 1985</a:t>
            </a:r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1A4FD439-0103-3004-137E-A2F1CB7A58F6}"/>
              </a:ext>
            </a:extLst>
          </p:cNvPr>
          <p:cNvSpPr txBox="1">
            <a:spLocks/>
          </p:cNvSpPr>
          <p:nvPr/>
        </p:nvSpPr>
        <p:spPr bwMode="white">
          <a:xfrm>
            <a:off x="11934259" y="2043085"/>
            <a:ext cx="5273765" cy="5976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1300368" rtl="0" eaLnBrk="1" latinLnBrk="0" hangingPunct="1">
              <a:lnSpc>
                <a:spcPts val="11000"/>
              </a:lnSpc>
              <a:spcBef>
                <a:spcPct val="0"/>
              </a:spcBef>
              <a:buNone/>
              <a:defRPr sz="10000" u="sng" kern="1200" cap="all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tx1"/>
                </a:solidFill>
                <a:latin typeface="Aptos" panose="020B0004020202020204" pitchFamily="34" charset="0"/>
              </a:rPr>
              <a:t>MAY 6st, 1985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15B507F-6B6B-9C8B-F847-A553FF11F3DE}"/>
              </a:ext>
            </a:extLst>
          </p:cNvPr>
          <p:cNvSpPr txBox="1"/>
          <p:nvPr/>
        </p:nvSpPr>
        <p:spPr>
          <a:xfrm>
            <a:off x="299078" y="3557949"/>
            <a:ext cx="5273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ptos" panose="020B0004020202020204" pitchFamily="34" charset="0"/>
              </a:rPr>
              <a:t>Two firefighters died in the incident</a:t>
            </a:r>
            <a:endParaRPr lang="nl-BE" sz="2000" dirty="0">
              <a:latin typeface="Aptos" panose="020B0004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E4E4B18-9C7E-867F-57D4-5F46BAB377C8}"/>
              </a:ext>
            </a:extLst>
          </p:cNvPr>
          <p:cNvSpPr txBox="1"/>
          <p:nvPr/>
        </p:nvSpPr>
        <p:spPr>
          <a:xfrm rot="19321720">
            <a:off x="5871275" y="5045395"/>
            <a:ext cx="5913058" cy="109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   The 2 first and only deaths 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Radio Silence</a:t>
            </a:r>
            <a:endParaRPr lang="nl-B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8834D82-6A3E-6924-3679-0FA0BED84009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The first campaign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CAE17AF-5FF8-0383-A153-A59A0EC66A46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- 12 -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18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8" grpId="0"/>
      <p:bldP spid="11" grpId="0"/>
      <p:bldP spid="12" grpId="0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16F5358-E59B-93B7-0E25-D7CD79EB3027}"/>
              </a:ext>
            </a:extLst>
          </p:cNvPr>
          <p:cNvSpPr txBox="1"/>
          <p:nvPr/>
        </p:nvSpPr>
        <p:spPr>
          <a:xfrm>
            <a:off x="220538" y="2676197"/>
            <a:ext cx="84488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01/1985 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Declaration of fusion between AD-RAF</a:t>
            </a:r>
            <a:endParaRPr lang="nl-BE" sz="200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CCC rejects the fusion</a:t>
            </a:r>
          </a:p>
          <a:p>
            <a:endParaRPr lang="nl-BE" sz="2000" kern="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16/03/1985 	First 16 missiles in Florennes</a:t>
            </a:r>
          </a:p>
          <a:p>
            <a:endParaRPr lang="nl-BE" sz="2000" kern="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27/03/1985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Letter to the communist party PVDA</a:t>
            </a:r>
          </a:p>
          <a:p>
            <a:endParaRPr lang="nl-BE" sz="2000" kern="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20/04/1985 	- NAVO-assemblee in the centre of Brussels</a:t>
            </a: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21/04/1985</a:t>
            </a:r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</a:rPr>
              <a:t>		- German enterprise 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AEG-Telefunken </a:t>
            </a:r>
            <a:endParaRPr lang="nl-BE" sz="2000" kern="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26/06/1985 	- Firm ACEC</a:t>
            </a:r>
          </a:p>
          <a:p>
            <a:endParaRPr lang="nl-BE" sz="2000" kern="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15/08/1985 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Arrest Chantal Paternostre</a:t>
            </a:r>
          </a:p>
          <a:p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Arrest Luc Van Acker</a:t>
            </a:r>
            <a:endParaRPr lang="nl-BE" sz="2000" kern="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Safe-houses are found, tracks of AD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0C740CD3-39CB-EEA1-470C-215508F670B9}"/>
              </a:ext>
            </a:extLst>
          </p:cNvPr>
          <p:cNvGrpSpPr/>
          <p:nvPr/>
        </p:nvGrpSpPr>
        <p:grpSpPr>
          <a:xfrm>
            <a:off x="8799967" y="2567057"/>
            <a:ext cx="8037401" cy="4619483"/>
            <a:chOff x="8821137" y="2056613"/>
            <a:chExt cx="8037401" cy="4619483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4CFB11D-C663-46D7-8672-8DD310CE4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4593" t="26961" r="55561" b="21114"/>
            <a:stretch/>
          </p:blipFill>
          <p:spPr bwMode="auto">
            <a:xfrm>
              <a:off x="8821137" y="3160413"/>
              <a:ext cx="2529080" cy="35156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248A201-7D3A-0EC8-F67C-5CFCA91AA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8491" t="23868" r="22377" b="3435"/>
            <a:stretch/>
          </p:blipFill>
          <p:spPr bwMode="auto">
            <a:xfrm>
              <a:off x="11350216" y="3077504"/>
              <a:ext cx="5508322" cy="35985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4" descr="Radio Air Libre">
              <a:extLst>
                <a:ext uri="{FF2B5EF4-FFF2-40B4-BE49-F238E27FC236}">
                  <a16:creationId xmlns:a16="http://schemas.microsoft.com/office/drawing/2014/main" id="{9857BDB5-4817-4A6A-1726-E2F53BCFD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93" b="21179"/>
            <a:stretch/>
          </p:blipFill>
          <p:spPr bwMode="auto">
            <a:xfrm>
              <a:off x="8821137" y="2056613"/>
              <a:ext cx="2529078" cy="110631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3264804E-A326-37A7-49EF-E65A6D8F80EE}"/>
              </a:ext>
            </a:extLst>
          </p:cNvPr>
          <p:cNvSpPr txBox="1"/>
          <p:nvPr/>
        </p:nvSpPr>
        <p:spPr>
          <a:xfrm rot="20383936">
            <a:off x="10224910" y="5097452"/>
            <a:ext cx="5913058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   “A provocation by Action Directe”</a:t>
            </a:r>
            <a:endParaRPr lang="nl-B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25DB655-2C58-C212-1630-DF18F6F952F9}"/>
              </a:ext>
            </a:extLst>
          </p:cNvPr>
          <p:cNvSpPr txBox="1"/>
          <p:nvPr/>
        </p:nvSpPr>
        <p:spPr>
          <a:xfrm>
            <a:off x="-1" y="389314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Front Révolutionnaire d’Action Prolétarienne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6F8DE4A-71A8-CA06-D734-DAA2B79E56CE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- 13 -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dvAuto="1000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5ADC0DDA-D1E6-0040-D459-285F96DAB00F}"/>
              </a:ext>
            </a:extLst>
          </p:cNvPr>
          <p:cNvSpPr txBox="1"/>
          <p:nvPr/>
        </p:nvSpPr>
        <p:spPr>
          <a:xfrm>
            <a:off x="611340" y="1957511"/>
            <a:ext cx="143179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kern="0" dirty="0">
                <a:solidFill>
                  <a:schemeClr val="bg1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Xx/</a:t>
            </a:r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</a:rPr>
              <a:t>10/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1985 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Chevolet and Vandegeerde go underground</a:t>
            </a:r>
          </a:p>
          <a:p>
            <a:r>
              <a:rPr lang="nl-BE" sz="2000" dirty="0">
                <a:latin typeface="Aptos" panose="020B0004020202020204" pitchFamily="34" charset="0"/>
              </a:rPr>
              <a:t>08/10/1985		Attack gas and electricity company Sibelgaz</a:t>
            </a:r>
          </a:p>
          <a:p>
            <a:r>
              <a:rPr lang="nl-BE" sz="2000" dirty="0">
                <a:latin typeface="Aptos" panose="020B0004020202020204" pitchFamily="34" charset="0"/>
              </a:rPr>
              <a:t>12/10/1985 	Attack Fabrimetal &amp; Taxservice</a:t>
            </a:r>
          </a:p>
          <a:p>
            <a:r>
              <a:rPr lang="nl-BE" sz="2000" dirty="0">
                <a:latin typeface="Aptos" panose="020B0004020202020204" pitchFamily="34" charset="0"/>
              </a:rPr>
              <a:t>18/10/1985 	Attack Infosermi (Army)</a:t>
            </a:r>
          </a:p>
          <a:p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20/10/1985		</a:t>
            </a:r>
            <a:r>
              <a:rPr lang="en-US" sz="2000" dirty="0">
                <a:latin typeface="Aptos" panose="020B0004020202020204" pitchFamily="34" charset="0"/>
              </a:rPr>
              <a:t>Firebomb thrown at Pierre Galand, president of the CNAPD</a:t>
            </a:r>
            <a:endParaRPr lang="nl-BE" sz="2000" kern="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4-5/11/1985	Attack on 4 banks (BBL, Generale, </a:t>
            </a:r>
            <a:r>
              <a:rPr lang="nl-BE" sz="2000" dirty="0">
                <a:latin typeface="Aptos" panose="020B0004020202020204" pitchFamily="34" charset="0"/>
              </a:rPr>
              <a:t>Hannover Trust Bank, KB)</a:t>
            </a:r>
          </a:p>
          <a:p>
            <a:r>
              <a:rPr lang="nl-BE" sz="2000" dirty="0">
                <a:latin typeface="Aptos" panose="020B0004020202020204" pitchFamily="34" charset="0"/>
              </a:rPr>
              <a:t>		</a:t>
            </a:r>
            <a:r>
              <a:rPr lang="nl-B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&gt; Fingerprint</a:t>
            </a:r>
          </a:p>
          <a:p>
            <a:r>
              <a:rPr lang="nl-BE" sz="2000" dirty="0">
                <a:latin typeface="Aptos" panose="020B0004020202020204" pitchFamily="34" charset="0"/>
              </a:rPr>
              <a:t>21/11/1985		Attack on Motorola</a:t>
            </a:r>
          </a:p>
          <a:p>
            <a:r>
              <a:rPr lang="nl-BE" sz="2000" dirty="0">
                <a:latin typeface="Aptos" panose="020B0004020202020204" pitchFamily="34" charset="0"/>
              </a:rPr>
              <a:t>04/12/1985		Attack on Bank of America</a:t>
            </a:r>
          </a:p>
          <a:p>
            <a:r>
              <a:rPr lang="nl-BE" sz="2000" dirty="0">
                <a:latin typeface="Aptos" panose="020B0004020202020204" pitchFamily="34" charset="0"/>
              </a:rPr>
              <a:t>06/12/1985		Attack on NATO-pipelines</a:t>
            </a:r>
          </a:p>
          <a:p>
            <a:endParaRPr lang="nl-BE" sz="2000" kern="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45A4D45F-9552-085E-04A1-54C7F5BB4634}"/>
              </a:ext>
            </a:extLst>
          </p:cNvPr>
          <p:cNvGrpSpPr/>
          <p:nvPr/>
        </p:nvGrpSpPr>
        <p:grpSpPr>
          <a:xfrm>
            <a:off x="11655648" y="2089150"/>
            <a:ext cx="4495430" cy="2787650"/>
            <a:chOff x="11751182" y="1924050"/>
            <a:chExt cx="4495430" cy="2787650"/>
          </a:xfrm>
        </p:grpSpPr>
        <p:pic>
          <p:nvPicPr>
            <p:cNvPr id="3" name="Afbeelding 2" descr="Afbeeldingsresultaten voor Didier Chevolet CCC">
              <a:extLst>
                <a:ext uri="{FF2B5EF4-FFF2-40B4-BE49-F238E27FC236}">
                  <a16:creationId xmlns:a16="http://schemas.microsoft.com/office/drawing/2014/main" id="{EA41D131-4759-EF5B-D786-AE9D9B86A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1182" y="1924050"/>
              <a:ext cx="1985645" cy="27876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5" name="Afbeelding 4" descr="BRU031-19 01 99- Undated file picture of CCC - prisonner Didier Chevolet . Pic- BELGAPHOTO - police">
              <a:extLst>
                <a:ext uri="{FF2B5EF4-FFF2-40B4-BE49-F238E27FC236}">
                  <a16:creationId xmlns:a16="http://schemas.microsoft.com/office/drawing/2014/main" id="{6DE18624-0F01-6EE9-227B-44CD353CB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4" r="58434" b="27419"/>
            <a:stretch/>
          </p:blipFill>
          <p:spPr bwMode="auto">
            <a:xfrm>
              <a:off x="14260967" y="1924050"/>
              <a:ext cx="1985645" cy="27876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701AAEAB-E04F-6DF7-996D-3F586F1C2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87" y="5825910"/>
            <a:ext cx="3072186" cy="22262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4687783-CDF2-5E64-5F71-AD7521A4C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03" y="5825910"/>
            <a:ext cx="3111281" cy="22541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D2E2B4A-B46B-7A60-A258-41C6F9D1E9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15" y="5797487"/>
            <a:ext cx="3111281" cy="22546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275DC90-17BB-FE65-CFC6-F5E06F114E3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941" t="25868" r="38048" b="12921"/>
          <a:stretch/>
        </p:blipFill>
        <p:spPr bwMode="auto">
          <a:xfrm>
            <a:off x="10294426" y="5787316"/>
            <a:ext cx="2984846" cy="223202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Afbeelding 11" descr="CCCc">
            <a:extLst>
              <a:ext uri="{FF2B5EF4-FFF2-40B4-BE49-F238E27FC236}">
                <a16:creationId xmlns:a16="http://schemas.microsoft.com/office/drawing/2014/main" id="{5E3FA6BA-32C5-E4C2-3C53-E7035341C5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2" t="1370" r="6697" b="20695"/>
          <a:stretch/>
        </p:blipFill>
        <p:spPr bwMode="auto">
          <a:xfrm>
            <a:off x="13405802" y="5962910"/>
            <a:ext cx="3186350" cy="18331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D6136C15-BE86-8C21-D3FA-82DD02E205DB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The second campaign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10A8EBF-113F-8C3A-B10B-6696367B9A28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- 14 -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0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 advAuto="100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5ADC0DDA-D1E6-0040-D459-285F96DAB00F}"/>
              </a:ext>
            </a:extLst>
          </p:cNvPr>
          <p:cNvSpPr txBox="1"/>
          <p:nvPr/>
        </p:nvSpPr>
        <p:spPr>
          <a:xfrm>
            <a:off x="443891" y="3906531"/>
            <a:ext cx="82254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>
                <a:latin typeface="Aptos" panose="020B0004020202020204" pitchFamily="34" charset="0"/>
              </a:rPr>
              <a:t>26/09/1988 	Start process</a:t>
            </a:r>
          </a:p>
          <a:p>
            <a:r>
              <a:rPr lang="nl-BE" sz="2000" dirty="0">
                <a:latin typeface="Aptos" panose="020B0004020202020204" pitchFamily="34" charset="0"/>
              </a:rPr>
              <a:t>21/10/1988 	Lifetime for all CCC-members</a:t>
            </a:r>
          </a:p>
          <a:p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FRAP-members get 5 years</a:t>
            </a:r>
          </a:p>
          <a:p>
            <a:r>
              <a:rPr lang="nl-BE" sz="2000" dirty="0">
                <a:latin typeface="Aptos" panose="020B0004020202020204" pitchFamily="34" charset="0"/>
              </a:rPr>
              <a:t>09/11/1989 	</a:t>
            </a:r>
            <a:r>
              <a:rPr lang="nl-BE" sz="2000" b="1" dirty="0">
                <a:latin typeface="Aptos" panose="020B0004020202020204" pitchFamily="34" charset="0"/>
              </a:rPr>
              <a:t>Fall of the Berlin Wall</a:t>
            </a:r>
          </a:p>
          <a:p>
            <a:r>
              <a:rPr lang="nl-BE" sz="2000" dirty="0">
                <a:latin typeface="Aptos" panose="020B0004020202020204" pitchFamily="34" charset="0"/>
              </a:rPr>
              <a:t>10/04/1992 </a:t>
            </a:r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nl-BE" sz="2000" b="1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Farewell to arms of the RAF</a:t>
            </a:r>
          </a:p>
          <a:p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2000-2003		Early release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2B4D9CB-153B-CCD8-A049-764E96C626A3}"/>
              </a:ext>
            </a:extLst>
          </p:cNvPr>
          <p:cNvSpPr txBox="1"/>
          <p:nvPr/>
        </p:nvSpPr>
        <p:spPr>
          <a:xfrm>
            <a:off x="443891" y="2276862"/>
            <a:ext cx="82254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>
                <a:latin typeface="Aptos" panose="020B0004020202020204" pitchFamily="34" charset="0"/>
              </a:rPr>
              <a:t>16/12/1985</a:t>
            </a:r>
            <a:r>
              <a:rPr lang="nl-BE" sz="20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Arrest of 4 members of CCC</a:t>
            </a:r>
          </a:p>
          <a:p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Infrastructure is discovered</a:t>
            </a:r>
            <a:endParaRPr lang="nl-BE" sz="2000" kern="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000" dirty="0">
                <a:latin typeface="Aptos" panose="020B0004020202020204" pitchFamily="34" charset="0"/>
              </a:rPr>
              <a:t>		Foundation “Association of Parents and Friends </a:t>
            </a:r>
          </a:p>
          <a:p>
            <a:r>
              <a:rPr lang="nl-BE" sz="2000" dirty="0">
                <a:latin typeface="Aptos" panose="020B0004020202020204" pitchFamily="34" charset="0"/>
              </a:rPr>
              <a:t>		of Communist Prisoners”</a:t>
            </a:r>
            <a:endParaRPr lang="nl-BE" sz="2000" kern="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0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Hungerstrikes</a:t>
            </a:r>
          </a:p>
        </p:txBody>
      </p:sp>
      <p:pic>
        <p:nvPicPr>
          <p:cNvPr id="4" name="Afbeelding 3" descr="Brève histoire du Secours Rouge International et de ses sections  francophones (complétée le 3 décembre 2021">
            <a:extLst>
              <a:ext uri="{FF2B5EF4-FFF2-40B4-BE49-F238E27FC236}">
                <a16:creationId xmlns:a16="http://schemas.microsoft.com/office/drawing/2014/main" id="{8C5EBFD4-12F2-6C6D-3797-A57FDA818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552" y="2276861"/>
            <a:ext cx="2372049" cy="33050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Afbeelding 4" descr="Carette blijft op vrije voeten | Binnenland | hln.be">
            <a:extLst>
              <a:ext uri="{FF2B5EF4-FFF2-40B4-BE49-F238E27FC236}">
                <a16:creationId xmlns:a16="http://schemas.microsoft.com/office/drawing/2014/main" id="{801F20F0-2E55-F3F9-54EE-4A72A29B82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000" y="2276861"/>
            <a:ext cx="6297681" cy="33050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Bloc Marxiste-Léniniste : Le PTB dévoilé tel qu’en lui-même par son ...">
            <a:extLst>
              <a:ext uri="{FF2B5EF4-FFF2-40B4-BE49-F238E27FC236}">
                <a16:creationId xmlns:a16="http://schemas.microsoft.com/office/drawing/2014/main" id="{B03A5E52-084F-7F56-C367-9FE26B8E4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885" y="6274563"/>
            <a:ext cx="2404350" cy="24043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E0E19D7-CB37-54E5-C5C1-EFDA9801A812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333" y="5972256"/>
            <a:ext cx="2404349" cy="300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8331F09-2E2C-535B-B7F8-29B908B036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3042" t="15666" r="51495" b="52083"/>
          <a:stretch/>
        </p:blipFill>
        <p:spPr bwMode="auto">
          <a:xfrm>
            <a:off x="14113780" y="6650130"/>
            <a:ext cx="2457029" cy="1653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fbeelding 10" descr="Classe Contre Classe – Classe Contre Classe">
            <a:extLst>
              <a:ext uri="{FF2B5EF4-FFF2-40B4-BE49-F238E27FC236}">
                <a16:creationId xmlns:a16="http://schemas.microsoft.com/office/drawing/2014/main" id="{CE481ECD-5167-FE59-BCB0-76BE54525A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67" y="6650130"/>
            <a:ext cx="3317320" cy="15334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72A4302E-497F-5B89-E76E-ED0FB20C0109}"/>
              </a:ext>
            </a:extLst>
          </p:cNvPr>
          <p:cNvGrpSpPr/>
          <p:nvPr/>
        </p:nvGrpSpPr>
        <p:grpSpPr>
          <a:xfrm>
            <a:off x="2692400" y="6221164"/>
            <a:ext cx="3009827" cy="2391410"/>
            <a:chOff x="2692400" y="6221164"/>
            <a:chExt cx="3009827" cy="2391410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3563107F-CBB1-DB7E-C7F6-76993A3E4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12567" t="19128" r="35152" b="2697"/>
            <a:stretch/>
          </p:blipFill>
          <p:spPr bwMode="auto">
            <a:xfrm>
              <a:off x="2692400" y="6221164"/>
              <a:ext cx="3009827" cy="239141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5A4AD2DC-56DB-0665-AAA7-003B960BDE88}"/>
                </a:ext>
              </a:extLst>
            </p:cNvPr>
            <p:cNvSpPr txBox="1"/>
            <p:nvPr/>
          </p:nvSpPr>
          <p:spPr>
            <a:xfrm>
              <a:off x="3659345" y="6274563"/>
              <a:ext cx="1075936" cy="5116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nl-NL" sz="2500" dirty="0"/>
                <a:t> 2004 </a:t>
              </a:r>
              <a:endParaRPr lang="nl-BE" sz="2500" dirty="0"/>
            </a:p>
          </p:txBody>
        </p: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97A1E058-14AF-D889-F06E-84D6946016B2}"/>
              </a:ext>
            </a:extLst>
          </p:cNvPr>
          <p:cNvSpPr txBox="1"/>
          <p:nvPr/>
        </p:nvSpPr>
        <p:spPr>
          <a:xfrm>
            <a:off x="5808838" y="6221164"/>
            <a:ext cx="1212576" cy="5116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500" dirty="0"/>
              <a:t> Today </a:t>
            </a:r>
            <a:endParaRPr lang="nl-BE" sz="25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E75BB59-8336-B025-4B64-9DA725347DA3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The outcome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B1FFDEB-FFE2-C46C-4FEE-E77AD34C1034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- 15 -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08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dvAuto="1000"/>
      <p:bldP spid="3" grpId="0" bldLvl="2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BA1BFC1A-1C68-11BF-F3FF-44F6C752AB16}"/>
              </a:ext>
            </a:extLst>
          </p:cNvPr>
          <p:cNvSpPr txBox="1"/>
          <p:nvPr/>
        </p:nvSpPr>
        <p:spPr>
          <a:xfrm>
            <a:off x="1323975" y="1523782"/>
            <a:ext cx="1494415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1. Were the arrests long in coming? </a:t>
            </a:r>
            <a:endParaRPr lang="nl-BE" sz="2800" b="1" kern="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BE" sz="2800" kern="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800" kern="0" dirty="0" err="1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Compared</a:t>
            </a:r>
            <a:r>
              <a:rPr lang="nl-BE" sz="28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Brabant Killers</a:t>
            </a:r>
          </a:p>
          <a:p>
            <a:r>
              <a:rPr lang="nl-BE" sz="28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name of P. Carette </a:t>
            </a:r>
            <a:r>
              <a:rPr lang="nl-BE" sz="2800" kern="0" dirty="0" err="1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circulated</a:t>
            </a:r>
            <a:r>
              <a:rPr lang="nl-BE" sz="28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media for a year as a witness</a:t>
            </a:r>
          </a:p>
          <a:p>
            <a:r>
              <a:rPr lang="nl-BE" sz="28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But:	- no </a:t>
            </a:r>
            <a:r>
              <a:rPr lang="nl-BE" sz="2800" kern="0" dirty="0" err="1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</a:t>
            </a:r>
            <a:r>
              <a:rPr lang="nl-BE" sz="28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where he was </a:t>
            </a:r>
            <a:r>
              <a:rPr lang="nl-BE" sz="2800" kern="0" dirty="0" err="1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hiding</a:t>
            </a:r>
            <a:r>
              <a:rPr lang="nl-BE" sz="28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nl-BE" sz="28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no </a:t>
            </a:r>
            <a:r>
              <a:rPr lang="nl-BE" sz="2800" kern="0" dirty="0" err="1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nl-BE" sz="28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evidence for a long </a:t>
            </a:r>
            <a:r>
              <a:rPr lang="nl-BE" sz="2800" kern="0" dirty="0" err="1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period</a:t>
            </a:r>
            <a:endParaRPr lang="nl-BE" sz="2800" kern="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i="1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can't arrest someone just because he has the face of a criminal</a:t>
            </a:r>
            <a:r>
              <a:rPr lang="en-US" sz="2800" kern="0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E619E32-BF78-56C6-9B0A-4F1E00D6311F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Conclusion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C920758-2CFD-405A-B5EB-CF512B3B40B6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- 16 -</a:t>
            </a:r>
            <a:endParaRPr lang="nl-BE" sz="2000" dirty="0">
              <a:latin typeface="Aptos" panose="020B0004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86D6ED2-D315-50F3-45B2-5E13A7A1BF52}"/>
              </a:ext>
            </a:extLst>
          </p:cNvPr>
          <p:cNvSpPr txBox="1"/>
          <p:nvPr/>
        </p:nvSpPr>
        <p:spPr>
          <a:xfrm>
            <a:off x="1323975" y="5366773"/>
            <a:ext cx="1494415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2. Can four people have done this?</a:t>
            </a:r>
          </a:p>
          <a:p>
            <a:endParaRPr lang="en-US" sz="2800" b="1" dirty="0">
              <a:latin typeface="Aptos" panose="020B00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</a:rPr>
              <a:t>It was about “armed propaganda for the proletarian revolution” &gt; no success</a:t>
            </a:r>
          </a:p>
          <a:p>
            <a:r>
              <a:rPr lang="en-US" sz="2800" dirty="0">
                <a:latin typeface="Aptos" panose="020B0004020202020204" pitchFamily="34" charset="0"/>
              </a:rPr>
              <a:t>CCC did not create a “school” (&lt;&gt; RAF, AD, BR)</a:t>
            </a:r>
          </a:p>
          <a:p>
            <a:r>
              <a:rPr lang="en-US" sz="2800" dirty="0">
                <a:latin typeface="Aptos" panose="020B0004020202020204" pitchFamily="34" charset="0"/>
              </a:rPr>
              <a:t>No sympathy from the peace movement</a:t>
            </a:r>
          </a:p>
          <a:p>
            <a:r>
              <a:rPr lang="en-US" sz="2800" dirty="0">
                <a:latin typeface="Aptos" panose="020B0004020202020204" pitchFamily="34" charset="0"/>
              </a:rPr>
              <a:t>Only intertwined with other urban guerrilla-groups</a:t>
            </a:r>
          </a:p>
        </p:txBody>
      </p:sp>
    </p:spTree>
    <p:extLst>
      <p:ext uri="{BB962C8B-B14F-4D97-AF65-F5344CB8AC3E}">
        <p14:creationId xmlns:p14="http://schemas.microsoft.com/office/powerpoint/2010/main" val="179256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B68FF-5B76-6307-5046-E19C189F0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A55927D-CE3E-C343-2E55-6B5C30E5BD03}"/>
              </a:ext>
            </a:extLst>
          </p:cNvPr>
          <p:cNvSpPr txBox="1"/>
          <p:nvPr/>
        </p:nvSpPr>
        <p:spPr>
          <a:xfrm>
            <a:off x="1323974" y="1529723"/>
            <a:ext cx="14944155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3. Part of a large-scale conspiracy? </a:t>
            </a:r>
          </a:p>
          <a:p>
            <a:endParaRPr lang="en-US" sz="1200" b="1" dirty="0">
              <a:latin typeface="Aptos" panose="020B00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</a:rPr>
              <a:t>In any case not in terms of a Gladio-scheme</a:t>
            </a:r>
          </a:p>
          <a:p>
            <a:endParaRPr lang="en-US" sz="1200" dirty="0">
              <a:latin typeface="Aptos" panose="020B00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</a:rPr>
              <a:t>In other words: 	- No disguised right-wing group</a:t>
            </a:r>
          </a:p>
          <a:p>
            <a:r>
              <a:rPr lang="en-US" sz="2800" dirty="0">
                <a:latin typeface="Aptos" panose="020B0004020202020204" pitchFamily="34" charset="0"/>
              </a:rPr>
              <a:t>		- No complicity of state-apparatuses</a:t>
            </a:r>
          </a:p>
          <a:p>
            <a:r>
              <a:rPr lang="en-US" sz="1100" dirty="0">
                <a:latin typeface="Aptos" panose="020B0004020202020204" pitchFamily="34" charset="0"/>
              </a:rPr>
              <a:t>	</a:t>
            </a:r>
            <a:endParaRPr lang="en-US" sz="2800" dirty="0">
              <a:latin typeface="Aptos" panose="020B00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</a:rPr>
              <a:t>		- Yes, in terms of Stasi and East-Germany</a:t>
            </a:r>
          </a:p>
          <a:p>
            <a:endParaRPr lang="en-US" sz="1200" dirty="0">
              <a:latin typeface="Aptos" panose="020B00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</a:rPr>
              <a:t>They were:	- Yes, they were “useful idiots” </a:t>
            </a:r>
          </a:p>
          <a:p>
            <a:r>
              <a:rPr lang="en-US" sz="2800" dirty="0">
                <a:latin typeface="Aptos" panose="020B0004020202020204" pitchFamily="34" charset="0"/>
              </a:rPr>
              <a:t>		- Criminalization of the peace movement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B985C82-7966-B3DA-64CB-5ABB62B4D8D4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Conclusion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F473946-AEA9-9428-E020-E422C163A82D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- 17 -</a:t>
            </a:r>
            <a:endParaRPr lang="nl-BE" sz="2000" dirty="0">
              <a:latin typeface="Aptos" panose="020B0004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95C2D3D-87B3-4722-FEDF-EE121F1FDE62}"/>
              </a:ext>
            </a:extLst>
          </p:cNvPr>
          <p:cNvSpPr txBox="1"/>
          <p:nvPr/>
        </p:nvSpPr>
        <p:spPr>
          <a:xfrm>
            <a:off x="1323975" y="6210794"/>
            <a:ext cx="1494415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4. Polarization is a two-way street </a:t>
            </a:r>
          </a:p>
          <a:p>
            <a:endParaRPr lang="en-US" sz="1200" b="1" dirty="0">
              <a:latin typeface="Aptos" panose="020B00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</a:rPr>
              <a:t>The fascination with extreme positions </a:t>
            </a:r>
          </a:p>
          <a:p>
            <a:r>
              <a:rPr lang="en-US" sz="2800" dirty="0">
                <a:latin typeface="Aptos" panose="020B0004020202020204" pitchFamily="34" charset="0"/>
              </a:rPr>
              <a:t>Every end has a new beginning</a:t>
            </a:r>
            <a:endParaRPr lang="nl-BE" sz="2800" kern="0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0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F1463-62A8-23A1-6AD4-33E43736E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70D15529-D190-54E5-3D4B-2FA19EC05579}"/>
              </a:ext>
            </a:extLst>
          </p:cNvPr>
          <p:cNvSpPr/>
          <p:nvPr/>
        </p:nvSpPr>
        <p:spPr>
          <a:xfrm>
            <a:off x="0" y="0"/>
            <a:ext cx="17338675" cy="9753600"/>
          </a:xfrm>
          <a:prstGeom prst="rect">
            <a:avLst/>
          </a:prstGeom>
          <a:solidFill>
            <a:srgbClr val="00000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B2098FA0-02CD-11C1-1B16-1B29DE97D7AE}"/>
              </a:ext>
            </a:extLst>
          </p:cNvPr>
          <p:cNvSpPr/>
          <p:nvPr/>
        </p:nvSpPr>
        <p:spPr>
          <a:xfrm>
            <a:off x="5394412" y="0"/>
            <a:ext cx="6684557" cy="9753600"/>
          </a:xfrm>
          <a:prstGeom prst="rect">
            <a:avLst/>
          </a:prstGeom>
          <a:solidFill>
            <a:srgbClr val="000000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73973AEB-15F4-1157-5DAA-5B68CDF6FE8A}"/>
              </a:ext>
            </a:extLst>
          </p:cNvPr>
          <p:cNvGrpSpPr/>
          <p:nvPr/>
        </p:nvGrpSpPr>
        <p:grpSpPr>
          <a:xfrm>
            <a:off x="6463697" y="3370997"/>
            <a:ext cx="4498588" cy="4380506"/>
            <a:chOff x="6477697" y="3370997"/>
            <a:chExt cx="4498588" cy="4380506"/>
          </a:xfrm>
        </p:grpSpPr>
        <p:sp>
          <p:nvSpPr>
            <p:cNvPr id="4" name="Gelijkbenige driehoek 3">
              <a:extLst>
                <a:ext uri="{FF2B5EF4-FFF2-40B4-BE49-F238E27FC236}">
                  <a16:creationId xmlns:a16="http://schemas.microsoft.com/office/drawing/2014/main" id="{DE6A1A69-D6BF-7508-94CF-022A8C7820F2}"/>
                </a:ext>
              </a:extLst>
            </p:cNvPr>
            <p:cNvSpPr/>
            <p:nvPr/>
          </p:nvSpPr>
          <p:spPr>
            <a:xfrm>
              <a:off x="8188656" y="3370997"/>
              <a:ext cx="1037231" cy="1610436"/>
            </a:xfrm>
            <a:prstGeom prst="triangle">
              <a:avLst/>
            </a:pr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5" name="Gelijkbenige driehoek 4">
              <a:extLst>
                <a:ext uri="{FF2B5EF4-FFF2-40B4-BE49-F238E27FC236}">
                  <a16:creationId xmlns:a16="http://schemas.microsoft.com/office/drawing/2014/main" id="{08031707-07B9-A0EB-9CD7-DB7672F79EBA}"/>
                </a:ext>
              </a:extLst>
            </p:cNvPr>
            <p:cNvSpPr/>
            <p:nvPr/>
          </p:nvSpPr>
          <p:spPr>
            <a:xfrm rot="4249326">
              <a:off x="9560737" y="4428344"/>
              <a:ext cx="1104568" cy="1726528"/>
            </a:xfrm>
            <a:prstGeom prst="triangle">
              <a:avLst/>
            </a:pr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6" name="Gelijkbenige driehoek 5">
              <a:extLst>
                <a:ext uri="{FF2B5EF4-FFF2-40B4-BE49-F238E27FC236}">
                  <a16:creationId xmlns:a16="http://schemas.microsoft.com/office/drawing/2014/main" id="{5527EB3D-95C9-DE82-8AAE-2FEB419296D9}"/>
                </a:ext>
              </a:extLst>
            </p:cNvPr>
            <p:cNvSpPr/>
            <p:nvPr/>
          </p:nvSpPr>
          <p:spPr>
            <a:xfrm rot="8723173">
              <a:off x="9058490" y="6065678"/>
              <a:ext cx="1028721" cy="1663728"/>
            </a:xfrm>
            <a:prstGeom prst="triangle">
              <a:avLst/>
            </a:pr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7" name="Gelijkbenige driehoek 6">
              <a:extLst>
                <a:ext uri="{FF2B5EF4-FFF2-40B4-BE49-F238E27FC236}">
                  <a16:creationId xmlns:a16="http://schemas.microsoft.com/office/drawing/2014/main" id="{48494963-72D1-CDC3-F3F6-690489EF6581}"/>
                </a:ext>
              </a:extLst>
            </p:cNvPr>
            <p:cNvSpPr/>
            <p:nvPr/>
          </p:nvSpPr>
          <p:spPr>
            <a:xfrm rot="13095959">
              <a:off x="7363493" y="5968656"/>
              <a:ext cx="1002650" cy="1782847"/>
            </a:xfrm>
            <a:prstGeom prst="triangle">
              <a:avLst/>
            </a:pr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8" name="Gelijkbenige driehoek 7">
              <a:extLst>
                <a:ext uri="{FF2B5EF4-FFF2-40B4-BE49-F238E27FC236}">
                  <a16:creationId xmlns:a16="http://schemas.microsoft.com/office/drawing/2014/main" id="{93831E59-FBE1-8BB9-510E-97985421C486}"/>
                </a:ext>
              </a:extLst>
            </p:cNvPr>
            <p:cNvSpPr/>
            <p:nvPr/>
          </p:nvSpPr>
          <p:spPr>
            <a:xfrm rot="17186327">
              <a:off x="6764299" y="4433688"/>
              <a:ext cx="1037231" cy="1610436"/>
            </a:xfrm>
            <a:prstGeom prst="triangle">
              <a:avLst/>
            </a:pr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6DDC4FD-EAA9-D209-DBBC-A6BA9F283D52}"/>
                </a:ext>
              </a:extLst>
            </p:cNvPr>
            <p:cNvSpPr/>
            <p:nvPr/>
          </p:nvSpPr>
          <p:spPr>
            <a:xfrm>
              <a:off x="7902054" y="4967785"/>
              <a:ext cx="1651379" cy="1598427"/>
            </a:xfrm>
            <a:custGeom>
              <a:avLst/>
              <a:gdLst>
                <a:gd name="connsiteX0" fmla="*/ 245659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5" fmla="*/ 327546 w 1651379"/>
                <a:gd name="connsiteY5" fmla="*/ 0 h 1651379"/>
                <a:gd name="connsiteX6" fmla="*/ 327546 w 1651379"/>
                <a:gd name="connsiteY6" fmla="*/ 0 h 1651379"/>
                <a:gd name="connsiteX7" fmla="*/ 354842 w 1651379"/>
                <a:gd name="connsiteY7" fmla="*/ 27296 h 1651379"/>
                <a:gd name="connsiteX8" fmla="*/ 327546 w 1651379"/>
                <a:gd name="connsiteY8" fmla="*/ 0 h 1651379"/>
                <a:gd name="connsiteX0" fmla="*/ 245659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5" fmla="*/ 327546 w 1651379"/>
                <a:gd name="connsiteY5" fmla="*/ 0 h 1651379"/>
                <a:gd name="connsiteX6" fmla="*/ 327546 w 1651379"/>
                <a:gd name="connsiteY6" fmla="*/ 0 h 1651379"/>
                <a:gd name="connsiteX7" fmla="*/ 354842 w 1651379"/>
                <a:gd name="connsiteY7" fmla="*/ 27296 h 1651379"/>
                <a:gd name="connsiteX0" fmla="*/ 245659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5" fmla="*/ 327546 w 1651379"/>
                <a:gd name="connsiteY5" fmla="*/ 0 h 1651379"/>
                <a:gd name="connsiteX6" fmla="*/ 327546 w 1651379"/>
                <a:gd name="connsiteY6" fmla="*/ 0 h 1651379"/>
                <a:gd name="connsiteX0" fmla="*/ 245659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5" fmla="*/ 327546 w 1651379"/>
                <a:gd name="connsiteY5" fmla="*/ 0 h 1651379"/>
                <a:gd name="connsiteX0" fmla="*/ 245659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0" fmla="*/ 232011 w 1651379"/>
                <a:gd name="connsiteY0" fmla="*/ 0 h 1651379"/>
                <a:gd name="connsiteX1" fmla="*/ 1323833 w 1651379"/>
                <a:gd name="connsiteY1" fmla="*/ 27296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  <a:gd name="connsiteX0" fmla="*/ 232011 w 1651379"/>
                <a:gd name="connsiteY0" fmla="*/ 0 h 1651379"/>
                <a:gd name="connsiteX1" fmla="*/ 1323833 w 1651379"/>
                <a:gd name="connsiteY1" fmla="*/ 1 h 1651379"/>
                <a:gd name="connsiteX2" fmla="*/ 1651379 w 1651379"/>
                <a:gd name="connsiteY2" fmla="*/ 1009934 h 1651379"/>
                <a:gd name="connsiteX3" fmla="*/ 777922 w 1651379"/>
                <a:gd name="connsiteY3" fmla="*/ 1651379 h 1651379"/>
                <a:gd name="connsiteX4" fmla="*/ 0 w 1651379"/>
                <a:gd name="connsiteY4" fmla="*/ 996287 h 165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379" h="1651379">
                  <a:moveTo>
                    <a:pt x="232011" y="0"/>
                  </a:moveTo>
                  <a:lnTo>
                    <a:pt x="1323833" y="1"/>
                  </a:lnTo>
                  <a:lnTo>
                    <a:pt x="1651379" y="1009934"/>
                  </a:lnTo>
                  <a:lnTo>
                    <a:pt x="777922" y="1651379"/>
                  </a:lnTo>
                  <a:lnTo>
                    <a:pt x="0" y="996287"/>
                  </a:lnTo>
                </a:path>
              </a:pathLst>
            </a:custGeom>
            <a:solidFill>
              <a:srgbClr val="FF0000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B3BDD800-C280-BA2D-7363-DE105AD2F1F1}"/>
              </a:ext>
            </a:extLst>
          </p:cNvPr>
          <p:cNvSpPr/>
          <p:nvPr/>
        </p:nvSpPr>
        <p:spPr>
          <a:xfrm>
            <a:off x="8188656" y="3370997"/>
            <a:ext cx="1037231" cy="1610436"/>
          </a:xfrm>
          <a:prstGeom prst="triangle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349C434-7381-9D1C-20FF-42BF400D3E2E}"/>
              </a:ext>
            </a:extLst>
          </p:cNvPr>
          <p:cNvSpPr txBox="1"/>
          <p:nvPr/>
        </p:nvSpPr>
        <p:spPr>
          <a:xfrm>
            <a:off x="6192000" y="5184000"/>
            <a:ext cx="1659429" cy="202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11500" dirty="0">
                <a:solidFill>
                  <a:srgbClr val="FF0000"/>
                </a:solidFill>
              </a:rPr>
              <a:t>C </a:t>
            </a:r>
            <a:endParaRPr lang="nl-BE" sz="11500" dirty="0">
              <a:solidFill>
                <a:srgbClr val="FF000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0654103-BFF7-67B5-E3EF-B59D5E3FA234}"/>
              </a:ext>
            </a:extLst>
          </p:cNvPr>
          <p:cNvSpPr txBox="1"/>
          <p:nvPr/>
        </p:nvSpPr>
        <p:spPr>
          <a:xfrm>
            <a:off x="9991856" y="5184000"/>
            <a:ext cx="1659429" cy="202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11500" dirty="0">
                <a:solidFill>
                  <a:srgbClr val="FF0000"/>
                </a:solidFill>
              </a:rPr>
              <a:t>C </a:t>
            </a:r>
            <a:endParaRPr lang="nl-BE" sz="11500" dirty="0">
              <a:solidFill>
                <a:srgbClr val="FF000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4596036-3172-27A4-A467-B074F7B35571}"/>
              </a:ext>
            </a:extLst>
          </p:cNvPr>
          <p:cNvSpPr txBox="1"/>
          <p:nvPr/>
        </p:nvSpPr>
        <p:spPr>
          <a:xfrm>
            <a:off x="8093223" y="4545466"/>
            <a:ext cx="1659429" cy="202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11500" dirty="0"/>
              <a:t>C </a:t>
            </a:r>
            <a:endParaRPr lang="nl-BE" sz="11500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B87B1C2-3FD7-D2AE-9E46-3E873D65F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294"/>
          <a:stretch/>
        </p:blipFill>
        <p:spPr>
          <a:xfrm>
            <a:off x="5413527" y="12709"/>
            <a:ext cx="6646326" cy="133507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9745BC5-5345-E8A7-02DF-4E0128309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65" b="72112"/>
          <a:stretch/>
        </p:blipFill>
        <p:spPr>
          <a:xfrm>
            <a:off x="5413527" y="1412736"/>
            <a:ext cx="6646326" cy="1356241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FD7DFD5D-0F19-846B-C255-4A0491A46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493" b="9608"/>
          <a:stretch/>
        </p:blipFill>
        <p:spPr>
          <a:xfrm>
            <a:off x="5413527" y="8076589"/>
            <a:ext cx="6646326" cy="57455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2D72AAE4-2293-9529-5D1A-4389393DD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02" t="88970"/>
          <a:stretch/>
        </p:blipFill>
        <p:spPr>
          <a:xfrm>
            <a:off x="10345217" y="8650110"/>
            <a:ext cx="1714636" cy="10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vak 19">
            <a:extLst>
              <a:ext uri="{FF2B5EF4-FFF2-40B4-BE49-F238E27FC236}">
                <a16:creationId xmlns:a16="http://schemas.microsoft.com/office/drawing/2014/main" id="{1CEEF971-12AA-E133-2E39-2C5C16B52DD8}"/>
              </a:ext>
            </a:extLst>
          </p:cNvPr>
          <p:cNvSpPr txBox="1"/>
          <p:nvPr/>
        </p:nvSpPr>
        <p:spPr>
          <a:xfrm>
            <a:off x="5104263" y="407468"/>
            <a:ext cx="12234412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Forty years of framing political violence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AC1AF2E-5EB8-A8A9-068D-5BA4C27C6028}"/>
              </a:ext>
            </a:extLst>
          </p:cNvPr>
          <p:cNvSpPr txBox="1"/>
          <p:nvPr/>
        </p:nvSpPr>
        <p:spPr>
          <a:xfrm>
            <a:off x="5213445" y="3144659"/>
            <a:ext cx="11863656" cy="3464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endParaRPr lang="en-GB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GB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the period 1984-1985, the Combatant Communist Cells (CCC) in Belgium committed 29 bomb attacks in Belgium. </a:t>
            </a:r>
          </a:p>
          <a:p>
            <a:pPr algn="just">
              <a:lnSpc>
                <a:spcPct val="110000"/>
              </a:lnSpc>
            </a:pPr>
            <a:endParaRPr lang="en-GB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GB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perceived this bombing campaign at that time as part of a large-scale plot to establish a strong and authoritarian regime. </a:t>
            </a:r>
          </a:p>
          <a:p>
            <a:pPr algn="just">
              <a:lnSpc>
                <a:spcPct val="110000"/>
              </a:lnSpc>
            </a:pPr>
            <a:endParaRPr lang="en-GB" sz="20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GB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there a “strategy of tension”?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how the distance in time can profoundly change the framing of terrorist phenomena.</a:t>
            </a:r>
          </a:p>
          <a:p>
            <a:pPr algn="just">
              <a:lnSpc>
                <a:spcPct val="110000"/>
              </a:lnSpc>
            </a:pPr>
            <a:endParaRPr lang="nl-BE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B13141B-3E92-4D7C-D1F7-21C00203BD8B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- 1 -</a:t>
            </a:r>
            <a:endParaRPr lang="nl-BE" sz="2000" dirty="0">
              <a:latin typeface="Aptos" panose="020B0004020202020204" pitchFamily="34" charset="0"/>
            </a:endParaRP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CFF98745-DCBA-5D91-E9E7-89B1E291B8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64"/>
          <a:stretch/>
        </p:blipFill>
        <p:spPr>
          <a:xfrm>
            <a:off x="5351537" y="-12709"/>
            <a:ext cx="66356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08333E-6 L -0.34261 0.00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1" y="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713FABC-DD5C-80DF-139A-2C7C1442C3E7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Geopolitical context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5C964BF-A07E-B556-62DF-FD29353EC6EC}"/>
              </a:ext>
            </a:extLst>
          </p:cNvPr>
          <p:cNvSpPr txBox="1"/>
          <p:nvPr/>
        </p:nvSpPr>
        <p:spPr>
          <a:xfrm>
            <a:off x="5213445" y="1899694"/>
            <a:ext cx="11863656" cy="2110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endParaRPr lang="en-GB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1984-1985 : It </a:t>
            </a:r>
            <a:r>
              <a:rPr lang="en-GB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still Cold War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anti-communist sentiments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Fear for “internal subversion”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fall of the Berlin Wall is only in 1989</a:t>
            </a:r>
          </a:p>
          <a:p>
            <a:pPr algn="just">
              <a:lnSpc>
                <a:spcPct val="110000"/>
              </a:lnSpc>
            </a:pPr>
            <a:endParaRPr lang="en-GB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266F01-5FBD-C1F3-B009-EB194560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78" y="1899694"/>
            <a:ext cx="4324096" cy="595421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1AA83A9-1CD8-88B8-A593-348408391380}"/>
              </a:ext>
            </a:extLst>
          </p:cNvPr>
          <p:cNvSpPr txBox="1"/>
          <p:nvPr/>
        </p:nvSpPr>
        <p:spPr>
          <a:xfrm>
            <a:off x="5213350" y="3730363"/>
            <a:ext cx="11863656" cy="2110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endParaRPr lang="en-GB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slipstream of May 68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Europe different urban guerilla groups (BR, RAF, AD)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Growing violent assaults (Aldo Moro, H.M. Schleyer, G. Besse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Years of lead in Europe</a:t>
            </a:r>
          </a:p>
          <a:p>
            <a:pPr algn="just">
              <a:lnSpc>
                <a:spcPct val="110000"/>
              </a:lnSpc>
            </a:pPr>
            <a:endParaRPr lang="en-GB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58A46E8-1E09-DA3F-D205-9DA910AF338B}"/>
              </a:ext>
            </a:extLst>
          </p:cNvPr>
          <p:cNvSpPr txBox="1"/>
          <p:nvPr/>
        </p:nvSpPr>
        <p:spPr>
          <a:xfrm>
            <a:off x="5224137" y="5570155"/>
            <a:ext cx="11863656" cy="24178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endParaRPr lang="en-GB" sz="20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1990 : The discovery of Gladio &amp; Strategy of Tension in Italy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in violent conflicts between fascist groups and left-wing groups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Assaults disguised as left terrorism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complicity of fragments of secret services and carabinieri</a:t>
            </a:r>
          </a:p>
          <a:p>
            <a:r>
              <a:rPr lang="en-GB" sz="20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 : </a:t>
            </a:r>
            <a:r>
              <a:rPr lang="en-GB" sz="20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will feel unsafe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0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Vote for authoritarian parties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0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against communism</a:t>
            </a:r>
          </a:p>
          <a:p>
            <a:pPr algn="just">
              <a:lnSpc>
                <a:spcPct val="110000"/>
              </a:lnSpc>
            </a:pPr>
            <a:endParaRPr lang="en-GB" sz="20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B2B29924-96B4-015D-3378-FD5CD148CDCB}"/>
              </a:ext>
            </a:extLst>
          </p:cNvPr>
          <p:cNvGrpSpPr/>
          <p:nvPr/>
        </p:nvGrpSpPr>
        <p:grpSpPr>
          <a:xfrm>
            <a:off x="1390724" y="1765604"/>
            <a:ext cx="2548386" cy="6222392"/>
            <a:chOff x="-2989355" y="634850"/>
            <a:chExt cx="1973580" cy="5216825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8407A350-5397-E7B9-06B6-63B9F45F2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401" t="35886" r="49556" b="14014"/>
            <a:stretch/>
          </p:blipFill>
          <p:spPr bwMode="auto">
            <a:xfrm>
              <a:off x="-2743929" y="4139080"/>
              <a:ext cx="1482725" cy="17125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D7EC6512-032A-F2A2-C8F2-FE99EAEC1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69023" y="634850"/>
              <a:ext cx="1805940" cy="1777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Afbeelding 12" descr="Red Brigades - Wikipedia">
              <a:extLst>
                <a:ext uri="{FF2B5EF4-FFF2-40B4-BE49-F238E27FC236}">
                  <a16:creationId xmlns:a16="http://schemas.microsoft.com/office/drawing/2014/main" id="{02B1E80A-0A33-F3DD-09F4-B03E5C3FF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9355" y="2572235"/>
              <a:ext cx="1973580" cy="13157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C980CDB8-937B-713E-F703-DE86C398B74A}"/>
              </a:ext>
            </a:extLst>
          </p:cNvPr>
          <p:cNvGrpSpPr/>
          <p:nvPr/>
        </p:nvGrpSpPr>
        <p:grpSpPr>
          <a:xfrm>
            <a:off x="958350" y="1765604"/>
            <a:ext cx="3587952" cy="6056891"/>
            <a:chOff x="971449" y="1765604"/>
            <a:chExt cx="3587952" cy="6056891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97E05737-5176-3DBC-6F57-41DFCC8B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22374" t="16308" r="51817" b="39321"/>
            <a:stretch/>
          </p:blipFill>
          <p:spPr>
            <a:xfrm>
              <a:off x="971449" y="1765604"/>
              <a:ext cx="3587952" cy="32769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4" descr="Terugkijker | 04 | Defensiekrant">
              <a:extLst>
                <a:ext uri="{FF2B5EF4-FFF2-40B4-BE49-F238E27FC236}">
                  <a16:creationId xmlns:a16="http://schemas.microsoft.com/office/drawing/2014/main" id="{31B9F0D2-13F1-5093-0782-55775AC8C2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3" t="3638" r="32360" b="4129"/>
            <a:stretch/>
          </p:blipFill>
          <p:spPr bwMode="auto">
            <a:xfrm>
              <a:off x="1888404" y="5145423"/>
              <a:ext cx="1754042" cy="2677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E2120101-47A4-9567-7421-E46CC3485F2D}"/>
              </a:ext>
            </a:extLst>
          </p:cNvPr>
          <p:cNvSpPr txBox="1"/>
          <p:nvPr/>
        </p:nvSpPr>
        <p:spPr>
          <a:xfrm>
            <a:off x="474357" y="6380184"/>
            <a:ext cx="43811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GLADIO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5E1FAAD-3946-036F-AF6A-9EB79AA619F7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- 2 -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ulio Andreotti in 1987">
            <a:extLst>
              <a:ext uri="{FF2B5EF4-FFF2-40B4-BE49-F238E27FC236}">
                <a16:creationId xmlns:a16="http://schemas.microsoft.com/office/drawing/2014/main" id="{95A41DF0-2027-F35B-78F1-C5850111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61" y="2502840"/>
            <a:ext cx="3153841" cy="44247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F1B2C0B-1905-295D-4B37-EECC6BBB6BD9}"/>
              </a:ext>
            </a:extLst>
          </p:cNvPr>
          <p:cNvSpPr txBox="1"/>
          <p:nvPr/>
        </p:nvSpPr>
        <p:spPr>
          <a:xfrm>
            <a:off x="5213350" y="2502840"/>
            <a:ext cx="117781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ptos" panose="020B0004020202020204" pitchFamily="34" charset="0"/>
              </a:rPr>
              <a:t>November 1990 - Prime minister G. Andreotti : </a:t>
            </a:r>
          </a:p>
          <a:p>
            <a:pPr algn="just"/>
            <a:r>
              <a:rPr lang="en-US" sz="2000" i="1" dirty="0">
                <a:latin typeface="Aptos" panose="020B0004020202020204" pitchFamily="34" charset="0"/>
              </a:rPr>
              <a:t>“The last stay behind meeting that took place a few days earlier in Belgium, namely on 23 and 24 October 1990 under the leadership of General Raymond Van Calster".</a:t>
            </a:r>
            <a:endParaRPr lang="en-GB" sz="2000" i="1" noProof="0" dirty="0">
              <a:solidFill>
                <a:srgbClr val="222222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272C8D5-A95C-0200-003B-0576A87FC7D1}"/>
              </a:ext>
            </a:extLst>
          </p:cNvPr>
          <p:cNvSpPr txBox="1"/>
          <p:nvPr/>
        </p:nvSpPr>
        <p:spPr>
          <a:xfrm>
            <a:off x="5213350" y="3786387"/>
            <a:ext cx="117781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noProof="0" dirty="0">
                <a:solidFill>
                  <a:srgbClr val="222222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 for parliamentary inquiries in different European countries</a:t>
            </a:r>
            <a:endParaRPr lang="en-GB" sz="2000" noProof="0" dirty="0">
              <a:solidFill>
                <a:srgbClr val="222222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kern="0" spc="20" noProof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None of the living </a:t>
            </a:r>
            <a:r>
              <a:rPr lang="en-GB" sz="2000" kern="0" spc="2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Belgian</a:t>
            </a:r>
            <a:endParaRPr lang="en-GB" sz="2000" kern="0" spc="20" noProof="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GB" sz="2000" kern="0" spc="2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 ministers (6)</a:t>
            </a:r>
          </a:p>
          <a:p>
            <a:pPr marL="342900" indent="-342900" algn="just">
              <a:buFontTx/>
              <a:buChar char="-"/>
            </a:pPr>
            <a:r>
              <a:rPr lang="en-GB" sz="2000" kern="0" spc="2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Ministers of Defence (6)</a:t>
            </a:r>
          </a:p>
          <a:p>
            <a:pPr marL="342900" indent="-342900" algn="just">
              <a:buFontTx/>
              <a:buChar char="-"/>
            </a:pPr>
            <a:r>
              <a:rPr lang="en-GB" sz="2000" kern="0" spc="2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Ministers of Justice (5)</a:t>
            </a:r>
          </a:p>
          <a:p>
            <a:pPr algn="just"/>
            <a:r>
              <a:rPr lang="en-GB" sz="2000" kern="0" spc="2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had knowledge about the existence of these stay behind networks</a:t>
            </a:r>
            <a:endParaRPr lang="en-GB" sz="2000" noProof="0" dirty="0">
              <a:solidFill>
                <a:srgbClr val="222222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138FC80-52CF-B95A-4584-2A25A06EC5E3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Geopolitical context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A59CCE2-5CAA-F520-9728-44886C1DBE42}"/>
              </a:ext>
            </a:extLst>
          </p:cNvPr>
          <p:cNvSpPr txBox="1"/>
          <p:nvPr/>
        </p:nvSpPr>
        <p:spPr>
          <a:xfrm>
            <a:off x="5213350" y="5911969"/>
            <a:ext cx="117781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ptos" panose="020B0004020202020204" pitchFamily="34" charset="0"/>
              </a:rPr>
              <a:t>Minister of Interior (Belgium): </a:t>
            </a:r>
            <a:r>
              <a:rPr lang="en-US" sz="2000" i="1" dirty="0">
                <a:latin typeface="Aptos" panose="020B0004020202020204" pitchFamily="34" charset="0"/>
              </a:rPr>
              <a:t>"This is an unhealthy situation. It is unacceptable that a person responsible in such a sensitive dossier assumes the right to decide for himself that his minister is not reliable enough to keep him informed of the work in the service".</a:t>
            </a:r>
            <a:endParaRPr lang="en-GB" sz="2000" i="1" noProof="0" dirty="0">
              <a:solidFill>
                <a:srgbClr val="222222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C54611-FE22-DB78-58D2-9995303C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51" y="2653131"/>
            <a:ext cx="3217251" cy="41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uis Tobback in 2007">
            <a:extLst>
              <a:ext uri="{FF2B5EF4-FFF2-40B4-BE49-F238E27FC236}">
                <a16:creationId xmlns:a16="http://schemas.microsoft.com/office/drawing/2014/main" id="{E4A4F6F2-AAF6-F403-938C-167185A8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61" y="2502840"/>
            <a:ext cx="3086634" cy="444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51CCD55-E831-8D7D-6319-342FAB590636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- 3 -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E4331766-CBFA-2CD2-339B-52701814452B}"/>
              </a:ext>
            </a:extLst>
          </p:cNvPr>
          <p:cNvSpPr/>
          <p:nvPr/>
        </p:nvSpPr>
        <p:spPr>
          <a:xfrm>
            <a:off x="672973" y="2715492"/>
            <a:ext cx="2999470" cy="4644846"/>
          </a:xfrm>
          <a:prstGeom prst="roundRect">
            <a:avLst/>
          </a:prstGeom>
          <a:solidFill>
            <a:srgbClr val="7CEB99">
              <a:alpha val="16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6B0B587-9B5C-B036-3711-4EB4513DECB2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- 4 -</a:t>
            </a:r>
            <a:endParaRPr lang="nl-BE" sz="2000" dirty="0">
              <a:latin typeface="Aptos" panose="020B00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198D96E-34A6-1A22-88E0-8BC8BB735047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Years of lead in Belgium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E5B327D-F3A6-068F-6E10-3B6C3284C49E}"/>
              </a:ext>
            </a:extLst>
          </p:cNvPr>
          <p:cNvGrpSpPr/>
          <p:nvPr/>
        </p:nvGrpSpPr>
        <p:grpSpPr>
          <a:xfrm>
            <a:off x="943022" y="1480078"/>
            <a:ext cx="15949097" cy="3877605"/>
            <a:chOff x="776767" y="1964377"/>
            <a:chExt cx="15949097" cy="3877605"/>
          </a:xfrm>
        </p:grpSpPr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A25B46CA-4AED-A0B5-DF1C-FC6B6FA60716}"/>
                </a:ext>
              </a:extLst>
            </p:cNvPr>
            <p:cNvGrpSpPr/>
            <p:nvPr/>
          </p:nvGrpSpPr>
          <p:grpSpPr>
            <a:xfrm>
              <a:off x="776767" y="4508688"/>
              <a:ext cx="15258612" cy="1333294"/>
              <a:chOff x="719430" y="3239446"/>
              <a:chExt cx="15258612" cy="133329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0E5124D-45CE-4917-A4C2-6B2FF21188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87572" y="3914653"/>
                <a:ext cx="0" cy="406400"/>
              </a:xfrm>
              <a:prstGeom prst="line">
                <a:avLst/>
              </a:prstGeom>
              <a:ln w="31750"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Rechte verbindingslijn met pijl 3">
                <a:extLst>
                  <a:ext uri="{FF2B5EF4-FFF2-40B4-BE49-F238E27FC236}">
                    <a16:creationId xmlns:a16="http://schemas.microsoft.com/office/drawing/2014/main" id="{BD30563F-04C3-3261-10EE-F83C3F16F2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92508" y="3889252"/>
                <a:ext cx="14427519" cy="2419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dash"/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A4071FDD-B76C-286F-2A6E-F11CABF936EC}"/>
                  </a:ext>
                </a:extLst>
              </p:cNvPr>
              <p:cNvSpPr txBox="1"/>
              <p:nvPr/>
            </p:nvSpPr>
            <p:spPr>
              <a:xfrm>
                <a:off x="14903709" y="3239446"/>
                <a:ext cx="1074333" cy="62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nl-NL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CCC</a:t>
                </a:r>
                <a:endParaRPr lang="nl-BE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3DB3D889-E81B-7D59-BCEE-516A8F83E06B}"/>
                  </a:ext>
                </a:extLst>
              </p:cNvPr>
              <p:cNvSpPr txBox="1"/>
              <p:nvPr/>
            </p:nvSpPr>
            <p:spPr>
              <a:xfrm>
                <a:off x="719430" y="3606238"/>
                <a:ext cx="1715534" cy="5116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nl-NL" sz="25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1984-1985</a:t>
                </a:r>
                <a:endParaRPr lang="nl-BE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7D4E8979-051A-4AC8-4145-C9D16F547445}"/>
                  </a:ext>
                </a:extLst>
              </p:cNvPr>
              <p:cNvSpPr txBox="1"/>
              <p:nvPr/>
            </p:nvSpPr>
            <p:spPr>
              <a:xfrm>
                <a:off x="15081643" y="4061125"/>
                <a:ext cx="896399" cy="5116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nl-NL" sz="25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2025</a:t>
                </a:r>
                <a:endParaRPr lang="nl-BE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0" name="Tekstvak 69">
              <a:extLst>
                <a:ext uri="{FF2B5EF4-FFF2-40B4-BE49-F238E27FC236}">
                  <a16:creationId xmlns:a16="http://schemas.microsoft.com/office/drawing/2014/main" id="{BFAD9876-1DA2-070E-DA85-5154065C110E}"/>
                </a:ext>
              </a:extLst>
            </p:cNvPr>
            <p:cNvSpPr txBox="1"/>
            <p:nvPr/>
          </p:nvSpPr>
          <p:spPr>
            <a:xfrm rot="18966204">
              <a:off x="1091174" y="3665178"/>
              <a:ext cx="2964713" cy="42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nl-NL" sz="2000" dirty="0" err="1"/>
                <a:t>Bombing</a:t>
              </a:r>
              <a:r>
                <a:rPr lang="nl-NL" sz="2000" dirty="0"/>
                <a:t> attacks</a:t>
              </a:r>
              <a:endParaRPr lang="nl-BE" sz="2000" dirty="0"/>
            </a:p>
          </p:txBody>
        </p:sp>
        <p:pic>
          <p:nvPicPr>
            <p:cNvPr id="8" name="Picture 2" descr="mannen zijn geheimzinnig vector icoon illustratie 23036797 ...">
              <a:extLst>
                <a:ext uri="{FF2B5EF4-FFF2-40B4-BE49-F238E27FC236}">
                  <a16:creationId xmlns:a16="http://schemas.microsoft.com/office/drawing/2014/main" id="{6D18514E-E0D2-F7CA-D384-F8E327B16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3780" r="24738" b="23731"/>
            <a:stretch/>
          </p:blipFill>
          <p:spPr bwMode="auto">
            <a:xfrm>
              <a:off x="16058593" y="4558565"/>
              <a:ext cx="667271" cy="1158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3A43A4AE-9559-27B3-03E5-135444914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20" r="5328"/>
            <a:stretch/>
          </p:blipFill>
          <p:spPr>
            <a:xfrm>
              <a:off x="14646186" y="1964377"/>
              <a:ext cx="1704051" cy="24955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C35E928A-31A3-693D-44F5-AB6BDCE43697}"/>
              </a:ext>
            </a:extLst>
          </p:cNvPr>
          <p:cNvGrpSpPr/>
          <p:nvPr/>
        </p:nvGrpSpPr>
        <p:grpSpPr>
          <a:xfrm>
            <a:off x="776767" y="5159128"/>
            <a:ext cx="14906639" cy="4120752"/>
            <a:chOff x="776767" y="5159128"/>
            <a:chExt cx="14906639" cy="4120752"/>
          </a:xfrm>
        </p:grpSpPr>
        <p:grpSp>
          <p:nvGrpSpPr>
            <p:cNvPr id="82" name="Groep 81">
              <a:extLst>
                <a:ext uri="{FF2B5EF4-FFF2-40B4-BE49-F238E27FC236}">
                  <a16:creationId xmlns:a16="http://schemas.microsoft.com/office/drawing/2014/main" id="{FA357ECB-C5F8-526D-43DC-CAA3860E7222}"/>
                </a:ext>
              </a:extLst>
            </p:cNvPr>
            <p:cNvGrpSpPr/>
            <p:nvPr/>
          </p:nvGrpSpPr>
          <p:grpSpPr>
            <a:xfrm>
              <a:off x="776767" y="5907065"/>
              <a:ext cx="14239343" cy="959067"/>
              <a:chOff x="719430" y="4637823"/>
              <a:chExt cx="14239343" cy="959067"/>
            </a:xfrm>
          </p:grpSpPr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77D25BC6-FF6D-125C-A92F-5528B01421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0601" y="4974842"/>
                <a:ext cx="0" cy="406400"/>
              </a:xfrm>
              <a:prstGeom prst="line">
                <a:avLst/>
              </a:prstGeom>
              <a:ln w="31750"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met pijl 23">
                <a:extLst>
                  <a:ext uri="{FF2B5EF4-FFF2-40B4-BE49-F238E27FC236}">
                    <a16:creationId xmlns:a16="http://schemas.microsoft.com/office/drawing/2014/main" id="{72FE1D73-84FD-095A-1940-AD9F11CE2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063" y="5345113"/>
                <a:ext cx="13654646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dash"/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61865152-4F33-FD4F-B86F-553231291F1B}"/>
                  </a:ext>
                </a:extLst>
              </p:cNvPr>
              <p:cNvSpPr txBox="1"/>
              <p:nvPr/>
            </p:nvSpPr>
            <p:spPr>
              <a:xfrm>
                <a:off x="11858244" y="4650402"/>
                <a:ext cx="3100529" cy="62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nl-NL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Brabant Killers</a:t>
                </a:r>
                <a:endParaRPr lang="nl-BE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0C1900A6-E1A1-F2C1-5E1E-7EFDFB3B9D2A}"/>
                  </a:ext>
                </a:extLst>
              </p:cNvPr>
              <p:cNvSpPr txBox="1"/>
              <p:nvPr/>
            </p:nvSpPr>
            <p:spPr>
              <a:xfrm>
                <a:off x="10961845" y="4637823"/>
                <a:ext cx="896399" cy="5116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nl-NL" sz="25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2018</a:t>
                </a:r>
                <a:endParaRPr lang="nl-BE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9056787E-76B5-9683-1B9A-59DA31FA6DC7}"/>
                  </a:ext>
                </a:extLst>
              </p:cNvPr>
              <p:cNvSpPr txBox="1"/>
              <p:nvPr/>
            </p:nvSpPr>
            <p:spPr>
              <a:xfrm>
                <a:off x="719430" y="5085275"/>
                <a:ext cx="1715534" cy="5116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nl-NL" sz="25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1983-1985</a:t>
                </a:r>
                <a:endParaRPr lang="nl-BE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1" name="Tekstvak 70">
              <a:extLst>
                <a:ext uri="{FF2B5EF4-FFF2-40B4-BE49-F238E27FC236}">
                  <a16:creationId xmlns:a16="http://schemas.microsoft.com/office/drawing/2014/main" id="{25741860-34B6-B323-9B44-600906DD1DA3}"/>
                </a:ext>
              </a:extLst>
            </p:cNvPr>
            <p:cNvSpPr txBox="1"/>
            <p:nvPr/>
          </p:nvSpPr>
          <p:spPr>
            <a:xfrm rot="18966204">
              <a:off x="1152079" y="5159128"/>
              <a:ext cx="2964713" cy="42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nl-NL" sz="2000" dirty="0" err="1"/>
                <a:t>Facts</a:t>
              </a:r>
              <a:r>
                <a:rPr lang="nl-NL" sz="2000" dirty="0"/>
                <a:t> Brabant Killers</a:t>
              </a:r>
              <a:endParaRPr lang="nl-BE" sz="2000" dirty="0"/>
            </a:p>
          </p:txBody>
        </p:sp>
        <p:pic>
          <p:nvPicPr>
            <p:cNvPr id="4098" name="Picture 2" descr="2018, Antwerpen: Gompel &amp; Svacina">
              <a:extLst>
                <a:ext uri="{FF2B5EF4-FFF2-40B4-BE49-F238E27FC236}">
                  <a16:creationId xmlns:a16="http://schemas.microsoft.com/office/drawing/2014/main" id="{709D8E53-D9FC-64BD-83BD-FB953E9B5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9263" y="6784330"/>
              <a:ext cx="1657350" cy="24955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mannen zijn geheimzinnig vector icoon illustratie 23036797 ...">
              <a:extLst>
                <a:ext uri="{FF2B5EF4-FFF2-40B4-BE49-F238E27FC236}">
                  <a16:creationId xmlns:a16="http://schemas.microsoft.com/office/drawing/2014/main" id="{66770F21-C213-4F31-16DD-43B1ED839D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3780" r="24738" b="23731"/>
            <a:stretch/>
          </p:blipFill>
          <p:spPr bwMode="auto">
            <a:xfrm>
              <a:off x="15016135" y="6071406"/>
              <a:ext cx="667271" cy="1158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768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97BB9D84-169C-4DF6-D10B-C2D09E2196F7}"/>
              </a:ext>
            </a:extLst>
          </p:cNvPr>
          <p:cNvSpPr txBox="1"/>
          <p:nvPr/>
        </p:nvSpPr>
        <p:spPr>
          <a:xfrm>
            <a:off x="4318594" y="1619868"/>
            <a:ext cx="1302008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schemeClr val="bg1"/>
                </a:solidFill>
                <a:latin typeface="Aptos" panose="020B0004020202020204" pitchFamily="34" charset="0"/>
              </a:rPr>
              <a:t>1980-1981 </a:t>
            </a:r>
            <a:r>
              <a:rPr lang="nl-NL" sz="2200" dirty="0">
                <a:solidFill>
                  <a:schemeClr val="bg1"/>
                </a:solidFill>
                <a:latin typeface="Aptos" panose="020B0004020202020204" pitchFamily="34" charset="0"/>
              </a:rPr>
              <a:t>		Parliamentary enquiry on private militia’s</a:t>
            </a:r>
          </a:p>
          <a:p>
            <a:r>
              <a:rPr lang="nl-NL" sz="2200" dirty="0">
                <a:solidFill>
                  <a:schemeClr val="bg1"/>
                </a:solidFill>
                <a:latin typeface="Aptos" panose="020B0004020202020204" pitchFamily="34" charset="0"/>
              </a:rPr>
              <a:t>1983			1</a:t>
            </a:r>
            <a:r>
              <a:rPr lang="nl-NL" sz="2200" baseline="30000" dirty="0">
                <a:solidFill>
                  <a:schemeClr val="bg1"/>
                </a:solidFill>
                <a:latin typeface="Aptos" panose="020B0004020202020204" pitchFamily="34" charset="0"/>
              </a:rPr>
              <a:t>st</a:t>
            </a:r>
            <a:r>
              <a:rPr lang="nl-NL" sz="2200" dirty="0">
                <a:solidFill>
                  <a:schemeClr val="bg1"/>
                </a:solidFill>
                <a:latin typeface="Aptos" panose="020B0004020202020204" pitchFamily="34" charset="0"/>
              </a:rPr>
              <a:t> series of attacks Brabant Killers – 12 DEADS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19/05/1984 		Attack on the Court House in Brussels - Groupe Inconnu Anarchiste (GIA)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29/06/1984 		Attack on a Bank in Elsene - Groupe Inconnu Anarchiste (GIA)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05/08/1984 		Attack on the Court House in Antwerp ( ETA)</a:t>
            </a:r>
          </a:p>
          <a:p>
            <a:r>
              <a:rPr lang="nl-BE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02/10/1984-15/01/1985	Anti-</a:t>
            </a:r>
            <a:r>
              <a:rPr lang="nl-BE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Imperialististic</a:t>
            </a:r>
            <a:r>
              <a:rPr lang="nl-BE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nl-BE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Octobercampaign</a:t>
            </a:r>
            <a:r>
              <a:rPr lang="nl-BE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CCC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20-26/04/1985		Three attacks of Front Révolutionnaire Prolétarien ( FRAP)</a:t>
            </a:r>
          </a:p>
          <a:p>
            <a:r>
              <a:rPr lang="nl-BE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01/05/1985		Attack May 1 Union of Belgian </a:t>
            </a:r>
            <a:r>
              <a:rPr lang="nl-BE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Enterpises</a:t>
            </a:r>
            <a:r>
              <a:rPr lang="nl-BE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CCC – 2 DEADS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29/05/1985 		Heizel disaster – Parliamentary enquiry commissieon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22/06/1985 		Attack on Bayer - Peace Conquerors </a:t>
            </a:r>
          </a:p>
          <a:p>
            <a:r>
              <a:rPr lang="nl-BE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08/10/1985-06/12/1985	2</a:t>
            </a:r>
            <a:r>
              <a:rPr lang="nl-BE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nd</a:t>
            </a:r>
            <a:r>
              <a:rPr lang="nl-BE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&amp; 3</a:t>
            </a:r>
            <a:r>
              <a:rPr lang="nl-BE" sz="2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th</a:t>
            </a:r>
            <a:r>
              <a:rPr lang="nl-BE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nl-BE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campaign</a:t>
            </a:r>
            <a:r>
              <a:rPr lang="nl-BE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CCC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04/11/1985		Assault on money transport Verviers – Gang of Haemers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November 1985 		2</a:t>
            </a:r>
            <a:r>
              <a:rPr lang="nl-BE" sz="2200" baseline="30000" dirty="0">
                <a:solidFill>
                  <a:schemeClr val="bg1"/>
                </a:solidFill>
                <a:latin typeface="Aptos" panose="020B0004020202020204" pitchFamily="34" charset="0"/>
              </a:rPr>
              <a:t>nd</a:t>
            </a:r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 series of attacks Brabant Killers – 16 DEADS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20/08/1986 		Attack on the socialist union in Antwerp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28/09/1986 		Attack on the  Belgian Grand Orient Brussels Lakensestraat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11/11/1986 		Attack on the main synagoge in Antwerp 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1988			Parliamentary enquiry commission on the Brabant Killers I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1990			Parliamentary enquiry commission on Gladio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1996			Parliamentary enquiry commission on the Brabant Killers II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2A21A17-4D81-0D8F-6FE3-FFDB8BBC1533}"/>
              </a:ext>
            </a:extLst>
          </p:cNvPr>
          <p:cNvSpPr txBox="1"/>
          <p:nvPr/>
        </p:nvSpPr>
        <p:spPr>
          <a:xfrm>
            <a:off x="5508684" y="8605803"/>
            <a:ext cx="11373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latin typeface="Aptos" panose="020B0004020202020204" pitchFamily="34" charset="0"/>
              </a:rPr>
              <a:t>Conspiracy </a:t>
            </a:r>
            <a:r>
              <a:rPr lang="nl-NL" sz="4000" b="1" dirty="0" err="1">
                <a:latin typeface="Aptos" panose="020B0004020202020204" pitchFamily="34" charset="0"/>
              </a:rPr>
              <a:t>theories</a:t>
            </a:r>
            <a:r>
              <a:rPr lang="nl-NL" sz="4000" b="1" dirty="0">
                <a:latin typeface="Aptos" panose="020B0004020202020204" pitchFamily="34" charset="0"/>
              </a:rPr>
              <a:t> : “Strategy of Tension”?</a:t>
            </a:r>
            <a:endParaRPr lang="nl-BE" sz="4000" b="1" dirty="0">
              <a:latin typeface="Aptos" panose="020B00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05968B-3468-E3D6-8182-62CA0142731F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Years of lead in Belgium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50BCF72-01F8-8C10-734D-AEBEF1ECDEBF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- 5-</a:t>
            </a:r>
            <a:endParaRPr lang="nl-BE" sz="2000" dirty="0">
              <a:latin typeface="Aptos" panose="020B0004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8CDE07A-8279-022C-9CB8-2FA0AD809E0B}"/>
              </a:ext>
            </a:extLst>
          </p:cNvPr>
          <p:cNvSpPr txBox="1"/>
          <p:nvPr/>
        </p:nvSpPr>
        <p:spPr>
          <a:xfrm>
            <a:off x="4318594" y="1604706"/>
            <a:ext cx="130200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l-NL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1983			1</a:t>
            </a:r>
            <a:r>
              <a:rPr lang="nl-NL" sz="22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st</a:t>
            </a:r>
            <a:r>
              <a:rPr lang="nl-NL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series of attacks Brabant Killers – 12 DEADS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19/05/1984 		Attack on the Court House in Brussels - Groupe Inconnu Anarchiste (GIA)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29/06/1984 		Attack on a Bank in Elsene - Groupe Inconnu Anarchiste (GIA)</a:t>
            </a:r>
          </a:p>
          <a:p>
            <a:endParaRPr lang="nl-BE" sz="2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nl-BE" sz="2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nl-BE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BE" sz="2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22/06/1985 		Attack on Bayer - Peace Conquerors </a:t>
            </a:r>
          </a:p>
          <a:p>
            <a:endParaRPr lang="nl-BE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BE" sz="2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l-BE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November 1985 		2</a:t>
            </a:r>
            <a:r>
              <a:rPr lang="nl-BE" sz="22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nd</a:t>
            </a:r>
            <a:r>
              <a:rPr lang="nl-BE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series of attacks Brabant Killers – 16 DEADS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20/08/1986 		Attack on the socialist union in Antwerp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28/09/1986 		Attack on the  Belgian Grand Orient Brussels Lakensestraat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11/11/1986 		Attack on the main synagoge in Antwerp 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1988			Parliamentary enquiry commission on the Brabant Killers I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1990			Parliamentary enquiry commission on Gladio</a:t>
            </a:r>
          </a:p>
          <a:p>
            <a:r>
              <a:rPr lang="nl-BE" sz="2200" dirty="0">
                <a:solidFill>
                  <a:schemeClr val="bg1"/>
                </a:solidFill>
                <a:latin typeface="Aptos" panose="020B0004020202020204" pitchFamily="34" charset="0"/>
              </a:rPr>
              <a:t>1996			Parliamentary enquiry commission on the Brabant Killers II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AD75BA9-78F7-B6E8-E0F7-B5E821C70125}"/>
              </a:ext>
            </a:extLst>
          </p:cNvPr>
          <p:cNvSpPr txBox="1"/>
          <p:nvPr/>
        </p:nvSpPr>
        <p:spPr>
          <a:xfrm>
            <a:off x="4353828" y="1635030"/>
            <a:ext cx="130200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NL" sz="2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r>
              <a:rPr lang="nl-BE" sz="2200" dirty="0">
                <a:latin typeface="Aptos" panose="020B0004020202020204" pitchFamily="34" charset="0"/>
              </a:rPr>
              <a:t>19/05/1984 		Attack on the Court House in Brussels - Groupe Inconnu Anarchiste (GIA)</a:t>
            </a:r>
          </a:p>
          <a:p>
            <a:r>
              <a:rPr lang="nl-BE" sz="2200" dirty="0">
                <a:latin typeface="Aptos" panose="020B0004020202020204" pitchFamily="34" charset="0"/>
              </a:rPr>
              <a:t>29/06/1984 		Attack on a Bank in Elsene - Groupe Inconnu Anarchiste (GIA)</a:t>
            </a:r>
          </a:p>
          <a:p>
            <a:r>
              <a:rPr lang="nl-BE" sz="2200" dirty="0">
                <a:latin typeface="Aptos" panose="020B0004020202020204" pitchFamily="34" charset="0"/>
              </a:rPr>
              <a:t>05/08/1984 		Attack on the Court House in Antwerp ( ETA)</a:t>
            </a:r>
          </a:p>
          <a:p>
            <a:endParaRPr lang="nl-BE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r>
              <a:rPr lang="nl-BE" sz="2200" dirty="0">
                <a:latin typeface="Aptos" panose="020B0004020202020204" pitchFamily="34" charset="0"/>
              </a:rPr>
              <a:t>20-26/04/1985		Three attacks of Front Révolutionnaire Prolétarien ( FRAP)</a:t>
            </a:r>
          </a:p>
          <a:p>
            <a:endParaRPr lang="nl-BE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BE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r>
              <a:rPr lang="nl-BE" sz="2200" dirty="0">
                <a:latin typeface="Aptos" panose="020B0004020202020204" pitchFamily="34" charset="0"/>
              </a:rPr>
              <a:t>22/06/1985 		Attack on Bayer - Peace Conquerors </a:t>
            </a:r>
          </a:p>
          <a:p>
            <a:endParaRPr lang="nl-BE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BE" sz="2200" dirty="0">
              <a:latin typeface="Aptos" panose="020B0004020202020204" pitchFamily="34" charset="0"/>
            </a:endParaRPr>
          </a:p>
          <a:p>
            <a:r>
              <a:rPr lang="nl-BE" sz="2200" dirty="0">
                <a:latin typeface="Aptos" panose="020B0004020202020204" pitchFamily="34" charset="0"/>
              </a:rPr>
              <a:t>04/11/1985		Assault on money transport Verviers – Gang of Haemers</a:t>
            </a:r>
          </a:p>
          <a:p>
            <a:r>
              <a:rPr lang="nl-BE" sz="2200" dirty="0">
                <a:latin typeface="Aptos" panose="020B0004020202020204" pitchFamily="34" charset="0"/>
              </a:rPr>
              <a:t>20/08/1986 		Attack on the socialist union in Antwerp</a:t>
            </a:r>
          </a:p>
          <a:p>
            <a:r>
              <a:rPr lang="nl-BE" sz="2200" dirty="0">
                <a:latin typeface="Aptos" panose="020B0004020202020204" pitchFamily="34" charset="0"/>
              </a:rPr>
              <a:t>28/09/1986 		Attack on the  Belgian Grand Orient Brussels Lakensestraat</a:t>
            </a:r>
          </a:p>
          <a:p>
            <a:r>
              <a:rPr lang="nl-BE" sz="2200" dirty="0">
                <a:latin typeface="Aptos" panose="020B0004020202020204" pitchFamily="34" charset="0"/>
              </a:rPr>
              <a:t>11/11/1986 		Attack on the main synagoge in Antwerp </a:t>
            </a:r>
          </a:p>
          <a:p>
            <a:endParaRPr lang="nl-BE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BE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1D34EC2-D25E-8AA2-599B-67B82B2E3084}"/>
              </a:ext>
            </a:extLst>
          </p:cNvPr>
          <p:cNvSpPr txBox="1"/>
          <p:nvPr/>
        </p:nvSpPr>
        <p:spPr>
          <a:xfrm>
            <a:off x="4318595" y="1619868"/>
            <a:ext cx="1302008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1980-1981</a:t>
            </a:r>
            <a:r>
              <a:rPr lang="nl-NL" sz="2200" b="1" dirty="0">
                <a:solidFill>
                  <a:srgbClr val="00B050"/>
                </a:solidFill>
                <a:latin typeface="Aptos" panose="020B0004020202020204" pitchFamily="34" charset="0"/>
              </a:rPr>
              <a:t> </a:t>
            </a:r>
            <a:r>
              <a:rPr lang="nl-NL" sz="2200" dirty="0">
                <a:solidFill>
                  <a:srgbClr val="00B050"/>
                </a:solidFill>
                <a:latin typeface="Aptos" panose="020B0004020202020204" pitchFamily="34" charset="0"/>
              </a:rPr>
              <a:t>		</a:t>
            </a:r>
            <a:r>
              <a:rPr lang="nl-NL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Parliamentary</a:t>
            </a:r>
            <a:r>
              <a:rPr lang="nl-NL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nl-NL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enquiry</a:t>
            </a:r>
            <a:r>
              <a:rPr lang="nl-NL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on private </a:t>
            </a:r>
            <a:r>
              <a:rPr lang="nl-NL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militia’s</a:t>
            </a:r>
            <a:endParaRPr lang="nl-NL" sz="2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NL" sz="2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BE" sz="2200" dirty="0">
              <a:latin typeface="Aptos" panose="020B0004020202020204" pitchFamily="34" charset="0"/>
            </a:endParaRPr>
          </a:p>
          <a:p>
            <a:endParaRPr lang="nl-BE" sz="2200" dirty="0">
              <a:latin typeface="Aptos" panose="020B0004020202020204" pitchFamily="34" charset="0"/>
            </a:endParaRPr>
          </a:p>
          <a:p>
            <a:endParaRPr lang="nl-BE" sz="2200" dirty="0">
              <a:latin typeface="Aptos" panose="020B0004020202020204" pitchFamily="34" charset="0"/>
            </a:endParaRPr>
          </a:p>
          <a:p>
            <a:endParaRPr lang="nl-BE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BE" sz="2200" dirty="0">
              <a:latin typeface="Aptos" panose="020B0004020202020204" pitchFamily="34" charset="0"/>
            </a:endParaRPr>
          </a:p>
          <a:p>
            <a:endParaRPr lang="nl-BE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29/05/1985 		Heizel disaster – </a:t>
            </a:r>
            <a:r>
              <a:rPr lang="nl-BE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Parliamentary</a:t>
            </a:r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nl-BE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enquiry</a:t>
            </a:r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nl-BE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commissieon</a:t>
            </a:r>
            <a:endParaRPr lang="nl-BE" sz="2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BE" sz="2200" dirty="0">
              <a:latin typeface="Aptos" panose="020B0004020202020204" pitchFamily="34" charset="0"/>
            </a:endParaRPr>
          </a:p>
          <a:p>
            <a:endParaRPr lang="nl-BE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BE" sz="2200" dirty="0">
              <a:latin typeface="Aptos" panose="020B0004020202020204" pitchFamily="34" charset="0"/>
            </a:endParaRPr>
          </a:p>
          <a:p>
            <a:endParaRPr lang="nl-BE" sz="2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endParaRPr lang="nl-BE" sz="2200" dirty="0">
              <a:latin typeface="Aptos" panose="020B0004020202020204" pitchFamily="34" charset="0"/>
            </a:endParaRPr>
          </a:p>
          <a:p>
            <a:endParaRPr lang="nl-BE" sz="2200" dirty="0">
              <a:latin typeface="Aptos" panose="020B0004020202020204" pitchFamily="34" charset="0"/>
            </a:endParaRPr>
          </a:p>
          <a:p>
            <a:endParaRPr lang="nl-BE" sz="2200" dirty="0">
              <a:latin typeface="Aptos" panose="020B0004020202020204" pitchFamily="34" charset="0"/>
            </a:endParaRPr>
          </a:p>
          <a:p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1988			Parliamentary enquiry commission on the Brabant Killers I</a:t>
            </a:r>
          </a:p>
          <a:p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1990			</a:t>
            </a:r>
            <a:r>
              <a:rPr lang="nl-BE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Parliamentary</a:t>
            </a:r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nl-BE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enquiry</a:t>
            </a:r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nl-BE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commission</a:t>
            </a:r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on Gladio</a:t>
            </a:r>
          </a:p>
          <a:p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1996			</a:t>
            </a:r>
            <a:r>
              <a:rPr lang="nl-BE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Parliamentary</a:t>
            </a:r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nl-BE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enquiry</a:t>
            </a:r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nl-BE" sz="2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commission</a:t>
            </a:r>
            <a:r>
              <a:rPr lang="nl-BE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on the Brabant Killers II</a:t>
            </a: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AC52395E-EE06-DDC2-9201-7EFA131042BA}"/>
              </a:ext>
            </a:extLst>
          </p:cNvPr>
          <p:cNvGrpSpPr/>
          <p:nvPr/>
        </p:nvGrpSpPr>
        <p:grpSpPr>
          <a:xfrm>
            <a:off x="901527" y="1726999"/>
            <a:ext cx="2827156" cy="6299166"/>
            <a:chOff x="901527" y="1726999"/>
            <a:chExt cx="2827156" cy="629916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D34C6AD-E57D-041B-AE53-A270139B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528" y="1726999"/>
              <a:ext cx="2791170" cy="2022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5B335A2B-705A-EB67-2E7F-3E3447438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527" y="5977869"/>
              <a:ext cx="2827155" cy="20482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CE4C2E44-D5AB-C653-FD04-9EFFEE3EC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528" y="3834735"/>
              <a:ext cx="2827155" cy="20487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9269592A-2730-CD88-6B13-086EA15D03AA}"/>
              </a:ext>
            </a:extLst>
          </p:cNvPr>
          <p:cNvGrpSpPr/>
          <p:nvPr/>
        </p:nvGrpSpPr>
        <p:grpSpPr>
          <a:xfrm>
            <a:off x="890222" y="1726999"/>
            <a:ext cx="2837709" cy="6299165"/>
            <a:chOff x="901527" y="1727000"/>
            <a:chExt cx="2837709" cy="6299165"/>
          </a:xfrm>
        </p:grpSpPr>
        <p:pic>
          <p:nvPicPr>
            <p:cNvPr id="19" name="Picture 2" descr="Nieuw spoor in onderzoek naar Bende van Nijvel: schriftje van twee  broertjes met nummerplaten wordt onderzocht | Dossier Bende van Nijvel |  hln.be">
              <a:extLst>
                <a:ext uri="{FF2B5EF4-FFF2-40B4-BE49-F238E27FC236}">
                  <a16:creationId xmlns:a16="http://schemas.microsoft.com/office/drawing/2014/main" id="{6582AA1B-39D0-570B-C4A4-67A14AFC7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527" y="1727000"/>
              <a:ext cx="2832446" cy="1889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Nr. 17 (Page 1) — Robotfoto's — Bende van Nijvel">
              <a:extLst>
                <a:ext uri="{FF2B5EF4-FFF2-40B4-BE49-F238E27FC236}">
                  <a16:creationId xmlns:a16="http://schemas.microsoft.com/office/drawing/2014/main" id="{270AA8FF-60FE-E3B2-F8BD-705F7536F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827" y="3704564"/>
              <a:ext cx="2490554" cy="2749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Bende van Nijvel: “Bruno Vandeuren overviel wapenhandelaar Dekaise” - PAL">
              <a:extLst>
                <a:ext uri="{FF2B5EF4-FFF2-40B4-BE49-F238E27FC236}">
                  <a16:creationId xmlns:a16="http://schemas.microsoft.com/office/drawing/2014/main" id="{25BBE20A-7976-7554-B5E2-F234BC455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527" y="6542043"/>
              <a:ext cx="2837709" cy="148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35E4CCAC-5C81-59C3-17D1-3D1C992EDAFE}"/>
              </a:ext>
            </a:extLst>
          </p:cNvPr>
          <p:cNvGrpSpPr/>
          <p:nvPr/>
        </p:nvGrpSpPr>
        <p:grpSpPr>
          <a:xfrm>
            <a:off x="867123" y="1711000"/>
            <a:ext cx="2895961" cy="6296202"/>
            <a:chOff x="878259" y="1721163"/>
            <a:chExt cx="2895961" cy="6296202"/>
          </a:xfrm>
        </p:grpSpPr>
        <p:pic>
          <p:nvPicPr>
            <p:cNvPr id="23" name="Picture 8" descr="Het Heizeldrama, een van grootste rampen uit de voetbalgeschiedenis. ‘Geef jonge criminelen opvoedingsondersteuning’, stelt Coninx.">
              <a:extLst>
                <a:ext uri="{FF2B5EF4-FFF2-40B4-BE49-F238E27FC236}">
                  <a16:creationId xmlns:a16="http://schemas.microsoft.com/office/drawing/2014/main" id="{B5AAF038-1E85-07B9-0DE9-BF2293711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527" y="1721163"/>
              <a:ext cx="2837708" cy="185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Hoe 40 jaar geleden Antwerps gerechtsgebouw werd verwoest door bomaanslag  Baskische terreurgroep ETA | GVA">
              <a:extLst>
                <a:ext uri="{FF2B5EF4-FFF2-40B4-BE49-F238E27FC236}">
                  <a16:creationId xmlns:a16="http://schemas.microsoft.com/office/drawing/2014/main" id="{EDEFC0D2-E129-730B-CAB6-49AB426D4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527" y="5968633"/>
              <a:ext cx="2872693" cy="2048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Bomaanslag op joodse synagoge herdacht | Het Nieuwsblad Mobile">
              <a:extLst>
                <a:ext uri="{FF2B5EF4-FFF2-40B4-BE49-F238E27FC236}">
                  <a16:creationId xmlns:a16="http://schemas.microsoft.com/office/drawing/2014/main" id="{F7B2B1FA-2E82-A879-F3B6-1DF177CD1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259" y="3913568"/>
              <a:ext cx="2837708" cy="1891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85EC9FDC-E38E-3446-3F61-786CAEE65929}"/>
              </a:ext>
            </a:extLst>
          </p:cNvPr>
          <p:cNvGrpSpPr/>
          <p:nvPr/>
        </p:nvGrpSpPr>
        <p:grpSpPr>
          <a:xfrm>
            <a:off x="878259" y="1736235"/>
            <a:ext cx="2886390" cy="6300100"/>
            <a:chOff x="878259" y="1736235"/>
            <a:chExt cx="2886390" cy="6300100"/>
          </a:xfrm>
        </p:grpSpPr>
        <p:pic>
          <p:nvPicPr>
            <p:cNvPr id="27" name="Picture 14" descr="PS vraagt om een parlementaire onderzoekscommissie naar sluiting Audi  Brussel | BRUZZ">
              <a:extLst>
                <a:ext uri="{FF2B5EF4-FFF2-40B4-BE49-F238E27FC236}">
                  <a16:creationId xmlns:a16="http://schemas.microsoft.com/office/drawing/2014/main" id="{935B6C46-84D4-B2E0-46AE-3FB85A566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259" y="1736235"/>
              <a:ext cx="2886390" cy="1924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6" descr="Kritiek op reparatie afkoopwet: 'Ik hoop dat dit niet de start is van een  nieuwe onderzoekscommissie'">
              <a:extLst>
                <a:ext uri="{FF2B5EF4-FFF2-40B4-BE49-F238E27FC236}">
                  <a16:creationId xmlns:a16="http://schemas.microsoft.com/office/drawing/2014/main" id="{F68961AF-EB70-0C5B-3267-08994C9DD2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33" r="20625"/>
            <a:stretch/>
          </p:blipFill>
          <p:spPr bwMode="auto">
            <a:xfrm>
              <a:off x="913105" y="5036024"/>
              <a:ext cx="2779742" cy="3000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501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  <p:bldP spid="7" grpId="0"/>
      <p:bldP spid="9" grpId="0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EA49889-06E3-0CC4-69E2-CFD173F3840D}"/>
              </a:ext>
            </a:extLst>
          </p:cNvPr>
          <p:cNvSpPr txBox="1"/>
          <p:nvPr/>
        </p:nvSpPr>
        <p:spPr>
          <a:xfrm>
            <a:off x="8488054" y="7125402"/>
            <a:ext cx="8399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BE" sz="2000" dirty="0">
                <a:latin typeface="Aptos" panose="020B0004020202020204" pitchFamily="34" charset="0"/>
              </a:rPr>
              <a:t>The </a:t>
            </a:r>
            <a:r>
              <a:rPr lang="nl-BE" sz="2000" dirty="0" err="1">
                <a:latin typeface="Aptos" panose="020B0004020202020204" pitchFamily="34" charset="0"/>
              </a:rPr>
              <a:t>brother</a:t>
            </a:r>
            <a:r>
              <a:rPr lang="nl-BE" sz="2000" dirty="0">
                <a:latin typeface="Aptos" panose="020B0004020202020204" pitchFamily="34" charset="0"/>
              </a:rPr>
              <a:t> of Pierre Carette (Jeune Europe – Occident) </a:t>
            </a:r>
          </a:p>
          <a:p>
            <a:pPr lvl="1"/>
            <a:r>
              <a:rPr lang="nl-BE" sz="2000" dirty="0">
                <a:latin typeface="Aptos" panose="020B0004020202020204" pitchFamily="34" charset="0"/>
              </a:rPr>
              <a:t>Problem of </a:t>
            </a:r>
            <a:r>
              <a:rPr lang="nl-BE" sz="2000" dirty="0" err="1">
                <a:latin typeface="Aptos" panose="020B0004020202020204" pitchFamily="34" charset="0"/>
              </a:rPr>
              <a:t>infiltrator</a:t>
            </a:r>
            <a:r>
              <a:rPr lang="nl-BE" sz="2000" dirty="0">
                <a:latin typeface="Aptos" panose="020B0004020202020204" pitchFamily="34" charset="0"/>
              </a:rPr>
              <a:t> Maurice A. (Pour) </a:t>
            </a:r>
          </a:p>
          <a:p>
            <a:pPr lvl="1"/>
            <a:r>
              <a:rPr lang="nl-BE" sz="2000" dirty="0">
                <a:latin typeface="Aptos" panose="020B0004020202020204" pitchFamily="34" charset="0"/>
              </a:rPr>
              <a:t>Marc DL &gt; Actionsgemeinschaft Nationaler Sozialisten (ANS)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1B0B32B9-5E06-96F5-ABCF-41237DB35481}"/>
              </a:ext>
            </a:extLst>
          </p:cNvPr>
          <p:cNvGrpSpPr/>
          <p:nvPr/>
        </p:nvGrpSpPr>
        <p:grpSpPr>
          <a:xfrm>
            <a:off x="697735" y="1311574"/>
            <a:ext cx="15992097" cy="6539044"/>
            <a:chOff x="697735" y="1311574"/>
            <a:chExt cx="15992097" cy="6539044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0231F47A-98F4-65B0-E80C-7B3EA826C498}"/>
                </a:ext>
              </a:extLst>
            </p:cNvPr>
            <p:cNvSpPr txBox="1"/>
            <p:nvPr/>
          </p:nvSpPr>
          <p:spPr>
            <a:xfrm>
              <a:off x="720906" y="1311574"/>
              <a:ext cx="159200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>
                  <a:latin typeface="Aptos" panose="020B0004020202020204" pitchFamily="34" charset="0"/>
                </a:rPr>
                <a:t>1975		Establishment of RAF support </a:t>
              </a:r>
              <a:r>
                <a:rPr lang="nl-BE" sz="2400" dirty="0" err="1">
                  <a:latin typeface="Aptos" panose="020B0004020202020204" pitchFamily="34" charset="0"/>
                </a:rPr>
                <a:t>committee</a:t>
              </a:r>
              <a:r>
                <a:rPr lang="nl-BE" sz="2400" dirty="0">
                  <a:latin typeface="Aptos" panose="020B0004020202020204" pitchFamily="34" charset="0"/>
                </a:rPr>
                <a:t> in Brussels by P. Carette</a:t>
              </a:r>
            </a:p>
            <a:p>
              <a:r>
                <a:rPr lang="nl-BE" sz="2400" dirty="0">
                  <a:latin typeface="Aptos" panose="020B0004020202020204" pitchFamily="34" charset="0"/>
                </a:rPr>
                <a:t>		</a:t>
              </a:r>
              <a:r>
                <a:rPr lang="en-US" sz="2400" b="0" i="0" dirty="0">
                  <a:solidFill>
                    <a:srgbClr val="222222"/>
                  </a:solidFill>
                  <a:effectLst/>
                  <a:latin typeface="Aptos" panose="020B0004020202020204" pitchFamily="34" charset="0"/>
                </a:rPr>
                <a:t>Carette widely distributes press releases and texts from the RAF via Info-RAF</a:t>
              </a:r>
              <a:endParaRPr lang="nl-BE" sz="2400" dirty="0">
                <a:latin typeface="Aptos" panose="020B0004020202020204" pitchFamily="34" charset="0"/>
              </a:endParaRPr>
            </a:p>
            <a:p>
              <a:r>
                <a:rPr lang="nl-BE" sz="2400" dirty="0">
                  <a:latin typeface="Aptos" panose="020B0004020202020204" pitchFamily="34" charset="0"/>
                </a:rPr>
                <a:t> 09/05/1976 	Dead of Ulrike Meinhof</a:t>
              </a:r>
            </a:p>
          </p:txBody>
        </p:sp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C2374987-F53E-4827-E319-0448116CC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7205" t="20950" r="27380" b="14559"/>
            <a:stretch/>
          </p:blipFill>
          <p:spPr bwMode="auto">
            <a:xfrm>
              <a:off x="697735" y="2561875"/>
              <a:ext cx="7009583" cy="5288743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50C0190-5C64-97E5-F689-D6AE542C6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9922" t="19677" r="30568" b="38974"/>
            <a:stretch/>
          </p:blipFill>
          <p:spPr bwMode="auto">
            <a:xfrm>
              <a:off x="9225056" y="2974590"/>
              <a:ext cx="7464776" cy="415081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F35EB31-13D7-95EC-5DB4-96320243F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" t="989" r="50567" b="10235"/>
            <a:stretch/>
          </p:blipFill>
          <p:spPr bwMode="auto">
            <a:xfrm>
              <a:off x="7344749" y="3601991"/>
              <a:ext cx="2286610" cy="30482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7F43D60C-024A-0538-6962-DD6663B7C814}"/>
              </a:ext>
            </a:extLst>
          </p:cNvPr>
          <p:cNvSpPr txBox="1"/>
          <p:nvPr/>
        </p:nvSpPr>
        <p:spPr>
          <a:xfrm rot="19631426">
            <a:off x="4780507" y="3868059"/>
            <a:ext cx="9208577" cy="1527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disappearance of central positions</a:t>
            </a:r>
          </a:p>
          <a:p>
            <a:pPr algn="ctr">
              <a:lnSpc>
                <a:spcPct val="120000"/>
              </a:lnSpc>
            </a:pPr>
            <a:r>
              <a:rPr lang="nl-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“Les </a:t>
            </a:r>
            <a:r>
              <a:rPr lang="nl-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extrèmes</a:t>
            </a:r>
            <a:r>
              <a:rPr lang="nl-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se touchent”</a:t>
            </a:r>
            <a:endParaRPr lang="nl-B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894C65-3A0D-7358-C198-38290E89D94B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The preparation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2AD48B-FFB6-484E-BD59-75BA6A859266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- 6 -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  <p:bldP spid="9" grpId="1"/>
      <p:bldP spid="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604BA964-E7CA-FEC5-0200-A64A2097D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063323"/>
              </p:ext>
            </p:extLst>
          </p:nvPr>
        </p:nvGraphicFramePr>
        <p:xfrm>
          <a:off x="140111" y="2384530"/>
          <a:ext cx="1021854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356">
                  <a:extLst>
                    <a:ext uri="{9D8B030D-6E8A-4147-A177-3AD203B41FA5}">
                      <a16:colId xmlns:a16="http://schemas.microsoft.com/office/drawing/2014/main" val="1045930517"/>
                    </a:ext>
                  </a:extLst>
                </a:gridCol>
                <a:gridCol w="8358184">
                  <a:extLst>
                    <a:ext uri="{9D8B030D-6E8A-4147-A177-3AD203B41FA5}">
                      <a16:colId xmlns:a16="http://schemas.microsoft.com/office/drawing/2014/main" val="3181256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0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1981</a:t>
                      </a:r>
                      <a:endParaRPr lang="nl-BE" sz="20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Mass protest against the placement of nuclear missiles </a:t>
                      </a: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b="0" i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Foundation of the non-profit organisation Ateliers Graphiques, St-Gillis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b="0" i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Documentation Communiste (DOCOM)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784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b="0" i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10/02/1982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  <a:p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Foundation of “Subversion” - Carette and Oriach</a:t>
                      </a:r>
                      <a:br>
                        <a:rPr lang="en-US" sz="2000" dirty="0">
                          <a:latin typeface="Aptos" panose="020B0004020202020204" pitchFamily="34" charset="0"/>
                        </a:rPr>
                      </a:b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Arrest of Oriach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9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dirty="0">
                          <a:latin typeface="Aptos" panose="020B0004020202020204" pitchFamily="34" charset="0"/>
                        </a:rPr>
                        <a:t>1983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dirty="0">
                          <a:latin typeface="Aptos" panose="020B0004020202020204" pitchFamily="34" charset="0"/>
                        </a:rPr>
                        <a:t>Carette </a:t>
                      </a:r>
                      <a:r>
                        <a:rPr lang="nl-NL" sz="2000" b="0" dirty="0" err="1">
                          <a:latin typeface="Aptos" panose="020B0004020202020204" pitchFamily="34" charset="0"/>
                        </a:rPr>
                        <a:t>goes</a:t>
                      </a:r>
                      <a:r>
                        <a:rPr lang="nl-NL" sz="2000" b="0" dirty="0">
                          <a:latin typeface="Aptos" panose="020B0004020202020204" pitchFamily="34" charset="0"/>
                        </a:rPr>
                        <a:t> underground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0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dirty="0">
                          <a:latin typeface="Aptos" panose="020B0004020202020204" pitchFamily="34" charset="0"/>
                        </a:rPr>
                        <a:t>03/1984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Criminalization of the antimissiles movement (Gardiner)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127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dirty="0">
                          <a:latin typeface="Aptos" panose="020B0004020202020204" pitchFamily="34" charset="0"/>
                        </a:rPr>
                        <a:t>13/05/1984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Weapons theft from the Ardennes Hunters barracks in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Vielsalm</a:t>
                      </a: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Operation Oesling 84 – Gladio?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734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b="0" dirty="0">
                          <a:latin typeface="Aptos" panose="020B0004020202020204" pitchFamily="34" charset="0"/>
                        </a:rPr>
                        <a:t>02/06/1984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Explosives theft from the </a:t>
                      </a:r>
                      <a:r>
                        <a:rPr lang="en-US" sz="2000" dirty="0" err="1">
                          <a:latin typeface="Aptos" panose="020B0004020202020204" pitchFamily="34" charset="0"/>
                        </a:rPr>
                        <a:t>Ecaussines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 quarry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548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b="0" i="0" kern="12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Summer ‘83-Autumn '86</a:t>
                      </a:r>
                      <a:endParaRPr lang="nl-BE" sz="16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Foundation of the Ligne Rouge </a:t>
                      </a:r>
                    </a:p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“Marriage de raison” with AD</a:t>
                      </a:r>
                      <a:endParaRPr lang="nl-BE" sz="20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091482"/>
                  </a:ext>
                </a:extLst>
              </a:tr>
            </a:tbl>
          </a:graphicData>
        </a:graphic>
      </p:graphicFrame>
      <p:pic>
        <p:nvPicPr>
          <p:cNvPr id="3" name="Afbeelding 2" descr="Laboratoire Urbanisme Insurrectionnel: BELGIQUE | Cellules Communistes  Combattantes">
            <a:extLst>
              <a:ext uri="{FF2B5EF4-FFF2-40B4-BE49-F238E27FC236}">
                <a16:creationId xmlns:a16="http://schemas.microsoft.com/office/drawing/2014/main" id="{8D458F7B-44A5-AE2E-29FA-3C4111891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922" y="1061672"/>
            <a:ext cx="5838869" cy="82699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38EEC66-C5FC-0FB7-B25E-E9B0AB2E3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2359" t="4130" r="36891" b="2242"/>
          <a:stretch/>
        </p:blipFill>
        <p:spPr bwMode="auto">
          <a:xfrm>
            <a:off x="9081906" y="3352743"/>
            <a:ext cx="2358660" cy="304811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9A44FB7-8CA2-1132-2589-9C3B4D0EE740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The preparation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8645D2F-66AD-99FA-A34C-4F397400A4CF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- 7 -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5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1F1E7-4675-6C94-2E84-3EAC42AF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92" y="1924050"/>
            <a:ext cx="8120690" cy="5197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EFA7E93-AF0B-E62F-9197-B6A36A537E32}"/>
              </a:ext>
            </a:extLst>
          </p:cNvPr>
          <p:cNvSpPr txBox="1"/>
          <p:nvPr/>
        </p:nvSpPr>
        <p:spPr>
          <a:xfrm>
            <a:off x="4608992" y="7121290"/>
            <a:ext cx="8120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dirty="0">
                <a:latin typeface="Aptos" panose="020B0004020202020204" pitchFamily="34" charset="0"/>
              </a:rPr>
              <a:t>25 </a:t>
            </a:r>
            <a:r>
              <a:rPr lang="nl-BE" sz="2200" dirty="0" err="1">
                <a:latin typeface="Aptos" panose="020B0004020202020204" pitchFamily="34" charset="0"/>
              </a:rPr>
              <a:t>june</a:t>
            </a:r>
            <a:r>
              <a:rPr lang="nl-BE" sz="2200" dirty="0">
                <a:latin typeface="Aptos" panose="020B0004020202020204" pitchFamily="34" charset="0"/>
              </a:rPr>
              <a:t> 1979	Attack on A. Haig (NATO)</a:t>
            </a:r>
          </a:p>
          <a:p>
            <a:r>
              <a:rPr lang="nl-BE" sz="2200" dirty="0">
                <a:latin typeface="Aptos" panose="020B0004020202020204" pitchFamily="34" charset="0"/>
              </a:rPr>
              <a:t>		“Commando Julien Lahaut”</a:t>
            </a:r>
          </a:p>
        </p:txBody>
      </p:sp>
      <p:pic>
        <p:nvPicPr>
          <p:cNvPr id="5" name="Afbeelding 4" descr="Alexander Haig, Former SACEUR and Atlantic Council Director, Dead at 85 -  Atlantic Council">
            <a:extLst>
              <a:ext uri="{FF2B5EF4-FFF2-40B4-BE49-F238E27FC236}">
                <a16:creationId xmlns:a16="http://schemas.microsoft.com/office/drawing/2014/main" id="{099E38C4-6E34-E5DF-0054-A188A9909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6" y="3167728"/>
            <a:ext cx="3355927" cy="341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C6DA52F-957F-D20C-245E-C2E36E3CF9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311" t="21496" r="27192" b="14730"/>
          <a:stretch/>
        </p:blipFill>
        <p:spPr bwMode="auto">
          <a:xfrm>
            <a:off x="13368881" y="3627278"/>
            <a:ext cx="3355927" cy="249904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A8BDBAB-4FE5-CD09-1579-661796CAE492}"/>
              </a:ext>
            </a:extLst>
          </p:cNvPr>
          <p:cNvSpPr txBox="1"/>
          <p:nvPr/>
        </p:nvSpPr>
        <p:spPr>
          <a:xfrm rot="19631426">
            <a:off x="4065048" y="4128459"/>
            <a:ext cx="9208577" cy="78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Is </a:t>
            </a:r>
            <a:r>
              <a:rPr lang="nl-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this</a:t>
            </a:r>
            <a:r>
              <a:rPr lang="nl-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nl-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internal</a:t>
            </a:r>
            <a:r>
              <a:rPr lang="nl-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terrorism?</a:t>
            </a:r>
            <a:endParaRPr lang="nl-B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830DBA0-492A-21A5-4CE7-FE33774C524F}"/>
              </a:ext>
            </a:extLst>
          </p:cNvPr>
          <p:cNvSpPr txBox="1"/>
          <p:nvPr/>
        </p:nvSpPr>
        <p:spPr>
          <a:xfrm>
            <a:off x="4608991" y="7829550"/>
            <a:ext cx="8120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dirty="0">
                <a:latin typeface="Aptos" panose="020B0004020202020204" pitchFamily="34" charset="0"/>
              </a:rPr>
              <a:t>1990		“Commando Andreas Baader” (RAF)</a:t>
            </a:r>
          </a:p>
          <a:p>
            <a:r>
              <a:rPr lang="nl-BE" sz="2200" dirty="0">
                <a:latin typeface="Aptos" panose="020B0004020202020204" pitchFamily="34" charset="0"/>
              </a:rPr>
              <a:t>		Hidden in the GDR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8A9F94C-E040-0FC5-D3C8-6B951EF3D4BD}"/>
              </a:ext>
            </a:extLst>
          </p:cNvPr>
          <p:cNvSpPr txBox="1"/>
          <p:nvPr/>
        </p:nvSpPr>
        <p:spPr>
          <a:xfrm>
            <a:off x="0" y="407468"/>
            <a:ext cx="17338675" cy="85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The preparation</a:t>
            </a:r>
            <a:endParaRPr lang="nl-BE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0F9E25A-DD50-744E-1F03-F522D21B9737}"/>
              </a:ext>
            </a:extLst>
          </p:cNvPr>
          <p:cNvSpPr txBox="1"/>
          <p:nvPr/>
        </p:nvSpPr>
        <p:spPr>
          <a:xfrm>
            <a:off x="16268130" y="9082438"/>
            <a:ext cx="808969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2000" dirty="0">
                <a:latin typeface="Aptos" panose="020B0004020202020204" pitchFamily="34" charset="0"/>
              </a:rPr>
              <a:t>- 8 -</a:t>
            </a:r>
            <a:endParaRPr lang="nl-BE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8" grpId="0"/>
    </p:bldLst>
  </p:timing>
</p:sld>
</file>

<file path=ppt/theme/theme1.xml><?xml version="1.0" encoding="utf-8"?>
<a:theme xmlns:a="http://schemas.openxmlformats.org/drawingml/2006/main" name="Kantoorthema">
  <a:themeElements>
    <a:clrScheme name="UGent RE">
      <a:dk1>
        <a:sysClr val="windowText" lastClr="000000"/>
      </a:dk1>
      <a:lt1>
        <a:sysClr val="window" lastClr="FFFFFF"/>
      </a:lt1>
      <a:dk2>
        <a:srgbClr val="1E64C8"/>
      </a:dk2>
      <a:lt2>
        <a:srgbClr val="E9F0FA"/>
      </a:lt2>
      <a:accent1>
        <a:srgbClr val="DC4E28"/>
      </a:accent1>
      <a:accent2>
        <a:srgbClr val="E0603E"/>
      </a:accent2>
      <a:accent3>
        <a:srgbClr val="E37153"/>
      </a:accent3>
      <a:accent4>
        <a:srgbClr val="E78369"/>
      </a:accent4>
      <a:accent5>
        <a:srgbClr val="EA957E"/>
      </a:accent5>
      <a:accent6>
        <a:srgbClr val="EEA794"/>
      </a:accent6>
      <a:hlink>
        <a:srgbClr val="1E64C8"/>
      </a:hlink>
      <a:folHlink>
        <a:srgbClr val="1E64C8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headEnd type="none"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algn="l">
          <a:lnSpc>
            <a:spcPct val="120000"/>
          </a:lnSpc>
          <a:buFont typeface="Arial" panose="020B0604020202020204" pitchFamily="34" charset="0"/>
          <a:buChar char="–"/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UGent_NL_RE.potx" id="{DD0C8BA7-C65B-439C-97D8-AB5EC0BC6748}" vid="{742CF105-13B8-4237-A3AE-0D158D2C3D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PowerPoint_UGent_NL_RE</Template>
  <TotalTime>0</TotalTime>
  <Words>2027</Words>
  <Application>Microsoft Office PowerPoint</Application>
  <PresentationFormat>Aangepast</PresentationFormat>
  <Paragraphs>299</Paragraphs>
  <Slides>19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AngsanaUPC</vt:lpstr>
      <vt:lpstr>Aptos</vt:lpstr>
      <vt:lpstr>Arial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MAY 1st, 1985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Laura Van Semmertier</dc:creator>
  <cp:keywords/>
  <dc:description/>
  <cp:lastModifiedBy>Paul Ponsaers</cp:lastModifiedBy>
  <cp:revision>75</cp:revision>
  <cp:lastPrinted>2025-04-14T15:51:54Z</cp:lastPrinted>
  <dcterms:created xsi:type="dcterms:W3CDTF">2023-09-12T12:30:24Z</dcterms:created>
  <dcterms:modified xsi:type="dcterms:W3CDTF">2025-04-14T15:56:02Z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1.1</vt:lpwstr>
  </property>
  <property fmtid="{D5CDD505-2E9C-101B-9397-08002B2CF9AE}" pid="4" name="Date">
    <vt:filetime>2019-05-23T22:00:00Z</vt:filetime>
  </property>
  <property fmtid="{D5CDD505-2E9C-101B-9397-08002B2CF9AE}" pid="5" name="Build">
    <vt:lpwstr>20</vt:lpwstr>
  </property>
</Properties>
</file>