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notesMasterIdLst>
    <p:notesMasterId r:id="rId36"/>
  </p:notesMasterIdLst>
  <p:sldIdLst>
    <p:sldId id="257" r:id="rId6"/>
    <p:sldId id="316" r:id="rId7"/>
    <p:sldId id="258" r:id="rId8"/>
    <p:sldId id="259" r:id="rId9"/>
    <p:sldId id="260" r:id="rId10"/>
    <p:sldId id="263" r:id="rId11"/>
    <p:sldId id="264" r:id="rId12"/>
    <p:sldId id="265" r:id="rId13"/>
    <p:sldId id="317" r:id="rId14"/>
    <p:sldId id="309" r:id="rId15"/>
    <p:sldId id="315" r:id="rId16"/>
    <p:sldId id="286" r:id="rId17"/>
    <p:sldId id="287" r:id="rId18"/>
    <p:sldId id="310" r:id="rId19"/>
    <p:sldId id="319" r:id="rId20"/>
    <p:sldId id="311" r:id="rId21"/>
    <p:sldId id="312" r:id="rId22"/>
    <p:sldId id="313" r:id="rId23"/>
    <p:sldId id="314" r:id="rId24"/>
    <p:sldId id="318" r:id="rId25"/>
    <p:sldId id="289" r:id="rId26"/>
    <p:sldId id="304" r:id="rId27"/>
    <p:sldId id="305" r:id="rId28"/>
    <p:sldId id="306" r:id="rId29"/>
    <p:sldId id="295" r:id="rId30"/>
    <p:sldId id="307" r:id="rId31"/>
    <p:sldId id="270" r:id="rId32"/>
    <p:sldId id="308" r:id="rId33"/>
    <p:sldId id="323" r:id="rId34"/>
    <p:sldId id="320" r:id="rId35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Saira" panose="020B0604020202020204" charset="0"/>
      <p:regular r:id="rId45"/>
      <p:bold r:id="rId46"/>
    </p:embeddedFont>
    <p:embeddedFont>
      <p:font typeface="Saira ExtraBold" panose="020B0604020202020204" charset="0"/>
      <p:bold r:id="rId4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82" autoAdjust="0"/>
  </p:normalViewPr>
  <p:slideViewPr>
    <p:cSldViewPr>
      <p:cViewPr varScale="1">
        <p:scale>
          <a:sx n="90" d="100"/>
          <a:sy n="90" d="100"/>
        </p:scale>
        <p:origin x="678" y="84"/>
      </p:cViewPr>
      <p:guideLst>
        <p:guide orient="horz" pos="202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8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nl-BE" dirty="0" err="1">
                <a:solidFill>
                  <a:schemeClr val="bg1"/>
                </a:solidFill>
              </a:rPr>
              <a:t>Attentats</a:t>
            </a:r>
            <a:r>
              <a:rPr lang="nl-BE" baseline="0" dirty="0">
                <a:solidFill>
                  <a:schemeClr val="bg1"/>
                </a:solidFill>
              </a:rPr>
              <a:t> </a:t>
            </a:r>
            <a:r>
              <a:rPr lang="nl-BE" baseline="0" dirty="0" err="1">
                <a:solidFill>
                  <a:schemeClr val="bg1"/>
                </a:solidFill>
              </a:rPr>
              <a:t>jihadistes</a:t>
            </a:r>
            <a:r>
              <a:rPr lang="nl-BE" baseline="0" dirty="0">
                <a:solidFill>
                  <a:schemeClr val="bg1"/>
                </a:solidFill>
              </a:rPr>
              <a:t> dans </a:t>
            </a:r>
            <a:r>
              <a:rPr lang="nl-BE" baseline="0" dirty="0" err="1">
                <a:solidFill>
                  <a:schemeClr val="bg1"/>
                </a:solidFill>
              </a:rPr>
              <a:t>l’UE</a:t>
            </a:r>
            <a:endParaRPr lang="nl-BE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Blad1!$I$5</c:f>
              <c:strCache>
                <c:ptCount val="1"/>
                <c:pt idx="0">
                  <c:v>Arrestations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Blad1!$J$4:$O$4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Blad1!$J$5:$O$5</c:f>
              <c:numCache>
                <c:formatCode>General</c:formatCode>
                <c:ptCount val="6"/>
                <c:pt idx="0">
                  <c:v>395</c:v>
                </c:pt>
                <c:pt idx="1">
                  <c:v>687</c:v>
                </c:pt>
                <c:pt idx="2">
                  <c:v>718</c:v>
                </c:pt>
                <c:pt idx="3">
                  <c:v>705</c:v>
                </c:pt>
                <c:pt idx="4">
                  <c:v>511</c:v>
                </c:pt>
                <c:pt idx="5">
                  <c:v>436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CD-480C-8A96-A883A4F7F5CF}"/>
            </c:ext>
          </c:extLst>
        </c:ser>
        <c:ser>
          <c:idx val="1"/>
          <c:order val="1"/>
          <c:tx>
            <c:strRef>
              <c:f>Blad1!$I$6</c:f>
              <c:strCache>
                <c:ptCount val="1"/>
                <c:pt idx="0">
                  <c:v>Morts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Blad1!$J$4:$O$4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Blad1!$J$6:$O$6</c:f>
              <c:numCache>
                <c:formatCode>General</c:formatCode>
                <c:ptCount val="6"/>
                <c:pt idx="0">
                  <c:v>4</c:v>
                </c:pt>
                <c:pt idx="1">
                  <c:v>150</c:v>
                </c:pt>
                <c:pt idx="2">
                  <c:v>135</c:v>
                </c:pt>
                <c:pt idx="3">
                  <c:v>62</c:v>
                </c:pt>
                <c:pt idx="4">
                  <c:v>13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CD-480C-8A96-A883A4F7F5CF}"/>
            </c:ext>
          </c:extLst>
        </c:ser>
        <c:ser>
          <c:idx val="2"/>
          <c:order val="2"/>
          <c:tx>
            <c:strRef>
              <c:f>Blad1!$I$7</c:f>
              <c:strCache>
                <c:ptCount val="1"/>
                <c:pt idx="0">
                  <c:v>Attentats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Blad1!$J$4:$O$4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Blad1!$J$7:$O$7</c:f>
              <c:numCache>
                <c:formatCode>General</c:formatCode>
                <c:ptCount val="6"/>
                <c:pt idx="0">
                  <c:v>2</c:v>
                </c:pt>
                <c:pt idx="1">
                  <c:v>17</c:v>
                </c:pt>
                <c:pt idx="2">
                  <c:v>13</c:v>
                </c:pt>
                <c:pt idx="3">
                  <c:v>33</c:v>
                </c:pt>
                <c:pt idx="4">
                  <c:v>24</c:v>
                </c:pt>
                <c:pt idx="5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CD-480C-8A96-A883A4F7F5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1548264"/>
        <c:axId val="631552856"/>
      </c:barChart>
      <c:catAx>
        <c:axId val="631548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631552856"/>
        <c:crosses val="autoZero"/>
        <c:auto val="1"/>
        <c:lblAlgn val="ctr"/>
        <c:lblOffset val="100"/>
        <c:noMultiLvlLbl val="0"/>
      </c:catAx>
      <c:valAx>
        <c:axId val="631552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631548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B8BF6-1D50-4B85-AF90-17537E63981B}" type="datetimeFigureOut">
              <a:rPr lang="nl-BE" smtClean="0"/>
              <a:t>17/12/2020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04DAF-A864-4CC9-9E06-C52A343CA4E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1905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04DAF-A864-4CC9-9E06-C52A343CA4E0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223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_White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‹nr.›</a:t>
            </a:fld>
            <a:endParaRPr lang="fr-CH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5485"/>
            <a:ext cx="1728192" cy="294931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82EDE65-81C6-4D04-A738-160D0B784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621903"/>
            <a:ext cx="8229600" cy="942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fr-CH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EC2E78C-50BD-4404-81C2-D4B9DBFF7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449318"/>
            <a:ext cx="8229600" cy="3334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CH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5DDBDE-253E-4B94-9F37-FFD219AC9F4C}"/>
              </a:ext>
            </a:extLst>
          </p:cNvPr>
          <p:cNvSpPr txBox="1">
            <a:spLocks/>
          </p:cNvSpPr>
          <p:nvPr userDrawn="1"/>
        </p:nvSpPr>
        <p:spPr>
          <a:xfrm>
            <a:off x="467544" y="4790802"/>
            <a:ext cx="2133600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4730F7-AEFF-411A-9935-E22A84A9D5F5}" type="datetimeFigureOut">
              <a:rPr lang="fr-CH" smtClean="0"/>
              <a:pPr/>
              <a:t>17.12.2020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752330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775298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fr-C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8333"/>
            <a:ext cx="5486400" cy="28055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0035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97AE-4B9A-45E3-A33D-2CBF2A116C09}" type="datetime1">
              <a:rPr lang="fr-CH" smtClean="0"/>
              <a:t>17.12.2020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08419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775298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fr-C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8333"/>
            <a:ext cx="5486400" cy="2805545"/>
          </a:xfrm>
        </p:spPr>
        <p:txBody>
          <a:bodyPr/>
          <a:lstStyle>
            <a:lvl1pPr marL="0" indent="0">
              <a:buNone/>
              <a:defRPr sz="3200">
                <a:ln>
                  <a:noFill/>
                </a:ln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00351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DBAC-00EF-4D7F-8353-02966E80E5D8}" type="datetime1">
              <a:rPr lang="fr-CH" smtClean="0"/>
              <a:t>17.12.2020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‹nr.›</a:t>
            </a:fld>
            <a:endParaRPr lang="fr-CH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5486"/>
            <a:ext cx="2016224" cy="34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50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5122912" cy="85725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fr-CH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511659" y="663534"/>
            <a:ext cx="2880323" cy="4968554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BA4E6-1551-411A-935C-C3C38093B605}" type="datetime1">
              <a:rPr lang="fr-CH" smtClean="0"/>
              <a:t>17.12.2020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‹nr.›</a:t>
            </a:fld>
            <a:endParaRPr lang="fr-CH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724525" y="0"/>
            <a:ext cx="3419475" cy="51435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49589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16200000">
            <a:off x="-288540" y="1239602"/>
            <a:ext cx="4032448" cy="2808312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627784" y="1203598"/>
            <a:ext cx="4032448" cy="288032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78DD-CF10-4F3F-94CB-F0BCC5AC5C2D}" type="datetime1">
              <a:rPr lang="fr-CH" smtClean="0"/>
              <a:t>17.12.2020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‹nr.›</a:t>
            </a:fld>
            <a:endParaRPr lang="fr-CH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156325" y="0"/>
            <a:ext cx="2987675" cy="51435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5441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fr-C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fr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8F36-AC89-4D82-8938-A57232788EA6}" type="datetime1">
              <a:rPr lang="fr-CH" smtClean="0"/>
              <a:t>17.12.2020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‹nr.›</a:t>
            </a:fld>
            <a:endParaRPr lang="fr-CH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5485"/>
            <a:ext cx="1728192" cy="29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31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7654"/>
            <a:ext cx="8229600" cy="288696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693FE-522A-4354-AF8D-A5554DB942DB}" type="datetime1">
              <a:rPr lang="fr-CH" smtClean="0"/>
              <a:t>17.12.2020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‹nr.›</a:t>
            </a:fld>
            <a:endParaRPr lang="fr-CH"/>
          </a:p>
        </p:txBody>
      </p:sp>
      <p:sp>
        <p:nvSpPr>
          <p:cNvPr id="7" name="Rectangle 6"/>
          <p:cNvSpPr/>
          <p:nvPr userDrawn="1"/>
        </p:nvSpPr>
        <p:spPr>
          <a:xfrm>
            <a:off x="467544" y="1589927"/>
            <a:ext cx="648072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78280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544187"/>
            <a:ext cx="7772400" cy="928687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nl-NL"/>
              <a:t>Klik om stijl te bewerken</a:t>
            </a:r>
            <a:endParaRPr lang="fr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2701023"/>
            <a:ext cx="7772400" cy="102285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ADA0B-031F-45C8-AA99-3D708BA88AE5}" type="datetime1">
              <a:rPr lang="fr-CH" smtClean="0"/>
              <a:t>17.12.2020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‹nr.›</a:t>
            </a:fld>
            <a:endParaRPr lang="fr-CH"/>
          </a:p>
        </p:txBody>
      </p:sp>
      <p:sp>
        <p:nvSpPr>
          <p:cNvPr id="7" name="Rectangle 6"/>
          <p:cNvSpPr/>
          <p:nvPr userDrawn="1"/>
        </p:nvSpPr>
        <p:spPr>
          <a:xfrm>
            <a:off x="467544" y="1347614"/>
            <a:ext cx="648072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61342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07653"/>
            <a:ext cx="4038600" cy="28869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CH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7653"/>
            <a:ext cx="4038600" cy="28869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0227-479F-4EFA-9949-961A9E08844B}" type="datetime1">
              <a:rPr lang="fr-CH" smtClean="0"/>
              <a:t>17.12.2020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‹nr.›</a:t>
            </a:fld>
            <a:endParaRPr lang="fr-CH"/>
          </a:p>
        </p:txBody>
      </p:sp>
      <p:sp>
        <p:nvSpPr>
          <p:cNvPr id="8" name="Rectangle 7"/>
          <p:cNvSpPr/>
          <p:nvPr userDrawn="1"/>
        </p:nvSpPr>
        <p:spPr>
          <a:xfrm>
            <a:off x="467544" y="1563638"/>
            <a:ext cx="648072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08547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3558"/>
            <a:ext cx="8229600" cy="504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fr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59880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11710"/>
            <a:ext cx="4040188" cy="2382912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C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59880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211710"/>
            <a:ext cx="4041775" cy="2382912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CH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27DD-CD19-4D4E-AD7F-CF3CB1B5664E}" type="datetime1">
              <a:rPr lang="fr-CH" smtClean="0"/>
              <a:t>17.12.2020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‹nr.›</a:t>
            </a:fld>
            <a:endParaRPr lang="fr-CH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5486"/>
            <a:ext cx="2016224" cy="34408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467544" y="1491630"/>
            <a:ext cx="648072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88843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7574"/>
            <a:ext cx="7067128" cy="187220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fr-CH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51CE6-F187-42F8-B002-1F2E329FC6FD}" type="datetime1">
              <a:rPr lang="fr-CH" smtClean="0"/>
              <a:t>17.12.2020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‹nr.›</a:t>
            </a:fld>
            <a:endParaRPr lang="fr-CH"/>
          </a:p>
        </p:txBody>
      </p:sp>
      <p:sp>
        <p:nvSpPr>
          <p:cNvPr id="6" name="Rectangle 5"/>
          <p:cNvSpPr/>
          <p:nvPr userDrawn="1"/>
        </p:nvSpPr>
        <p:spPr>
          <a:xfrm>
            <a:off x="467544" y="915566"/>
            <a:ext cx="648072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74627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2211710"/>
            <a:ext cx="5220072" cy="29317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‹nr.›</a:t>
            </a:fld>
            <a:endParaRPr lang="fr-CH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95536" y="2427734"/>
            <a:ext cx="4608512" cy="2448272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nl-NL" sz="1800">
                <a:solidFill>
                  <a:schemeClr val="tx1"/>
                </a:solidFill>
              </a:rPr>
              <a:t>Klikken om de ondertitelstijl van het model te bewerken</a:t>
            </a:r>
            <a:endParaRPr lang="fr-CH" sz="18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275606"/>
            <a:ext cx="5220072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7" name="Content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3290"/>
            <a:ext cx="2592288" cy="44239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5220072" cy="12756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51800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9542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fr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99542"/>
            <a:ext cx="5111750" cy="38950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C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635646"/>
            <a:ext cx="3008313" cy="29589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E7BE3-5A6E-47CC-B3D0-54F9D2780A66}" type="datetime1">
              <a:rPr lang="fr-CH" smtClean="0"/>
              <a:t>17.12.2020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13360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2753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fr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3637"/>
            <a:ext cx="8229600" cy="3030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6E89E-F1B8-4293-B278-2A402170DAEB}" type="datetime1">
              <a:rPr lang="fr-CH" smtClean="0"/>
              <a:t>17.12.2020</a:t>
            </a:fld>
            <a:endParaRPr lang="fr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460FF-DEC1-4727-8D64-D3ED0F812F35}" type="slidenum">
              <a:rPr lang="fr-CH" smtClean="0"/>
              <a:t>‹nr.›</a:t>
            </a:fld>
            <a:endParaRPr lang="fr-CH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25" y="195486"/>
            <a:ext cx="1635804" cy="27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3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0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microsoft.com/office/2007/relationships/hdphoto" Target="../media/hdphoto3.wdp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pponsaers@gmail.com" TargetMode="External"/><Relationship Id="rId2" Type="http://schemas.openxmlformats.org/officeDocument/2006/relationships/hyperlink" Target="http://www.ponsaers.be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FAD9ED5-CA2C-48AA-9F1A-AEE4752C97E8}"/>
              </a:ext>
            </a:extLst>
          </p:cNvPr>
          <p:cNvSpPr/>
          <p:nvPr/>
        </p:nvSpPr>
        <p:spPr>
          <a:xfrm>
            <a:off x="457200" y="1484784"/>
            <a:ext cx="730424" cy="2228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465F449-EE41-4016-8284-4C44EEDDF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1</a:t>
            </a:fld>
            <a:endParaRPr lang="fr-CH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7002C22-A6D0-46AF-B498-1B60607BB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7624" y="1347614"/>
            <a:ext cx="6780468" cy="355389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0F4C6A3B-39E8-4BEC-9CC9-B7BAD646F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7534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nl-NL" dirty="0" err="1"/>
              <a:t>Radicalisation</a:t>
            </a:r>
            <a:r>
              <a:rPr lang="nl-NL" dirty="0"/>
              <a:t> et terrorisme</a:t>
            </a:r>
            <a:endParaRPr lang="nl-BE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883F616-BD81-497A-BCFD-4FED1A791B74}"/>
              </a:ext>
            </a:extLst>
          </p:cNvPr>
          <p:cNvSpPr txBox="1"/>
          <p:nvPr/>
        </p:nvSpPr>
        <p:spPr>
          <a:xfrm>
            <a:off x="2561402" y="1484784"/>
            <a:ext cx="3991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dr. em. Paul Ponsaers</a:t>
            </a:r>
            <a:endParaRPr lang="nl-BE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44BF90B-4C1B-4964-ADDE-DB15EFAD503D}"/>
              </a:ext>
            </a:extLst>
          </p:cNvPr>
          <p:cNvSpPr txBox="1"/>
          <p:nvPr/>
        </p:nvSpPr>
        <p:spPr>
          <a:xfrm>
            <a:off x="1175908" y="4624514"/>
            <a:ext cx="2587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Attentat</a:t>
            </a:r>
            <a:r>
              <a:rPr lang="nl-NL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22 mars 2016, Bruxelles</a:t>
            </a:r>
            <a:endParaRPr lang="nl-BE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442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56D9FC-D569-4A40-8E3F-1C0996F48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 </a:t>
            </a:r>
            <a:r>
              <a:rPr lang="nl-NL" dirty="0" err="1"/>
              <a:t>Manifestations</a:t>
            </a:r>
            <a:r>
              <a:rPr lang="nl-NL" dirty="0"/>
              <a:t> de </a:t>
            </a:r>
            <a:r>
              <a:rPr lang="nl-NL" dirty="0" err="1"/>
              <a:t>radicalisation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3C0105-6FE9-4BBF-9379-FEDE5369E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nl-BE" i="1" dirty="0">
                <a:ea typeface="Times New Roman" panose="02020603050405020304" pitchFamily="18" charset="0"/>
              </a:rPr>
              <a:t>“</a:t>
            </a:r>
            <a:r>
              <a:rPr lang="nl-BE" i="1" dirty="0" err="1">
                <a:ea typeface="Times New Roman" panose="02020603050405020304" pitchFamily="18" charset="0"/>
              </a:rPr>
              <a:t>Pouvoir</a:t>
            </a:r>
            <a:r>
              <a:rPr lang="nl-BE" i="1" dirty="0">
                <a:ea typeface="Times New Roman" panose="02020603050405020304" pitchFamily="18" charset="0"/>
              </a:rPr>
              <a:t> </a:t>
            </a:r>
            <a:r>
              <a:rPr lang="nl-BE" i="1" dirty="0" err="1">
                <a:ea typeface="Times New Roman" panose="02020603050405020304" pitchFamily="18" charset="0"/>
              </a:rPr>
              <a:t>est</a:t>
            </a:r>
            <a:r>
              <a:rPr lang="nl-BE" i="1" dirty="0">
                <a:ea typeface="Times New Roman" panose="02020603050405020304" pitchFamily="18" charset="0"/>
              </a:rPr>
              <a:t> </a:t>
            </a:r>
            <a:r>
              <a:rPr lang="nl-BE" i="1" dirty="0" err="1">
                <a:ea typeface="Times New Roman" panose="02020603050405020304" pitchFamily="18" charset="0"/>
              </a:rPr>
              <a:t>l’usage</a:t>
            </a:r>
            <a:r>
              <a:rPr lang="nl-BE" i="1" dirty="0">
                <a:ea typeface="Times New Roman" panose="02020603050405020304" pitchFamily="18" charset="0"/>
              </a:rPr>
              <a:t> de </a:t>
            </a:r>
            <a:r>
              <a:rPr lang="nl-BE" i="1" dirty="0" err="1">
                <a:ea typeface="Times New Roman" panose="02020603050405020304" pitchFamily="18" charset="0"/>
              </a:rPr>
              <a:t>violence</a:t>
            </a:r>
            <a:r>
              <a:rPr lang="nl-BE" i="1" dirty="0">
                <a:ea typeface="Times New Roman" panose="02020603050405020304" pitchFamily="18" charset="0"/>
              </a:rPr>
              <a:t> </a:t>
            </a:r>
            <a:r>
              <a:rPr lang="nl-BE" i="1" dirty="0" err="1">
                <a:ea typeface="Times New Roman" panose="02020603050405020304" pitchFamily="18" charset="0"/>
              </a:rPr>
              <a:t>reporté</a:t>
            </a:r>
            <a:r>
              <a:rPr lang="nl-BE" i="1" dirty="0">
                <a:ea typeface="Times New Roman" panose="02020603050405020304" pitchFamily="18" charset="0"/>
              </a:rPr>
              <a:t>” (Hannah </a:t>
            </a:r>
            <a:r>
              <a:rPr lang="nl-BE" i="1" dirty="0" err="1">
                <a:ea typeface="Times New Roman" panose="02020603050405020304" pitchFamily="18" charset="0"/>
              </a:rPr>
              <a:t>Arendt</a:t>
            </a:r>
            <a:r>
              <a:rPr lang="nl-BE" i="1" dirty="0">
                <a:ea typeface="Times New Roman" panose="02020603050405020304" pitchFamily="18" charset="0"/>
              </a:rPr>
              <a:t>)</a:t>
            </a:r>
          </a:p>
          <a:p>
            <a:pPr marL="0" indent="0" algn="just">
              <a:buNone/>
            </a:pPr>
            <a:endParaRPr lang="nl-BE" dirty="0">
              <a:ea typeface="Times New Roman" panose="02020603050405020304" pitchFamily="18" charset="0"/>
            </a:endParaRPr>
          </a:p>
          <a:p>
            <a:pPr algn="just"/>
            <a:r>
              <a:rPr lang="nl-BE" sz="2400" dirty="0">
                <a:effectLst/>
                <a:ea typeface="Times New Roman" panose="02020603050405020304" pitchFamily="18" charset="0"/>
              </a:rPr>
              <a:t>La </a:t>
            </a:r>
            <a:r>
              <a:rPr lang="nl-BE" sz="2400" dirty="0" err="1">
                <a:effectLst/>
                <a:ea typeface="Times New Roman" panose="02020603050405020304" pitchFamily="18" charset="0"/>
              </a:rPr>
              <a:t>radicalisation</a:t>
            </a:r>
            <a:r>
              <a:rPr lang="nl-BE" sz="2400" dirty="0">
                <a:effectLst/>
                <a:ea typeface="Times New Roman" panose="02020603050405020304" pitchFamily="18" charset="0"/>
              </a:rPr>
              <a:t> </a:t>
            </a:r>
            <a:r>
              <a:rPr lang="nl-BE" sz="2400" dirty="0" err="1">
                <a:effectLst/>
                <a:ea typeface="Times New Roman" panose="02020603050405020304" pitchFamily="18" charset="0"/>
              </a:rPr>
              <a:t>politique</a:t>
            </a:r>
            <a:r>
              <a:rPr lang="nl-BE" sz="2400" dirty="0">
                <a:effectLst/>
                <a:ea typeface="Times New Roman" panose="02020603050405020304" pitchFamily="18" charset="0"/>
              </a:rPr>
              <a:t>, </a:t>
            </a:r>
            <a:r>
              <a:rPr lang="nl-BE" sz="2400" dirty="0" err="1">
                <a:effectLst/>
                <a:ea typeface="Times New Roman" panose="02020603050405020304" pitchFamily="18" charset="0"/>
              </a:rPr>
              <a:t>qui</a:t>
            </a:r>
            <a:r>
              <a:rPr lang="nl-BE" sz="2400" dirty="0">
                <a:effectLst/>
                <a:ea typeface="Times New Roman" panose="02020603050405020304" pitchFamily="18" charset="0"/>
              </a:rPr>
              <a:t> se </a:t>
            </a:r>
            <a:r>
              <a:rPr lang="nl-BE" sz="2400" dirty="0" err="1">
                <a:effectLst/>
                <a:ea typeface="Times New Roman" panose="02020603050405020304" pitchFamily="18" charset="0"/>
              </a:rPr>
              <a:t>transforme</a:t>
            </a:r>
            <a:r>
              <a:rPr lang="nl-BE" sz="2400" dirty="0">
                <a:effectLst/>
                <a:ea typeface="Times New Roman" panose="02020603050405020304" pitchFamily="18" charset="0"/>
              </a:rPr>
              <a:t> en terrorisme,</a:t>
            </a:r>
          </a:p>
          <a:p>
            <a:pPr algn="just"/>
            <a:r>
              <a:rPr lang="nl-BE" dirty="0" err="1">
                <a:ea typeface="Times New Roman" panose="02020603050405020304" pitchFamily="18" charset="0"/>
              </a:rPr>
              <a:t>e</a:t>
            </a:r>
            <a:r>
              <a:rPr lang="nl-BE" sz="2400" dirty="0" err="1">
                <a:effectLst/>
                <a:ea typeface="Times New Roman" panose="02020603050405020304" pitchFamily="18" charset="0"/>
              </a:rPr>
              <a:t>st</a:t>
            </a:r>
            <a:r>
              <a:rPr lang="nl-BE" sz="2400" dirty="0">
                <a:effectLst/>
                <a:ea typeface="Times New Roman" panose="02020603050405020304" pitchFamily="18" charset="0"/>
              </a:rPr>
              <a:t> </a:t>
            </a:r>
            <a:r>
              <a:rPr lang="nl-BE" sz="2400" dirty="0" err="1">
                <a:effectLst/>
                <a:ea typeface="Times New Roman" panose="02020603050405020304" pitchFamily="18" charset="0"/>
              </a:rPr>
              <a:t>un</a:t>
            </a:r>
            <a:r>
              <a:rPr lang="nl-BE" sz="2400" dirty="0">
                <a:effectLst/>
                <a:ea typeface="Times New Roman" panose="02020603050405020304" pitchFamily="18" charset="0"/>
              </a:rPr>
              <a:t> acte </a:t>
            </a:r>
            <a:r>
              <a:rPr lang="nl-BE" sz="2400" dirty="0" err="1">
                <a:effectLst/>
                <a:ea typeface="Times New Roman" panose="02020603050405020304" pitchFamily="18" charset="0"/>
              </a:rPr>
              <a:t>criminel</a:t>
            </a:r>
            <a:r>
              <a:rPr lang="nl-BE" sz="2400" dirty="0">
                <a:effectLst/>
                <a:ea typeface="Times New Roman" panose="02020603050405020304" pitchFamily="18" charset="0"/>
              </a:rPr>
              <a:t>, </a:t>
            </a:r>
            <a:r>
              <a:rPr lang="nl-BE" sz="2400" dirty="0" err="1">
                <a:effectLst/>
                <a:ea typeface="Times New Roman" panose="02020603050405020304" pitchFamily="18" charset="0"/>
              </a:rPr>
              <a:t>souvent</a:t>
            </a:r>
            <a:r>
              <a:rPr lang="nl-BE" sz="2400" dirty="0">
                <a:effectLst/>
                <a:ea typeface="Times New Roman" panose="02020603050405020304" pitchFamily="18" charset="0"/>
              </a:rPr>
              <a:t> </a:t>
            </a:r>
            <a:r>
              <a:rPr lang="nl-BE" sz="2400" dirty="0" err="1">
                <a:effectLst/>
                <a:ea typeface="Times New Roman" panose="02020603050405020304" pitchFamily="18" charset="0"/>
              </a:rPr>
              <a:t>r</a:t>
            </a:r>
            <a:r>
              <a:rPr lang="nl-BE" sz="2400" strike="sngStrike" dirty="0" err="1">
                <a:effectLst/>
                <a:ea typeface="Times New Roman" panose="02020603050405020304" pitchFamily="18" charset="0"/>
              </a:rPr>
              <a:t>é</a:t>
            </a:r>
            <a:r>
              <a:rPr lang="nl-BE" sz="2400" dirty="0" err="1">
                <a:effectLst/>
                <a:ea typeface="Times New Roman" panose="02020603050405020304" pitchFamily="18" charset="0"/>
              </a:rPr>
              <a:t>vendiqué</a:t>
            </a:r>
            <a:r>
              <a:rPr lang="nl-BE" sz="2400" dirty="0">
                <a:effectLst/>
                <a:ea typeface="Times New Roman" panose="02020603050405020304" pitchFamily="18" charset="0"/>
              </a:rPr>
              <a:t> (pas </a:t>
            </a:r>
            <a:r>
              <a:rPr lang="nl-BE" sz="2400" dirty="0" err="1">
                <a:effectLst/>
                <a:ea typeface="Times New Roman" panose="02020603050405020304" pitchFamily="18" charset="0"/>
              </a:rPr>
              <a:t>toujours</a:t>
            </a:r>
            <a:r>
              <a:rPr lang="nl-BE" sz="2400" dirty="0">
                <a:effectLst/>
                <a:ea typeface="Times New Roman" panose="02020603050405020304" pitchFamily="18" charset="0"/>
              </a:rPr>
              <a:t>)</a:t>
            </a:r>
          </a:p>
          <a:p>
            <a:pPr algn="just"/>
            <a:r>
              <a:rPr lang="nl-BE" dirty="0" err="1">
                <a:ea typeface="Times New Roman" panose="02020603050405020304" pitchFamily="18" charset="0"/>
              </a:rPr>
              <a:t>avec</a:t>
            </a:r>
            <a:r>
              <a:rPr lang="nl-BE" sz="2400" dirty="0">
                <a:effectLst/>
                <a:ea typeface="Times New Roman" panose="02020603050405020304" pitchFamily="18" charset="0"/>
              </a:rPr>
              <a:t> des </a:t>
            </a:r>
            <a:r>
              <a:rPr lang="nl-BE" dirty="0" err="1">
                <a:ea typeface="Times New Roman" panose="02020603050405020304" pitchFamily="18" charset="0"/>
              </a:rPr>
              <a:t>motifs</a:t>
            </a:r>
            <a:r>
              <a:rPr lang="nl-BE" dirty="0">
                <a:ea typeface="Times New Roman" panose="02020603050405020304" pitchFamily="18" charset="0"/>
              </a:rPr>
              <a:t> </a:t>
            </a:r>
            <a:r>
              <a:rPr lang="nl-BE" dirty="0" err="1">
                <a:ea typeface="Times New Roman" panose="02020603050405020304" pitchFamily="18" charset="0"/>
              </a:rPr>
              <a:t>politiques</a:t>
            </a:r>
            <a:r>
              <a:rPr lang="nl-BE" dirty="0">
                <a:ea typeface="Times New Roman" panose="02020603050405020304" pitchFamily="18" charset="0"/>
              </a:rPr>
              <a:t> </a:t>
            </a:r>
            <a:r>
              <a:rPr lang="nl-BE" dirty="0" err="1">
                <a:ea typeface="Times New Roman" panose="02020603050405020304" pitchFamily="18" charset="0"/>
              </a:rPr>
              <a:t>ou</a:t>
            </a:r>
            <a:r>
              <a:rPr lang="nl-BE" dirty="0">
                <a:ea typeface="Times New Roman" panose="02020603050405020304" pitchFamily="18" charset="0"/>
              </a:rPr>
              <a:t> </a:t>
            </a:r>
            <a:r>
              <a:rPr lang="nl-BE" dirty="0" err="1">
                <a:ea typeface="Times New Roman" panose="02020603050405020304" pitchFamily="18" charset="0"/>
              </a:rPr>
              <a:t>politico-réligieux</a:t>
            </a:r>
            <a:r>
              <a:rPr lang="nl-BE" dirty="0">
                <a:ea typeface="Times New Roman" panose="02020603050405020304" pitchFamily="18" charset="0"/>
              </a:rPr>
              <a:t>:</a:t>
            </a:r>
            <a:endParaRPr lang="nl-BE" sz="2400" dirty="0">
              <a:effectLst/>
              <a:ea typeface="Times New Roman" panose="02020603050405020304" pitchFamily="18" charset="0"/>
            </a:endParaRPr>
          </a:p>
          <a:p>
            <a:pPr lvl="1" algn="just"/>
            <a:r>
              <a:rPr lang="nl-BE" dirty="0" err="1">
                <a:effectLst/>
                <a:ea typeface="Times New Roman" panose="02020603050405020304" pitchFamily="18" charset="0"/>
              </a:rPr>
              <a:t>veut</a:t>
            </a:r>
            <a:r>
              <a:rPr lang="nl-BE" dirty="0">
                <a:effectLst/>
                <a:ea typeface="Times New Roman" panose="02020603050405020304" pitchFamily="18" charset="0"/>
              </a:rPr>
              <a:t> </a:t>
            </a:r>
            <a:r>
              <a:rPr lang="nl-BE" dirty="0" err="1">
                <a:effectLst/>
                <a:ea typeface="Times New Roman" panose="02020603050405020304" pitchFamily="18" charset="0"/>
              </a:rPr>
              <a:t>forcer</a:t>
            </a:r>
            <a:r>
              <a:rPr lang="nl-BE" dirty="0">
                <a:effectLst/>
                <a:ea typeface="Times New Roman" panose="02020603050405020304" pitchFamily="18" charset="0"/>
              </a:rPr>
              <a:t> / </a:t>
            </a:r>
            <a:r>
              <a:rPr lang="nl-BE" dirty="0" err="1">
                <a:effectLst/>
                <a:ea typeface="Times New Roman" panose="02020603050405020304" pitchFamily="18" charset="0"/>
              </a:rPr>
              <a:t>influencer</a:t>
            </a:r>
            <a:r>
              <a:rPr lang="nl-BE" dirty="0">
                <a:effectLst/>
                <a:ea typeface="Times New Roman" panose="02020603050405020304" pitchFamily="18" charset="0"/>
              </a:rPr>
              <a:t> </a:t>
            </a:r>
            <a:r>
              <a:rPr lang="nl-BE" dirty="0">
                <a:ea typeface="Times New Roman" panose="02020603050405020304" pitchFamily="18" charset="0"/>
              </a:rPr>
              <a:t>/ </a:t>
            </a:r>
            <a:r>
              <a:rPr lang="nl-BE" dirty="0" err="1">
                <a:ea typeface="Times New Roman" panose="02020603050405020304" pitchFamily="18" charset="0"/>
              </a:rPr>
              <a:t>intimider</a:t>
            </a:r>
            <a:r>
              <a:rPr lang="nl-BE" dirty="0">
                <a:ea typeface="Times New Roman" panose="02020603050405020304" pitchFamily="18" charset="0"/>
              </a:rPr>
              <a:t> / </a:t>
            </a:r>
            <a:r>
              <a:rPr lang="nl-BE" dirty="0" err="1">
                <a:ea typeface="Times New Roman" panose="02020603050405020304" pitchFamily="18" charset="0"/>
              </a:rPr>
              <a:t>effrayer</a:t>
            </a:r>
            <a:r>
              <a:rPr lang="nl-BE" dirty="0">
                <a:ea typeface="Times New Roman" panose="02020603050405020304" pitchFamily="18" charset="0"/>
              </a:rPr>
              <a:t> / </a:t>
            </a:r>
            <a:r>
              <a:rPr lang="nl-BE" dirty="0" err="1">
                <a:ea typeface="Times New Roman" panose="02020603050405020304" pitchFamily="18" charset="0"/>
              </a:rPr>
              <a:t>insécuriser</a:t>
            </a:r>
            <a:r>
              <a:rPr lang="nl-BE" dirty="0">
                <a:ea typeface="Times New Roman" panose="02020603050405020304" pitchFamily="18" charset="0"/>
              </a:rPr>
              <a:t> / </a:t>
            </a:r>
            <a:r>
              <a:rPr lang="nl-BE" dirty="0" err="1">
                <a:ea typeface="Times New Roman" panose="02020603050405020304" pitchFamily="18" charset="0"/>
              </a:rPr>
              <a:t>démoraliser</a:t>
            </a:r>
            <a:endParaRPr lang="nl-BE" dirty="0">
              <a:ea typeface="Times New Roman" panose="02020603050405020304" pitchFamily="18" charset="0"/>
            </a:endParaRPr>
          </a:p>
          <a:p>
            <a:pPr lvl="1" algn="just"/>
            <a:r>
              <a:rPr lang="nl-BE" dirty="0" err="1">
                <a:ea typeface="Times New Roman" panose="02020603050405020304" pitchFamily="18" charset="0"/>
              </a:rPr>
              <a:t>l</a:t>
            </a:r>
            <a:r>
              <a:rPr lang="nl-BE" dirty="0" err="1">
                <a:effectLst/>
                <a:ea typeface="Times New Roman" panose="02020603050405020304" pitchFamily="18" charset="0"/>
              </a:rPr>
              <a:t>’authorité</a:t>
            </a:r>
            <a:r>
              <a:rPr lang="nl-BE" dirty="0">
                <a:effectLst/>
                <a:ea typeface="Times New Roman" panose="02020603050405020304" pitchFamily="18" charset="0"/>
              </a:rPr>
              <a:t> </a:t>
            </a:r>
            <a:r>
              <a:rPr lang="nl-BE" dirty="0" err="1">
                <a:effectLst/>
                <a:ea typeface="Times New Roman" panose="02020603050405020304" pitchFamily="18" charset="0"/>
              </a:rPr>
              <a:t>publique</a:t>
            </a:r>
            <a:r>
              <a:rPr lang="nl-BE" dirty="0">
                <a:effectLst/>
                <a:ea typeface="Times New Roman" panose="02020603050405020304" pitchFamily="18" charset="0"/>
              </a:rPr>
              <a:t> et/</a:t>
            </a:r>
            <a:r>
              <a:rPr lang="nl-BE" dirty="0" err="1">
                <a:effectLst/>
                <a:ea typeface="Times New Roman" panose="02020603050405020304" pitchFamily="18" charset="0"/>
              </a:rPr>
              <a:t>ou</a:t>
            </a:r>
            <a:r>
              <a:rPr lang="nl-BE" dirty="0">
                <a:effectLst/>
                <a:ea typeface="Times New Roman" panose="02020603050405020304" pitchFamily="18" charset="0"/>
              </a:rPr>
              <a:t> la </a:t>
            </a:r>
            <a:r>
              <a:rPr lang="nl-BE" dirty="0" err="1">
                <a:effectLst/>
                <a:ea typeface="Times New Roman" panose="02020603050405020304" pitchFamily="18" charset="0"/>
              </a:rPr>
              <a:t>population</a:t>
            </a:r>
            <a:r>
              <a:rPr lang="nl-BE" dirty="0">
                <a:effectLst/>
                <a:ea typeface="Times New Roman" panose="02020603050405020304" pitchFamily="18" charset="0"/>
              </a:rPr>
              <a:t> </a:t>
            </a:r>
          </a:p>
          <a:p>
            <a:pPr lvl="1"/>
            <a:r>
              <a:rPr lang="nl-BE" dirty="0">
                <a:ea typeface="Times New Roman" panose="02020603050405020304" pitchFamily="18" charset="0"/>
              </a:rPr>
              <a:t>d</a:t>
            </a:r>
            <a:r>
              <a:rPr lang="nl-BE" dirty="0">
                <a:effectLst/>
                <a:ea typeface="Times New Roman" panose="02020603050405020304" pitchFamily="18" charset="0"/>
              </a:rPr>
              <a:t>e faire </a:t>
            </a:r>
            <a:r>
              <a:rPr lang="nl-BE" dirty="0" err="1">
                <a:effectLst/>
                <a:ea typeface="Times New Roman" panose="02020603050405020304" pitchFamily="18" charset="0"/>
              </a:rPr>
              <a:t>quelque</a:t>
            </a:r>
            <a:r>
              <a:rPr lang="nl-BE" dirty="0">
                <a:effectLst/>
                <a:ea typeface="Times New Roman" panose="02020603050405020304" pitchFamily="18" charset="0"/>
              </a:rPr>
              <a:t> chose (</a:t>
            </a:r>
            <a:r>
              <a:rPr lang="nl-BE" dirty="0" err="1">
                <a:effectLst/>
                <a:ea typeface="Times New Roman" panose="02020603050405020304" pitchFamily="18" charset="0"/>
              </a:rPr>
              <a:t>ou</a:t>
            </a:r>
            <a:r>
              <a:rPr lang="nl-BE" dirty="0">
                <a:effectLst/>
                <a:ea typeface="Times New Roman" panose="02020603050405020304" pitchFamily="18" charset="0"/>
              </a:rPr>
              <a:t> de ne pas </a:t>
            </a:r>
            <a:r>
              <a:rPr lang="nl-BE" dirty="0" err="1">
                <a:effectLst/>
                <a:ea typeface="Times New Roman" panose="02020603050405020304" pitchFamily="18" charset="0"/>
              </a:rPr>
              <a:t>le</a:t>
            </a:r>
            <a:r>
              <a:rPr lang="nl-BE" dirty="0">
                <a:effectLst/>
                <a:ea typeface="Times New Roman" panose="02020603050405020304" pitchFamily="18" charset="0"/>
              </a:rPr>
              <a:t> faire); </a:t>
            </a:r>
          </a:p>
          <a:p>
            <a:pPr lvl="1"/>
            <a:r>
              <a:rPr lang="nl-BE" dirty="0" err="1">
                <a:effectLst/>
                <a:ea typeface="Times New Roman" panose="02020603050405020304" pitchFamily="18" charset="0"/>
              </a:rPr>
              <a:t>ou</a:t>
            </a:r>
            <a:r>
              <a:rPr lang="nl-BE" dirty="0">
                <a:effectLst/>
                <a:ea typeface="Times New Roman" panose="02020603050405020304" pitchFamily="18" charset="0"/>
              </a:rPr>
              <a:t> de </a:t>
            </a:r>
            <a:r>
              <a:rPr lang="nl-BE" dirty="0" err="1">
                <a:effectLst/>
                <a:ea typeface="Times New Roman" panose="02020603050405020304" pitchFamily="18" charset="0"/>
              </a:rPr>
              <a:t>nuire</a:t>
            </a:r>
            <a:r>
              <a:rPr lang="nl-BE" dirty="0">
                <a:effectLst/>
                <a:ea typeface="Times New Roman" panose="02020603050405020304" pitchFamily="18" charset="0"/>
              </a:rPr>
              <a:t> / </a:t>
            </a:r>
            <a:r>
              <a:rPr lang="nl-BE" dirty="0" err="1">
                <a:effectLst/>
                <a:ea typeface="Times New Roman" panose="02020603050405020304" pitchFamily="18" charset="0"/>
              </a:rPr>
              <a:t>détruire</a:t>
            </a:r>
            <a:r>
              <a:rPr lang="nl-BE" dirty="0">
                <a:effectLst/>
                <a:ea typeface="Times New Roman" panose="02020603050405020304" pitchFamily="18" charset="0"/>
              </a:rPr>
              <a:t> l</a:t>
            </a:r>
            <a:r>
              <a:rPr lang="nl-NL" b="0" i="0" dirty="0">
                <a:effectLst/>
              </a:rPr>
              <a:t>es </a:t>
            </a:r>
            <a:r>
              <a:rPr lang="nl-NL" b="0" i="0" dirty="0" err="1">
                <a:effectLst/>
              </a:rPr>
              <a:t>structures</a:t>
            </a:r>
            <a:r>
              <a:rPr lang="nl-NL" b="0" i="0" dirty="0">
                <a:effectLst/>
              </a:rPr>
              <a:t> </a:t>
            </a:r>
            <a:r>
              <a:rPr lang="nl-NL" b="0" i="0" dirty="0" err="1">
                <a:effectLst/>
              </a:rPr>
              <a:t>politiques</a:t>
            </a:r>
            <a:r>
              <a:rPr lang="nl-NL" b="0" i="0" dirty="0">
                <a:effectLst/>
              </a:rPr>
              <a:t>, </a:t>
            </a:r>
            <a:r>
              <a:rPr lang="nl-NL" b="0" i="0" dirty="0" err="1">
                <a:effectLst/>
              </a:rPr>
              <a:t>constitutionnelles</a:t>
            </a:r>
            <a:r>
              <a:rPr lang="nl-NL" b="0" i="0" dirty="0">
                <a:effectLst/>
              </a:rPr>
              <a:t>, </a:t>
            </a:r>
            <a:r>
              <a:rPr lang="nl-NL" b="0" i="0" dirty="0" err="1">
                <a:effectLst/>
              </a:rPr>
              <a:t>démocratiques</a:t>
            </a:r>
            <a:r>
              <a:rPr lang="nl-NL" b="0" i="0" dirty="0">
                <a:effectLst/>
              </a:rPr>
              <a:t>, </a:t>
            </a:r>
            <a:r>
              <a:rPr lang="nl-NL" b="0" i="0" dirty="0" err="1">
                <a:effectLst/>
              </a:rPr>
              <a:t>économiques</a:t>
            </a:r>
            <a:r>
              <a:rPr lang="nl-NL" b="0" i="0" dirty="0">
                <a:effectLst/>
              </a:rPr>
              <a:t> </a:t>
            </a:r>
            <a:r>
              <a:rPr lang="nl-NL" b="0" i="0" dirty="0" err="1">
                <a:effectLst/>
              </a:rPr>
              <a:t>ou</a:t>
            </a:r>
            <a:r>
              <a:rPr lang="nl-NL" b="0" i="0" dirty="0">
                <a:effectLst/>
              </a:rPr>
              <a:t> </a:t>
            </a:r>
            <a:r>
              <a:rPr lang="nl-NL" b="0" i="0" dirty="0" err="1">
                <a:effectLst/>
              </a:rPr>
              <a:t>sociales</a:t>
            </a:r>
            <a:r>
              <a:rPr lang="nl-NL" b="0" i="0" dirty="0">
                <a:effectLst/>
              </a:rPr>
              <a:t> </a:t>
            </a:r>
            <a:r>
              <a:rPr lang="nl-NL" b="0" i="0" dirty="0" err="1">
                <a:effectLst/>
              </a:rPr>
              <a:t>d’un</a:t>
            </a:r>
            <a:r>
              <a:rPr lang="nl-NL" b="0" i="0" dirty="0">
                <a:effectLst/>
              </a:rPr>
              <a:t> </a:t>
            </a:r>
            <a:r>
              <a:rPr lang="nl-NL" b="0" i="0" dirty="0" err="1">
                <a:effectLst/>
              </a:rPr>
              <a:t>pays</a:t>
            </a:r>
            <a:endParaRPr lang="nl-NL" b="0" i="0" dirty="0">
              <a:effectLst/>
            </a:endParaRPr>
          </a:p>
          <a:p>
            <a:r>
              <a:rPr lang="nl-BE" dirty="0">
                <a:ea typeface="Times New Roman" panose="02020603050405020304" pitchFamily="18" charset="0"/>
              </a:rPr>
              <a:t>c</a:t>
            </a:r>
            <a:r>
              <a:rPr lang="nl-BE" sz="2400" dirty="0">
                <a:effectLst/>
                <a:ea typeface="Times New Roman" panose="02020603050405020304" pitchFamily="18" charset="0"/>
              </a:rPr>
              <a:t>-à-d: </a:t>
            </a:r>
            <a:r>
              <a:rPr lang="nl-BE" sz="2400" dirty="0" err="1">
                <a:effectLst/>
                <a:ea typeface="Times New Roman" panose="02020603050405020304" pitchFamily="18" charset="0"/>
              </a:rPr>
              <a:t>est</a:t>
            </a:r>
            <a:r>
              <a:rPr lang="nl-BE" sz="2400" dirty="0">
                <a:effectLst/>
                <a:ea typeface="Times New Roman" panose="02020603050405020304" pitchFamily="18" charset="0"/>
              </a:rPr>
              <a:t> </a:t>
            </a:r>
            <a:r>
              <a:rPr lang="nl-BE" sz="2400" dirty="0" err="1">
                <a:effectLst/>
                <a:ea typeface="Times New Roman" panose="02020603050405020304" pitchFamily="18" charset="0"/>
              </a:rPr>
              <a:t>un</a:t>
            </a:r>
            <a:r>
              <a:rPr lang="nl-BE" sz="2400" dirty="0">
                <a:effectLst/>
                <a:ea typeface="Times New Roman" panose="02020603050405020304" pitchFamily="18" charset="0"/>
              </a:rPr>
              <a:t> </a:t>
            </a:r>
            <a:r>
              <a:rPr lang="nl-BE" sz="2400" dirty="0" err="1">
                <a:effectLst/>
                <a:ea typeface="Times New Roman" panose="02020603050405020304" pitchFamily="18" charset="0"/>
              </a:rPr>
              <a:t>danger</a:t>
            </a:r>
            <a:r>
              <a:rPr lang="nl-BE" sz="2400" dirty="0">
                <a:effectLst/>
                <a:ea typeface="Times New Roman" panose="02020603050405020304" pitchFamily="18" charset="0"/>
              </a:rPr>
              <a:t> </a:t>
            </a:r>
            <a:r>
              <a:rPr lang="nl-BE" sz="2400" dirty="0" err="1">
                <a:effectLst/>
                <a:ea typeface="Times New Roman" panose="02020603050405020304" pitchFamily="18" charset="0"/>
              </a:rPr>
              <a:t>d’état</a:t>
            </a:r>
            <a:endParaRPr lang="nl-BE" sz="2400" dirty="0">
              <a:effectLst/>
              <a:ea typeface="Times New Roman" panose="02020603050405020304" pitchFamily="18" charset="0"/>
            </a:endParaRPr>
          </a:p>
          <a:p>
            <a:r>
              <a:rPr lang="nl-BE" dirty="0">
                <a:ea typeface="Times New Roman" panose="02020603050405020304" pitchFamily="18" charset="0"/>
              </a:rPr>
              <a:t>NB: </a:t>
            </a:r>
            <a:r>
              <a:rPr lang="nl-BE" dirty="0" err="1">
                <a:ea typeface="Times New Roman" panose="02020603050405020304" pitchFamily="18" charset="0"/>
              </a:rPr>
              <a:t>un</a:t>
            </a:r>
            <a:r>
              <a:rPr lang="nl-BE" dirty="0">
                <a:ea typeface="Times New Roman" panose="02020603050405020304" pitchFamily="18" charset="0"/>
              </a:rPr>
              <a:t> </a:t>
            </a:r>
            <a:r>
              <a:rPr lang="nl-BE" dirty="0" err="1">
                <a:ea typeface="Times New Roman" panose="02020603050405020304" pitchFamily="18" charset="0"/>
              </a:rPr>
              <a:t>état</a:t>
            </a:r>
            <a:r>
              <a:rPr lang="nl-BE" dirty="0">
                <a:ea typeface="Times New Roman" panose="02020603050405020304" pitchFamily="18" charset="0"/>
              </a:rPr>
              <a:t> peut </a:t>
            </a:r>
            <a:r>
              <a:rPr lang="nl-BE" dirty="0" err="1">
                <a:ea typeface="Times New Roman" panose="02020603050405020304" pitchFamily="18" charset="0"/>
              </a:rPr>
              <a:t>soutenir</a:t>
            </a:r>
            <a:r>
              <a:rPr lang="nl-BE" dirty="0">
                <a:ea typeface="Times New Roman" panose="02020603050405020304" pitchFamily="18" charset="0"/>
              </a:rPr>
              <a:t> des </a:t>
            </a:r>
            <a:r>
              <a:rPr lang="nl-BE" dirty="0" err="1">
                <a:ea typeface="Times New Roman" panose="02020603050405020304" pitchFamily="18" charset="0"/>
              </a:rPr>
              <a:t>terroristes</a:t>
            </a:r>
            <a:r>
              <a:rPr lang="nl-BE" dirty="0">
                <a:ea typeface="Times New Roman" panose="02020603050405020304" pitchFamily="18" charset="0"/>
              </a:rPr>
              <a:t>, </a:t>
            </a:r>
            <a:r>
              <a:rPr lang="nl-BE" dirty="0" err="1">
                <a:ea typeface="Times New Roman" panose="02020603050405020304" pitchFamily="18" charset="0"/>
              </a:rPr>
              <a:t>ou</a:t>
            </a:r>
            <a:r>
              <a:rPr lang="nl-BE" dirty="0">
                <a:ea typeface="Times New Roman" panose="02020603050405020304" pitchFamily="18" charset="0"/>
              </a:rPr>
              <a:t> peut se </a:t>
            </a:r>
            <a:r>
              <a:rPr lang="nl-BE" dirty="0" err="1">
                <a:ea typeface="Times New Roman" panose="02020603050405020304" pitchFamily="18" charset="0"/>
              </a:rPr>
              <a:t>comporter</a:t>
            </a:r>
            <a:r>
              <a:rPr lang="nl-BE" dirty="0">
                <a:ea typeface="Times New Roman" panose="02020603050405020304" pitchFamily="18" charset="0"/>
              </a:rPr>
              <a:t> comme </a:t>
            </a:r>
            <a:r>
              <a:rPr lang="nl-BE" dirty="0" err="1">
                <a:ea typeface="Times New Roman" panose="02020603050405020304" pitchFamily="18" charset="0"/>
              </a:rPr>
              <a:t>une</a:t>
            </a:r>
            <a:r>
              <a:rPr lang="nl-BE" dirty="0">
                <a:ea typeface="Times New Roman" panose="02020603050405020304" pitchFamily="18" charset="0"/>
              </a:rPr>
              <a:t> </a:t>
            </a:r>
            <a:r>
              <a:rPr lang="nl-BE" dirty="0" err="1">
                <a:ea typeface="Times New Roman" panose="02020603050405020304" pitchFamily="18" charset="0"/>
              </a:rPr>
              <a:t>organisation</a:t>
            </a:r>
            <a:r>
              <a:rPr lang="nl-BE" dirty="0">
                <a:ea typeface="Times New Roman" panose="02020603050405020304" pitchFamily="18" charset="0"/>
              </a:rPr>
              <a:t> terroriste</a:t>
            </a:r>
            <a:endParaRPr lang="nl-BE" sz="2400" dirty="0">
              <a:effectLst/>
              <a:ea typeface="Times New Roman" panose="02020603050405020304" pitchFamily="18" charset="0"/>
            </a:endParaRPr>
          </a:p>
          <a:p>
            <a:pPr algn="just"/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83900E1-5EFB-41C4-B3F7-7E574AB45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10</a:t>
            </a:fld>
            <a:endParaRPr lang="fr-CH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261650C-1BE7-4455-8F30-3A2CBD54C97F}"/>
              </a:ext>
            </a:extLst>
          </p:cNvPr>
          <p:cNvSpPr txBox="1"/>
          <p:nvPr/>
        </p:nvSpPr>
        <p:spPr>
          <a:xfrm>
            <a:off x="455712" y="1194275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En </a:t>
            </a:r>
            <a:r>
              <a:rPr lang="nl-NL" sz="2400" dirty="0" err="1">
                <a:solidFill>
                  <a:schemeClr val="bg1"/>
                </a:solidFill>
              </a:rPr>
              <a:t>général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endParaRPr lang="nl-B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85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D99479-E500-4BAE-8499-87660F0E2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0295"/>
            <a:ext cx="4114800" cy="2886968"/>
          </a:xfrm>
        </p:spPr>
        <p:txBody>
          <a:bodyPr>
            <a:normAutofit fontScale="92500" lnSpcReduction="20000"/>
          </a:bodyPr>
          <a:lstStyle/>
          <a:p>
            <a:r>
              <a:rPr lang="nl-NL" sz="1800" b="0" i="0" dirty="0">
                <a:effectLst/>
              </a:rPr>
              <a:t>2020: Action du “Centre </a:t>
            </a:r>
            <a:r>
              <a:rPr lang="nl-NL" sz="1800" b="0" i="0" dirty="0" err="1">
                <a:effectLst/>
              </a:rPr>
              <a:t>européen</a:t>
            </a:r>
            <a:r>
              <a:rPr lang="nl-NL" sz="1800" b="0" i="0" dirty="0">
                <a:effectLst/>
              </a:rPr>
              <a:t> de </a:t>
            </a:r>
            <a:r>
              <a:rPr lang="nl-NL" sz="1800" b="0" i="0" dirty="0" err="1">
                <a:effectLst/>
              </a:rPr>
              <a:t>lutte</a:t>
            </a:r>
            <a:r>
              <a:rPr lang="nl-NL" sz="1800" b="0" i="0" dirty="0">
                <a:effectLst/>
              </a:rPr>
              <a:t> </a:t>
            </a:r>
            <a:r>
              <a:rPr lang="nl-NL" sz="1800" b="0" i="0" dirty="0" err="1">
                <a:effectLst/>
              </a:rPr>
              <a:t>contre</a:t>
            </a:r>
            <a:r>
              <a:rPr lang="nl-NL" sz="1800" b="0" i="0" dirty="0">
                <a:effectLst/>
              </a:rPr>
              <a:t> </a:t>
            </a:r>
            <a:r>
              <a:rPr lang="nl-NL" sz="1800" b="0" i="0" dirty="0" err="1">
                <a:effectLst/>
              </a:rPr>
              <a:t>le</a:t>
            </a:r>
            <a:r>
              <a:rPr lang="nl-NL" sz="1800" b="0" i="0" dirty="0">
                <a:effectLst/>
              </a:rPr>
              <a:t> terrorisme (ECTC)” </a:t>
            </a:r>
            <a:r>
              <a:rPr lang="nl-NL" sz="1800" b="0" i="0" dirty="0" err="1">
                <a:effectLst/>
              </a:rPr>
              <a:t>d’EUROPOL</a:t>
            </a:r>
            <a:r>
              <a:rPr lang="nl-NL" sz="1800" b="0" i="0" dirty="0">
                <a:effectLst/>
              </a:rPr>
              <a:t> </a:t>
            </a:r>
            <a:r>
              <a:rPr lang="nl-NL" sz="1800" b="0" i="0" dirty="0" err="1">
                <a:effectLst/>
              </a:rPr>
              <a:t>contre</a:t>
            </a:r>
            <a:r>
              <a:rPr lang="nl-NL" sz="1800" b="0" i="0" dirty="0">
                <a:effectLst/>
              </a:rPr>
              <a:t> des </a:t>
            </a:r>
            <a:r>
              <a:rPr lang="nl-NL" sz="1800" b="0" i="0" dirty="0" err="1">
                <a:effectLst/>
              </a:rPr>
              <a:t>lien</a:t>
            </a:r>
            <a:r>
              <a:rPr lang="nl-NL" sz="1800" dirty="0" err="1"/>
              <a:t>s</a:t>
            </a:r>
            <a:r>
              <a:rPr lang="nl-NL" sz="1800" b="0" i="0" dirty="0">
                <a:effectLst/>
              </a:rPr>
              <a:t> </a:t>
            </a:r>
            <a:r>
              <a:rPr lang="nl-NL" sz="1800" b="0" i="0" u="sng" dirty="0">
                <a:effectLst/>
              </a:rPr>
              <a:t>online</a:t>
            </a:r>
            <a:r>
              <a:rPr lang="nl-NL" sz="1800" b="0" i="0" dirty="0">
                <a:effectLst/>
              </a:rPr>
              <a:t> </a:t>
            </a:r>
            <a:r>
              <a:rPr lang="nl-NL" sz="1800" b="0" i="0" dirty="0" err="1">
                <a:effectLst/>
              </a:rPr>
              <a:t>jihadistes</a:t>
            </a:r>
            <a:r>
              <a:rPr lang="nl-NL" sz="1800" b="0" i="0" dirty="0">
                <a:effectLst/>
              </a:rPr>
              <a:t> et </a:t>
            </a:r>
            <a:r>
              <a:rPr lang="nl-NL" sz="1800" b="0" i="0" dirty="0" err="1">
                <a:effectLst/>
              </a:rPr>
              <a:t>ceux</a:t>
            </a:r>
            <a:r>
              <a:rPr lang="nl-NL" sz="1800" b="0" i="0" dirty="0">
                <a:effectLst/>
              </a:rPr>
              <a:t> </a:t>
            </a:r>
            <a:r>
              <a:rPr lang="nl-NL" sz="1800" b="0" i="0" dirty="0" err="1">
                <a:effectLst/>
              </a:rPr>
              <a:t>orientés</a:t>
            </a:r>
            <a:r>
              <a:rPr lang="nl-NL" sz="1800" b="0" i="0" dirty="0">
                <a:effectLst/>
              </a:rPr>
              <a:t> vers </a:t>
            </a:r>
            <a:r>
              <a:rPr lang="nl-NL" sz="1800" b="0" i="0" dirty="0" err="1">
                <a:effectLst/>
              </a:rPr>
              <a:t>l’extrêmisme</a:t>
            </a:r>
            <a:r>
              <a:rPr lang="nl-NL" sz="1800" b="0" i="0" dirty="0">
                <a:effectLst/>
              </a:rPr>
              <a:t> de </a:t>
            </a:r>
            <a:r>
              <a:rPr lang="nl-NL" sz="1800" b="0" i="0" dirty="0" err="1">
                <a:effectLst/>
              </a:rPr>
              <a:t>gauche</a:t>
            </a:r>
            <a:r>
              <a:rPr lang="nl-NL" sz="1800" b="0" i="0" dirty="0">
                <a:effectLst/>
              </a:rPr>
              <a:t> et de </a:t>
            </a:r>
            <a:r>
              <a:rPr lang="nl-NL" sz="1800" b="0" i="0" dirty="0" err="1">
                <a:effectLst/>
              </a:rPr>
              <a:t>droite</a:t>
            </a:r>
            <a:r>
              <a:rPr lang="nl-NL" sz="1800" b="0" i="0" dirty="0">
                <a:effectLst/>
              </a:rPr>
              <a:t> (</a:t>
            </a:r>
            <a:r>
              <a:rPr lang="nl-NL" sz="1800" b="0" i="0" dirty="0" err="1">
                <a:effectLst/>
              </a:rPr>
              <a:t>manuels</a:t>
            </a:r>
            <a:r>
              <a:rPr lang="nl-NL" sz="1800" b="0" i="0" dirty="0">
                <a:effectLst/>
              </a:rPr>
              <a:t> de </a:t>
            </a:r>
            <a:r>
              <a:rPr lang="nl-NL" sz="1800" b="0" i="0" dirty="0" err="1">
                <a:effectLst/>
              </a:rPr>
              <a:t>fabrication</a:t>
            </a:r>
            <a:r>
              <a:rPr lang="nl-NL" sz="1800" b="0" i="0" dirty="0">
                <a:effectLst/>
              </a:rPr>
              <a:t> de </a:t>
            </a:r>
            <a:r>
              <a:rPr lang="nl-NL" sz="1800" b="0" i="0" dirty="0" err="1">
                <a:effectLst/>
              </a:rPr>
              <a:t>bombes</a:t>
            </a:r>
            <a:r>
              <a:rPr lang="nl-NL" sz="1800" b="0" i="0" dirty="0">
                <a:effectLst/>
              </a:rPr>
              <a:t> et de </a:t>
            </a:r>
            <a:r>
              <a:rPr lang="nl-NL" sz="1800" b="0" i="0" dirty="0" err="1">
                <a:effectLst/>
              </a:rPr>
              <a:t>matériaux</a:t>
            </a:r>
            <a:r>
              <a:rPr lang="nl-NL" sz="1800" b="0" i="0" dirty="0">
                <a:effectLst/>
              </a:rPr>
              <a:t> </a:t>
            </a:r>
            <a:r>
              <a:rPr lang="nl-NL" sz="1800" b="0" i="0" dirty="0" err="1">
                <a:effectLst/>
              </a:rPr>
              <a:t>chimiques</a:t>
            </a:r>
            <a:r>
              <a:rPr lang="nl-NL" sz="1800" b="0" i="0" dirty="0">
                <a:effectLst/>
              </a:rPr>
              <a:t>, </a:t>
            </a:r>
            <a:r>
              <a:rPr lang="nl-NL" sz="1800" b="0" i="0" dirty="0" err="1">
                <a:effectLst/>
              </a:rPr>
              <a:t>biologiques</a:t>
            </a:r>
            <a:r>
              <a:rPr lang="nl-NL" sz="1800" b="0" i="0" dirty="0">
                <a:effectLst/>
              </a:rPr>
              <a:t>, </a:t>
            </a:r>
            <a:r>
              <a:rPr lang="nl-NL" sz="1800" b="0" i="0" dirty="0" err="1">
                <a:effectLst/>
              </a:rPr>
              <a:t>radiologiques</a:t>
            </a:r>
            <a:r>
              <a:rPr lang="nl-NL" sz="1800" b="0" i="0" dirty="0">
                <a:effectLst/>
              </a:rPr>
              <a:t> et </a:t>
            </a:r>
            <a:r>
              <a:rPr lang="nl-NL" sz="1800" b="0" i="0" dirty="0" err="1">
                <a:effectLst/>
              </a:rPr>
              <a:t>nucléaires</a:t>
            </a:r>
            <a:r>
              <a:rPr lang="nl-NL" sz="1800" b="0" i="0" dirty="0">
                <a:effectLst/>
              </a:rPr>
              <a:t> à </a:t>
            </a:r>
            <a:r>
              <a:rPr lang="nl-NL" sz="1800" b="0" i="0" dirty="0" err="1">
                <a:effectLst/>
              </a:rPr>
              <a:t>utiliser</a:t>
            </a:r>
            <a:r>
              <a:rPr lang="nl-NL" sz="1800" b="0" i="0" dirty="0">
                <a:effectLst/>
              </a:rPr>
              <a:t> pendant des </a:t>
            </a:r>
            <a:r>
              <a:rPr lang="nl-NL" sz="1800" b="0" i="0" dirty="0" err="1">
                <a:effectLst/>
              </a:rPr>
              <a:t>actes</a:t>
            </a:r>
            <a:r>
              <a:rPr lang="nl-NL" sz="1800" b="0" i="0" dirty="0">
                <a:effectLst/>
              </a:rPr>
              <a:t> </a:t>
            </a:r>
            <a:r>
              <a:rPr lang="nl-NL" sz="1800" b="0" i="0" dirty="0" err="1">
                <a:effectLst/>
              </a:rPr>
              <a:t>terroristes</a:t>
            </a:r>
            <a:r>
              <a:rPr lang="nl-NL" sz="1800" b="0" i="0" dirty="0">
                <a:effectLst/>
              </a:rPr>
              <a:t>).</a:t>
            </a:r>
          </a:p>
          <a:p>
            <a:endParaRPr lang="nl-NL" sz="1800" b="0" i="0" dirty="0">
              <a:effectLst/>
            </a:endParaRPr>
          </a:p>
          <a:p>
            <a:r>
              <a:rPr lang="nl-NL" sz="2800" b="0" i="0" dirty="0">
                <a:solidFill>
                  <a:srgbClr val="FF0000"/>
                </a:solidFill>
                <a:effectLst/>
              </a:rPr>
              <a:t>1.733 </a:t>
            </a:r>
            <a:r>
              <a:rPr lang="nl-NL" sz="2800" b="0" i="0" dirty="0" err="1">
                <a:effectLst/>
              </a:rPr>
              <a:t>liens</a:t>
            </a:r>
            <a:r>
              <a:rPr lang="nl-NL" sz="2800" b="0" i="0" dirty="0">
                <a:effectLst/>
              </a:rPr>
              <a:t> </a:t>
            </a:r>
            <a:r>
              <a:rPr lang="nl-NL" sz="1800" b="0" i="0" dirty="0">
                <a:effectLst/>
              </a:rPr>
              <a:t>ont </a:t>
            </a:r>
            <a:r>
              <a:rPr lang="nl-NL" sz="1800" b="0" i="0" dirty="0" err="1">
                <a:effectLst/>
              </a:rPr>
              <a:t>été</a:t>
            </a:r>
            <a:r>
              <a:rPr lang="nl-NL" sz="1800" b="0" i="0" dirty="0">
                <a:effectLst/>
              </a:rPr>
              <a:t> supprimés! </a:t>
            </a:r>
            <a:endParaRPr lang="nl-BE" sz="18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B469709-5A81-49C0-8F53-4C5B70043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11</a:t>
            </a:fld>
            <a:endParaRPr lang="fr-CH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BB303270-B89E-42A9-8F30-C810C7219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7534"/>
            <a:ext cx="8229600" cy="857250"/>
          </a:xfrm>
        </p:spPr>
        <p:txBody>
          <a:bodyPr/>
          <a:lstStyle/>
          <a:p>
            <a:r>
              <a:rPr lang="nl-NL" dirty="0"/>
              <a:t>2. </a:t>
            </a:r>
            <a:r>
              <a:rPr lang="nl-NL" dirty="0" err="1"/>
              <a:t>Manifestations</a:t>
            </a:r>
            <a:r>
              <a:rPr lang="nl-NL" dirty="0"/>
              <a:t> de </a:t>
            </a:r>
            <a:r>
              <a:rPr lang="nl-NL" dirty="0" err="1"/>
              <a:t>radicalisation</a:t>
            </a:r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68C72FB-6D4E-4199-B2A3-9F09348F0529}"/>
              </a:ext>
            </a:extLst>
          </p:cNvPr>
          <p:cNvSpPr txBox="1"/>
          <p:nvPr/>
        </p:nvSpPr>
        <p:spPr>
          <a:xfrm>
            <a:off x="455712" y="1194275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En </a:t>
            </a:r>
            <a:r>
              <a:rPr lang="nl-NL" sz="2400" dirty="0" err="1">
                <a:solidFill>
                  <a:schemeClr val="bg1"/>
                </a:solidFill>
              </a:rPr>
              <a:t>général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endParaRPr lang="nl-BE" sz="2400" dirty="0">
              <a:solidFill>
                <a:srgbClr val="FF0000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237F62A-9487-4EA1-B811-E13540655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12168"/>
            <a:ext cx="3003798" cy="300379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80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71740B-1479-4248-9209-BCDB533FE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12</a:t>
            </a:fld>
            <a:endParaRPr lang="fr-CH" dirty="0"/>
          </a:p>
        </p:txBody>
      </p:sp>
      <p:grpSp>
        <p:nvGrpSpPr>
          <p:cNvPr id="5" name="Groep 11">
            <a:extLst>
              <a:ext uri="{FF2B5EF4-FFF2-40B4-BE49-F238E27FC236}">
                <a16:creationId xmlns:a16="http://schemas.microsoft.com/office/drawing/2014/main" id="{241288E0-BC30-4F65-9CE2-7A3D2F2E5B12}"/>
              </a:ext>
            </a:extLst>
          </p:cNvPr>
          <p:cNvGrpSpPr/>
          <p:nvPr/>
        </p:nvGrpSpPr>
        <p:grpSpPr>
          <a:xfrm>
            <a:off x="1080592" y="2857669"/>
            <a:ext cx="7272808" cy="216024"/>
            <a:chOff x="1691680" y="3573339"/>
            <a:chExt cx="7272808" cy="216024"/>
          </a:xfrm>
        </p:grpSpPr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26F35FD9-15F4-4A3F-9766-1E161E5C68FA}"/>
                </a:ext>
              </a:extLst>
            </p:cNvPr>
            <p:cNvSpPr/>
            <p:nvPr/>
          </p:nvSpPr>
          <p:spPr>
            <a:xfrm>
              <a:off x="1691680" y="3573339"/>
              <a:ext cx="2448272" cy="21602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1400" dirty="0">
                  <a:solidFill>
                    <a:schemeClr val="tx1"/>
                  </a:solidFill>
                </a:rPr>
                <a:t>2014</a:t>
              </a:r>
            </a:p>
          </p:txBody>
        </p:sp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83AF476E-5A76-404A-B8A3-09DA924FAECA}"/>
                </a:ext>
              </a:extLst>
            </p:cNvPr>
            <p:cNvSpPr/>
            <p:nvPr/>
          </p:nvSpPr>
          <p:spPr>
            <a:xfrm>
              <a:off x="4139952" y="3573339"/>
              <a:ext cx="2448272" cy="21602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1400" dirty="0">
                  <a:solidFill>
                    <a:schemeClr val="tx1"/>
                  </a:solidFill>
                </a:rPr>
                <a:t>2015</a:t>
              </a:r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D04F549-C011-415B-8CC1-AC6DC76F1877}"/>
                </a:ext>
              </a:extLst>
            </p:cNvPr>
            <p:cNvSpPr/>
            <p:nvPr/>
          </p:nvSpPr>
          <p:spPr>
            <a:xfrm>
              <a:off x="6516216" y="3573339"/>
              <a:ext cx="2448272" cy="21602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1400" dirty="0">
                  <a:solidFill>
                    <a:schemeClr val="tx1"/>
                  </a:solidFill>
                </a:rPr>
                <a:t>2016</a:t>
              </a:r>
            </a:p>
          </p:txBody>
        </p:sp>
      </p:grpSp>
      <p:grpSp>
        <p:nvGrpSpPr>
          <p:cNvPr id="9" name="Groep 32">
            <a:extLst>
              <a:ext uri="{FF2B5EF4-FFF2-40B4-BE49-F238E27FC236}">
                <a16:creationId xmlns:a16="http://schemas.microsoft.com/office/drawing/2014/main" id="{1E2EF8D8-AFA6-40DE-9702-C4C8A93795D8}"/>
              </a:ext>
            </a:extLst>
          </p:cNvPr>
          <p:cNvGrpSpPr/>
          <p:nvPr/>
        </p:nvGrpSpPr>
        <p:grpSpPr>
          <a:xfrm>
            <a:off x="1368624" y="3073371"/>
            <a:ext cx="1512168" cy="1152847"/>
            <a:chOff x="1979712" y="3789041"/>
            <a:chExt cx="1512168" cy="1152847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0594B25-F683-4B37-8C14-D46498E97459}"/>
                </a:ext>
              </a:extLst>
            </p:cNvPr>
            <p:cNvSpPr txBox="1"/>
            <p:nvPr/>
          </p:nvSpPr>
          <p:spPr>
            <a:xfrm>
              <a:off x="1979712" y="4295557"/>
              <a:ext cx="1512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24 </a:t>
              </a:r>
              <a:r>
                <a:rPr lang="nl-BE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mai</a:t>
              </a:r>
              <a:r>
                <a:rPr lang="nl-BE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2014</a:t>
              </a:r>
            </a:p>
            <a:p>
              <a:pPr algn="ctr"/>
              <a:r>
                <a:rPr lang="nl-BE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Attentat</a:t>
              </a:r>
              <a:r>
                <a:rPr lang="nl-BE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nl-BE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Musée</a:t>
              </a:r>
              <a:r>
                <a:rPr lang="nl-BE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nl-BE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Juive</a:t>
              </a:r>
              <a:r>
                <a:rPr lang="nl-BE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Bruxelles</a:t>
              </a:r>
            </a:p>
          </p:txBody>
        </p:sp>
        <p:cxnSp>
          <p:nvCxnSpPr>
            <p:cNvPr id="11" name="Rechte verbindingslijn met pijl 10">
              <a:extLst>
                <a:ext uri="{FF2B5EF4-FFF2-40B4-BE49-F238E27FC236}">
                  <a16:creationId xmlns:a16="http://schemas.microsoft.com/office/drawing/2014/main" id="{46A576A2-6794-4BBA-9838-B68D24573F5D}"/>
                </a:ext>
              </a:extLst>
            </p:cNvPr>
            <p:cNvCxnSpPr/>
            <p:nvPr/>
          </p:nvCxnSpPr>
          <p:spPr>
            <a:xfrm flipH="1" flipV="1">
              <a:off x="2699792" y="3789041"/>
              <a:ext cx="546" cy="504055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ep 35">
            <a:extLst>
              <a:ext uri="{FF2B5EF4-FFF2-40B4-BE49-F238E27FC236}">
                <a16:creationId xmlns:a16="http://schemas.microsoft.com/office/drawing/2014/main" id="{7657B471-21CC-4DB2-BE69-D07AA1D5EE2C}"/>
              </a:ext>
            </a:extLst>
          </p:cNvPr>
          <p:cNvGrpSpPr/>
          <p:nvPr/>
        </p:nvGrpSpPr>
        <p:grpSpPr>
          <a:xfrm>
            <a:off x="4392960" y="1779662"/>
            <a:ext cx="1584176" cy="1077684"/>
            <a:chOff x="5220072" y="2566819"/>
            <a:chExt cx="1584176" cy="1077684"/>
          </a:xfrm>
        </p:grpSpPr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CC4FD25C-2E45-4E7C-B4AE-419BA78034FA}"/>
                </a:ext>
              </a:extLst>
            </p:cNvPr>
            <p:cNvSpPr txBox="1"/>
            <p:nvPr/>
          </p:nvSpPr>
          <p:spPr>
            <a:xfrm>
              <a:off x="5220072" y="2566819"/>
              <a:ext cx="1584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13 </a:t>
              </a:r>
              <a:r>
                <a:rPr lang="nl-BE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novembre</a:t>
              </a:r>
              <a:r>
                <a:rPr lang="nl-BE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2015</a:t>
              </a:r>
            </a:p>
            <a:p>
              <a:pPr algn="ctr"/>
              <a:r>
                <a:rPr lang="nl-BE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Attentat</a:t>
              </a:r>
              <a:r>
                <a:rPr lang="nl-BE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Paris</a:t>
              </a:r>
            </a:p>
            <a:p>
              <a:pPr algn="ctr"/>
              <a:r>
                <a:rPr lang="nl-BE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Bataclan</a:t>
              </a:r>
              <a:endParaRPr lang="nl-BE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4" name="Rechte verbindingslijn met pijl 13">
              <a:extLst>
                <a:ext uri="{FF2B5EF4-FFF2-40B4-BE49-F238E27FC236}">
                  <a16:creationId xmlns:a16="http://schemas.microsoft.com/office/drawing/2014/main" id="{1F82372A-7D73-4675-A490-F233FACE8B7E}"/>
                </a:ext>
              </a:extLst>
            </p:cNvPr>
            <p:cNvCxnSpPr/>
            <p:nvPr/>
          </p:nvCxnSpPr>
          <p:spPr>
            <a:xfrm>
              <a:off x="6300192" y="3213150"/>
              <a:ext cx="0" cy="431353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ep 37">
            <a:extLst>
              <a:ext uri="{FF2B5EF4-FFF2-40B4-BE49-F238E27FC236}">
                <a16:creationId xmlns:a16="http://schemas.microsoft.com/office/drawing/2014/main" id="{49E9AA05-63DC-448C-B2BD-A80E2AA9615D}"/>
              </a:ext>
            </a:extLst>
          </p:cNvPr>
          <p:cNvGrpSpPr/>
          <p:nvPr/>
        </p:nvGrpSpPr>
        <p:grpSpPr>
          <a:xfrm>
            <a:off x="5833120" y="1779662"/>
            <a:ext cx="1440160" cy="1077684"/>
            <a:chOff x="7524328" y="4367044"/>
            <a:chExt cx="1440160" cy="1077684"/>
          </a:xfrm>
        </p:grpSpPr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7EF1B6A5-FEB1-414C-BC85-D06D1FA1BF9C}"/>
                </a:ext>
              </a:extLst>
            </p:cNvPr>
            <p:cNvSpPr txBox="1"/>
            <p:nvPr/>
          </p:nvSpPr>
          <p:spPr>
            <a:xfrm>
              <a:off x="7524328" y="4367044"/>
              <a:ext cx="144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22 mars 2016</a:t>
              </a:r>
            </a:p>
            <a:p>
              <a:pPr algn="ctr"/>
              <a:r>
                <a:rPr lang="nl-BE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Attentat</a:t>
              </a:r>
              <a:r>
                <a:rPr lang="nl-BE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nl-BE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aéroport</a:t>
              </a:r>
              <a:r>
                <a:rPr lang="nl-BE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&amp; métro Bruxelles</a:t>
              </a:r>
            </a:p>
          </p:txBody>
        </p:sp>
        <p:cxnSp>
          <p:nvCxnSpPr>
            <p:cNvPr id="17" name="Rechte verbindingslijn met pijl 16">
              <a:extLst>
                <a:ext uri="{FF2B5EF4-FFF2-40B4-BE49-F238E27FC236}">
                  <a16:creationId xmlns:a16="http://schemas.microsoft.com/office/drawing/2014/main" id="{D829C2B7-F0CE-4928-A2FF-52D27D714729}"/>
                </a:ext>
              </a:extLst>
            </p:cNvPr>
            <p:cNvCxnSpPr/>
            <p:nvPr/>
          </p:nvCxnSpPr>
          <p:spPr>
            <a:xfrm flipH="1">
              <a:off x="8028384" y="5013375"/>
              <a:ext cx="725" cy="431353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ep 34">
            <a:extLst>
              <a:ext uri="{FF2B5EF4-FFF2-40B4-BE49-F238E27FC236}">
                <a16:creationId xmlns:a16="http://schemas.microsoft.com/office/drawing/2014/main" id="{48DBAC28-9546-457B-B297-3B3480F5B520}"/>
              </a:ext>
            </a:extLst>
          </p:cNvPr>
          <p:cNvGrpSpPr/>
          <p:nvPr/>
        </p:nvGrpSpPr>
        <p:grpSpPr>
          <a:xfrm>
            <a:off x="3024808" y="3073693"/>
            <a:ext cx="1440160" cy="1150064"/>
            <a:chOff x="3635896" y="3789363"/>
            <a:chExt cx="1440160" cy="1150064"/>
          </a:xfrm>
        </p:grpSpPr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96AB3924-DCC9-40A7-BD44-654E0E4BA9B9}"/>
                </a:ext>
              </a:extLst>
            </p:cNvPr>
            <p:cNvSpPr txBox="1"/>
            <p:nvPr/>
          </p:nvSpPr>
          <p:spPr>
            <a:xfrm>
              <a:off x="3635896" y="4293096"/>
              <a:ext cx="144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15 </a:t>
              </a:r>
              <a:r>
                <a:rPr lang="nl-BE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janvier</a:t>
              </a:r>
              <a:r>
                <a:rPr lang="nl-BE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2015</a:t>
              </a:r>
            </a:p>
            <a:p>
              <a:pPr algn="ctr"/>
              <a:r>
                <a:rPr lang="nl-BE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Action </a:t>
              </a:r>
              <a:r>
                <a:rPr lang="nl-BE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policière</a:t>
              </a:r>
              <a:r>
                <a:rPr lang="nl-BE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à Verviers</a:t>
              </a:r>
            </a:p>
          </p:txBody>
        </p:sp>
        <p:cxnSp>
          <p:nvCxnSpPr>
            <p:cNvPr id="20" name="Rechte verbindingslijn met pijl 19">
              <a:extLst>
                <a:ext uri="{FF2B5EF4-FFF2-40B4-BE49-F238E27FC236}">
                  <a16:creationId xmlns:a16="http://schemas.microsoft.com/office/drawing/2014/main" id="{AB378C7F-327B-432D-809C-9F7A7CDEBF39}"/>
                </a:ext>
              </a:extLst>
            </p:cNvPr>
            <p:cNvCxnSpPr/>
            <p:nvPr/>
          </p:nvCxnSpPr>
          <p:spPr>
            <a:xfrm>
              <a:off x="4283968" y="3789363"/>
              <a:ext cx="0" cy="504056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ep 36">
            <a:extLst>
              <a:ext uri="{FF2B5EF4-FFF2-40B4-BE49-F238E27FC236}">
                <a16:creationId xmlns:a16="http://schemas.microsoft.com/office/drawing/2014/main" id="{46FA091E-AF3E-4FCF-BC00-D8DCF8CECE2A}"/>
              </a:ext>
            </a:extLst>
          </p:cNvPr>
          <p:cNvGrpSpPr/>
          <p:nvPr/>
        </p:nvGrpSpPr>
        <p:grpSpPr>
          <a:xfrm>
            <a:off x="5472907" y="3073370"/>
            <a:ext cx="1583630" cy="1334557"/>
            <a:chOff x="6444010" y="3609666"/>
            <a:chExt cx="1583630" cy="1334557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A9E925C8-5A0E-43EF-AE84-33E0C267097E}"/>
                </a:ext>
              </a:extLst>
            </p:cNvPr>
            <p:cNvSpPr txBox="1"/>
            <p:nvPr/>
          </p:nvSpPr>
          <p:spPr>
            <a:xfrm>
              <a:off x="6444010" y="4113226"/>
              <a:ext cx="15836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19 mars 2016</a:t>
              </a:r>
            </a:p>
            <a:p>
              <a:pPr algn="ctr"/>
              <a:r>
                <a:rPr lang="nl-BE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Arrestation</a:t>
              </a:r>
              <a:r>
                <a:rPr lang="nl-BE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nl-BE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Salah</a:t>
              </a:r>
              <a:r>
                <a:rPr lang="nl-BE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nl-BE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Abdeslam</a:t>
              </a:r>
              <a:endParaRPr lang="nl-BE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nl-BE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Bruxelles</a:t>
              </a:r>
            </a:p>
          </p:txBody>
        </p:sp>
        <p:cxnSp>
          <p:nvCxnSpPr>
            <p:cNvPr id="23" name="Rechte verbindingslijn met pijl 22">
              <a:extLst>
                <a:ext uri="{FF2B5EF4-FFF2-40B4-BE49-F238E27FC236}">
                  <a16:creationId xmlns:a16="http://schemas.microsoft.com/office/drawing/2014/main" id="{0A1A6B36-0FFF-4455-A015-BAC1B9A4C99C}"/>
                </a:ext>
              </a:extLst>
            </p:cNvPr>
            <p:cNvCxnSpPr>
              <a:endCxn id="22" idx="0"/>
            </p:cNvCxnSpPr>
            <p:nvPr/>
          </p:nvCxnSpPr>
          <p:spPr>
            <a:xfrm flipH="1">
              <a:off x="7235825" y="3609666"/>
              <a:ext cx="1240" cy="503560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FD208566-1AB7-439C-835F-EB783E49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7534"/>
            <a:ext cx="8229600" cy="857250"/>
          </a:xfrm>
        </p:spPr>
        <p:txBody>
          <a:bodyPr/>
          <a:lstStyle/>
          <a:p>
            <a:r>
              <a:rPr lang="nl-NL" dirty="0"/>
              <a:t>2. </a:t>
            </a:r>
            <a:r>
              <a:rPr lang="nl-NL" dirty="0" err="1"/>
              <a:t>Manifestations</a:t>
            </a:r>
            <a:r>
              <a:rPr lang="nl-NL" dirty="0"/>
              <a:t> de </a:t>
            </a:r>
            <a:r>
              <a:rPr lang="nl-NL" dirty="0" err="1"/>
              <a:t>radicalisation</a:t>
            </a:r>
            <a:endParaRPr lang="nl-BE" dirty="0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9B8096E7-56DB-4F58-9AC6-68AE2409C21E}"/>
              </a:ext>
            </a:extLst>
          </p:cNvPr>
          <p:cNvSpPr txBox="1"/>
          <p:nvPr/>
        </p:nvSpPr>
        <p:spPr>
          <a:xfrm>
            <a:off x="458562" y="1186893"/>
            <a:ext cx="3498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>
                <a:solidFill>
                  <a:schemeClr val="bg1"/>
                </a:solidFill>
              </a:rPr>
              <a:t>Radicalisation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Jihadiste</a:t>
            </a:r>
            <a:endParaRPr lang="nl-BE" sz="2400" dirty="0">
              <a:solidFill>
                <a:srgbClr val="FF0000"/>
              </a:solidFill>
            </a:endParaRPr>
          </a:p>
        </p:txBody>
      </p:sp>
      <p:sp>
        <p:nvSpPr>
          <p:cNvPr id="28" name="Tijdelijke aanduiding voor inhoud 2">
            <a:extLst>
              <a:ext uri="{FF2B5EF4-FFF2-40B4-BE49-F238E27FC236}">
                <a16:creationId xmlns:a16="http://schemas.microsoft.com/office/drawing/2014/main" id="{36DFA15A-8D18-482F-A098-15FE6DB37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844" y="1870992"/>
            <a:ext cx="3858116" cy="71834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l" fontAlgn="ctr">
              <a:buNone/>
            </a:pPr>
            <a:r>
              <a:rPr lang="nl-NL" sz="1400" b="0" i="0" dirty="0">
                <a:solidFill>
                  <a:schemeClr val="tx1"/>
                </a:solidFill>
                <a:effectLst/>
              </a:rPr>
              <a:t>2018: La </a:t>
            </a:r>
            <a:r>
              <a:rPr lang="nl-NL" sz="1400" b="0" i="0" dirty="0" err="1">
                <a:solidFill>
                  <a:schemeClr val="tx1"/>
                </a:solidFill>
                <a:effectLst/>
              </a:rPr>
              <a:t>plupart</a:t>
            </a:r>
            <a:r>
              <a:rPr lang="nl-NL" sz="1400" b="0" i="0" dirty="0">
                <a:solidFill>
                  <a:schemeClr val="tx1"/>
                </a:solidFill>
                <a:effectLst/>
              </a:rPr>
              <a:t> des </a:t>
            </a:r>
            <a:r>
              <a:rPr lang="nl-NL" sz="1400" b="0" i="0" dirty="0" err="1">
                <a:solidFill>
                  <a:schemeClr val="tx1"/>
                </a:solidFill>
                <a:effectLst/>
              </a:rPr>
              <a:t>attentats</a:t>
            </a:r>
            <a:r>
              <a:rPr lang="nl-NL" sz="1400" b="0" i="0" dirty="0">
                <a:solidFill>
                  <a:schemeClr val="tx1"/>
                </a:solidFill>
                <a:effectLst/>
              </a:rPr>
              <a:t> </a:t>
            </a:r>
            <a:r>
              <a:rPr lang="nl-NL" sz="1400" b="0" i="0" dirty="0" err="1">
                <a:solidFill>
                  <a:schemeClr val="tx1"/>
                </a:solidFill>
                <a:effectLst/>
              </a:rPr>
              <a:t>était</a:t>
            </a:r>
            <a:r>
              <a:rPr lang="nl-NL" sz="1400" b="0" i="0" dirty="0">
                <a:solidFill>
                  <a:schemeClr val="tx1"/>
                </a:solidFill>
                <a:effectLst/>
              </a:rPr>
              <a:t> </a:t>
            </a:r>
            <a:r>
              <a:rPr lang="nl-NL" sz="1400" b="0" i="0" dirty="0" err="1">
                <a:solidFill>
                  <a:schemeClr val="tx1"/>
                </a:solidFill>
                <a:effectLst/>
              </a:rPr>
              <a:t>executée</a:t>
            </a:r>
            <a:r>
              <a:rPr lang="nl-NL" sz="1400" b="0" i="0" strike="sngStrike" dirty="0" err="1">
                <a:solidFill>
                  <a:schemeClr val="tx1"/>
                </a:solidFill>
                <a:effectLst/>
              </a:rPr>
              <a:t>s</a:t>
            </a:r>
            <a:r>
              <a:rPr lang="nl-NL" sz="1400" b="0" i="0" dirty="0">
                <a:solidFill>
                  <a:schemeClr val="tx1"/>
                </a:solidFill>
                <a:effectLst/>
              </a:rPr>
              <a:t> par des </a:t>
            </a:r>
            <a:r>
              <a:rPr lang="nl-NL" sz="1400" b="0" i="0" dirty="0" err="1">
                <a:solidFill>
                  <a:schemeClr val="tx1"/>
                </a:solidFill>
                <a:effectLst/>
              </a:rPr>
              <a:t>terroristes</a:t>
            </a:r>
            <a:r>
              <a:rPr lang="nl-NL" sz="1400" b="0" i="0" dirty="0">
                <a:solidFill>
                  <a:schemeClr val="tx1"/>
                </a:solidFill>
                <a:effectLst/>
              </a:rPr>
              <a:t> “home </a:t>
            </a:r>
            <a:r>
              <a:rPr lang="nl-NL" sz="1400" b="0" i="0" dirty="0" err="1">
                <a:solidFill>
                  <a:schemeClr val="tx1"/>
                </a:solidFill>
                <a:effectLst/>
              </a:rPr>
              <a:t>grown</a:t>
            </a:r>
            <a:r>
              <a:rPr lang="nl-NL" sz="1400" b="0" i="0" dirty="0">
                <a:solidFill>
                  <a:schemeClr val="tx1"/>
                </a:solidFill>
                <a:effectLst/>
              </a:rPr>
              <a:t>” en Europe, au </a:t>
            </a:r>
            <a:r>
              <a:rPr lang="nl-NL" sz="1400" b="0" i="0" dirty="0" err="1">
                <a:solidFill>
                  <a:schemeClr val="tx1"/>
                </a:solidFill>
                <a:effectLst/>
              </a:rPr>
              <a:t>lieu</a:t>
            </a:r>
            <a:r>
              <a:rPr lang="nl-NL" sz="1400" b="0" i="0" dirty="0">
                <a:solidFill>
                  <a:schemeClr val="tx1"/>
                </a:solidFill>
                <a:effectLst/>
              </a:rPr>
              <a:t> des </a:t>
            </a:r>
            <a:r>
              <a:rPr lang="nl-NL" sz="1400" b="0" i="0" dirty="0" err="1">
                <a:solidFill>
                  <a:schemeClr val="tx1"/>
                </a:solidFill>
                <a:effectLst/>
              </a:rPr>
              <a:t>guériers</a:t>
            </a:r>
            <a:r>
              <a:rPr lang="nl-NL" sz="1400" b="0" i="0" dirty="0">
                <a:solidFill>
                  <a:schemeClr val="tx1"/>
                </a:solidFill>
                <a:effectLst/>
              </a:rPr>
              <a:t> </a:t>
            </a:r>
            <a:r>
              <a:rPr lang="nl-NL" sz="1400" b="0" i="0" dirty="0" err="1">
                <a:solidFill>
                  <a:schemeClr val="tx1"/>
                </a:solidFill>
                <a:effectLst/>
              </a:rPr>
              <a:t>étrangers</a:t>
            </a:r>
            <a:r>
              <a:rPr lang="nl-NL" sz="1400" b="0" i="0" dirty="0">
                <a:solidFill>
                  <a:schemeClr val="tx1"/>
                </a:solidFill>
                <a:effectLst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6209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>
            <a:extLst>
              <a:ext uri="{FF2B5EF4-FFF2-40B4-BE49-F238E27FC236}">
                <a16:creationId xmlns:a16="http://schemas.microsoft.com/office/drawing/2014/main" id="{CD4390DB-06EF-4BF4-A205-00BA55666D8B}"/>
              </a:ext>
            </a:extLst>
          </p:cNvPr>
          <p:cNvGrpSpPr/>
          <p:nvPr/>
        </p:nvGrpSpPr>
        <p:grpSpPr>
          <a:xfrm>
            <a:off x="15112" y="0"/>
            <a:ext cx="4572000" cy="5143500"/>
            <a:chOff x="0" y="1124744"/>
            <a:chExt cx="4572000" cy="5143500"/>
          </a:xfrm>
        </p:grpSpPr>
        <p:pic>
          <p:nvPicPr>
            <p:cNvPr id="6" name="Picture 2" descr="Afbeeldingsresultaat voor aanslag luchthaven zaventem">
              <a:extLst>
                <a:ext uri="{FF2B5EF4-FFF2-40B4-BE49-F238E27FC236}">
                  <a16:creationId xmlns:a16="http://schemas.microsoft.com/office/drawing/2014/main" id="{2BEBD374-750B-43DD-BBD2-368D41E74A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42813" r="13699"/>
            <a:stretch>
              <a:fillRect/>
            </a:stretch>
          </p:blipFill>
          <p:spPr bwMode="auto">
            <a:xfrm>
              <a:off x="0" y="1124744"/>
              <a:ext cx="4572000" cy="5143500"/>
            </a:xfrm>
            <a:prstGeom prst="rect">
              <a:avLst/>
            </a:prstGeom>
            <a:noFill/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C14130A9-2210-469C-845D-C0D3CDC43262}"/>
                </a:ext>
              </a:extLst>
            </p:cNvPr>
            <p:cNvSpPr txBox="1"/>
            <p:nvPr/>
          </p:nvSpPr>
          <p:spPr>
            <a:xfrm>
              <a:off x="0" y="1124744"/>
              <a:ext cx="457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Aéroport National Bruxelles</a:t>
              </a:r>
            </a:p>
          </p:txBody>
        </p:sp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FBFA2F77-D677-4884-8BF5-9250556FF20D}"/>
              </a:ext>
            </a:extLst>
          </p:cNvPr>
          <p:cNvGrpSpPr/>
          <p:nvPr/>
        </p:nvGrpSpPr>
        <p:grpSpPr>
          <a:xfrm>
            <a:off x="4572000" y="-22583"/>
            <a:ext cx="4646301" cy="5166084"/>
            <a:chOff x="4572000" y="1215245"/>
            <a:chExt cx="4646301" cy="5166084"/>
          </a:xfrm>
        </p:grpSpPr>
        <p:pic>
          <p:nvPicPr>
            <p:cNvPr id="9" name="Picture 4" descr="Afbeeldingsresultaat voor aanslag metro maalbeek">
              <a:extLst>
                <a:ext uri="{FF2B5EF4-FFF2-40B4-BE49-F238E27FC236}">
                  <a16:creationId xmlns:a16="http://schemas.microsoft.com/office/drawing/2014/main" id="{DEA67360-D81E-42C2-A42A-E5E6CF6557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8602" r="2796"/>
            <a:stretch>
              <a:fillRect/>
            </a:stretch>
          </p:blipFill>
          <p:spPr bwMode="auto">
            <a:xfrm>
              <a:off x="4572000" y="1215245"/>
              <a:ext cx="4572000" cy="5166084"/>
            </a:xfrm>
            <a:prstGeom prst="rect">
              <a:avLst/>
            </a:prstGeom>
            <a:noFill/>
          </p:spPr>
        </p:pic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82A12201-B8A4-4B32-BCED-8A78F8CB55E6}"/>
                </a:ext>
              </a:extLst>
            </p:cNvPr>
            <p:cNvSpPr txBox="1"/>
            <p:nvPr/>
          </p:nvSpPr>
          <p:spPr>
            <a:xfrm>
              <a:off x="4646301" y="1237828"/>
              <a:ext cx="457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Métro Maalbeek</a:t>
              </a:r>
            </a:p>
          </p:txBody>
        </p:sp>
      </p:grpSp>
      <p:sp>
        <p:nvSpPr>
          <p:cNvPr id="12" name="Rechthoek 11">
            <a:extLst>
              <a:ext uri="{FF2B5EF4-FFF2-40B4-BE49-F238E27FC236}">
                <a16:creationId xmlns:a16="http://schemas.microsoft.com/office/drawing/2014/main" id="{9ADA36E2-B2D9-4361-8252-785DB5A94C25}"/>
              </a:ext>
            </a:extLst>
          </p:cNvPr>
          <p:cNvSpPr/>
          <p:nvPr/>
        </p:nvSpPr>
        <p:spPr>
          <a:xfrm>
            <a:off x="0" y="0"/>
            <a:ext cx="4572000" cy="5166084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DE6B47E7-2A18-4526-A271-B8CD4E784609}"/>
              </a:ext>
            </a:extLst>
          </p:cNvPr>
          <p:cNvGrpSpPr/>
          <p:nvPr/>
        </p:nvGrpSpPr>
        <p:grpSpPr>
          <a:xfrm>
            <a:off x="779240" y="1881717"/>
            <a:ext cx="2881731" cy="1624246"/>
            <a:chOff x="574257" y="2741379"/>
            <a:chExt cx="2881731" cy="1624246"/>
          </a:xfrm>
        </p:grpSpPr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3AF1C36A-9DF0-47E9-A005-1C4C9685B683}"/>
                </a:ext>
              </a:extLst>
            </p:cNvPr>
            <p:cNvGrpSpPr/>
            <p:nvPr/>
          </p:nvGrpSpPr>
          <p:grpSpPr>
            <a:xfrm>
              <a:off x="574257" y="2741652"/>
              <a:ext cx="973556" cy="1623973"/>
              <a:chOff x="827584" y="3460790"/>
              <a:chExt cx="973556" cy="1623973"/>
            </a:xfrm>
          </p:grpSpPr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5CBF78EF-E343-417C-B795-48A5B5723D24}"/>
                  </a:ext>
                </a:extLst>
              </p:cNvPr>
              <p:cNvSpPr/>
              <p:nvPr/>
            </p:nvSpPr>
            <p:spPr>
              <a:xfrm>
                <a:off x="827584" y="4684653"/>
                <a:ext cx="971550" cy="400110"/>
              </a:xfrm>
              <a:prstGeom prst="rect">
                <a:avLst/>
              </a:prstGeom>
              <a:solidFill>
                <a:schemeClr val="bg2">
                  <a:lumMod val="1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BE" sz="1000" b="1" dirty="0" err="1">
                    <a:solidFill>
                      <a:schemeClr val="bg1"/>
                    </a:solidFill>
                    <a:latin typeface="Arial Narrow" pitchFamily="34" charset="0"/>
                  </a:rPr>
                  <a:t>Najim</a:t>
                </a:r>
                <a:endParaRPr lang="nl-BE" sz="1000" b="1" dirty="0">
                  <a:solidFill>
                    <a:schemeClr val="bg1"/>
                  </a:solidFill>
                  <a:latin typeface="Arial Narrow" pitchFamily="34" charset="0"/>
                </a:endParaRPr>
              </a:p>
              <a:p>
                <a:pPr algn="ctr"/>
                <a:r>
                  <a:rPr lang="nl-BE" sz="1000" b="1" dirty="0" err="1">
                    <a:solidFill>
                      <a:schemeClr val="bg1"/>
                    </a:solidFill>
                    <a:latin typeface="Arial Narrow" pitchFamily="34" charset="0"/>
                  </a:rPr>
                  <a:t>Laachraoui</a:t>
                </a:r>
                <a:endParaRPr lang="nl-BE" sz="1000" b="1" dirty="0">
                  <a:solidFill>
                    <a:schemeClr val="bg1"/>
                  </a:solidFill>
                  <a:latin typeface="Arial Narrow" pitchFamily="34" charset="0"/>
                </a:endParaRPr>
              </a:p>
            </p:txBody>
          </p:sp>
          <p:pic>
            <p:nvPicPr>
              <p:cNvPr id="22" name="Picture 34" descr="Gerelateerde afbeelding">
                <a:extLst>
                  <a:ext uri="{FF2B5EF4-FFF2-40B4-BE49-F238E27FC236}">
                    <a16:creationId xmlns:a16="http://schemas.microsoft.com/office/drawing/2014/main" id="{0153C484-C439-4115-B2ED-5AEC71AFCF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3873" r="24401" b="13300"/>
              <a:stretch>
                <a:fillRect/>
              </a:stretch>
            </p:blipFill>
            <p:spPr bwMode="auto">
              <a:xfrm>
                <a:off x="827584" y="3460790"/>
                <a:ext cx="973556" cy="1223863"/>
              </a:xfrm>
              <a:prstGeom prst="rect">
                <a:avLst/>
              </a:prstGeom>
              <a:noFill/>
            </p:spPr>
          </p:pic>
        </p:grp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112DCA5B-099E-4D6E-BB5E-29AA9472588C}"/>
                </a:ext>
              </a:extLst>
            </p:cNvPr>
            <p:cNvGrpSpPr/>
            <p:nvPr/>
          </p:nvGrpSpPr>
          <p:grpSpPr>
            <a:xfrm>
              <a:off x="1547664" y="2741379"/>
              <a:ext cx="971550" cy="1624246"/>
              <a:chOff x="4788024" y="1340768"/>
              <a:chExt cx="971550" cy="1624246"/>
            </a:xfrm>
          </p:grpSpPr>
          <p:pic>
            <p:nvPicPr>
              <p:cNvPr id="19" name="Picture 2" descr="Khalid en Brahim El Bakraoui, de broers die verantwoordelijk zouden zijn voor de aanslagen in België. ">
                <a:extLst>
                  <a:ext uri="{FF2B5EF4-FFF2-40B4-BE49-F238E27FC236}">
                    <a16:creationId xmlns:a16="http://schemas.microsoft.com/office/drawing/2014/main" id="{57DEA9FE-73D1-47CC-8BB9-26B6E10910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55481" t="3949" r="2698"/>
              <a:stretch>
                <a:fillRect/>
              </a:stretch>
            </p:blipFill>
            <p:spPr bwMode="auto">
              <a:xfrm>
                <a:off x="4788024" y="1340768"/>
                <a:ext cx="936104" cy="1224136"/>
              </a:xfrm>
              <a:prstGeom prst="rect">
                <a:avLst/>
              </a:prstGeom>
              <a:noFill/>
            </p:spPr>
          </p:pic>
          <p:sp>
            <p:nvSpPr>
              <p:cNvPr id="20" name="Rechthoek 19">
                <a:extLst>
                  <a:ext uri="{FF2B5EF4-FFF2-40B4-BE49-F238E27FC236}">
                    <a16:creationId xmlns:a16="http://schemas.microsoft.com/office/drawing/2014/main" id="{94E2A646-1FB9-4D25-ACB8-28F6114C442C}"/>
                  </a:ext>
                </a:extLst>
              </p:cNvPr>
              <p:cNvSpPr/>
              <p:nvPr/>
            </p:nvSpPr>
            <p:spPr>
              <a:xfrm>
                <a:off x="4788024" y="2564904"/>
                <a:ext cx="971550" cy="400110"/>
              </a:xfrm>
              <a:prstGeom prst="rect">
                <a:avLst/>
              </a:prstGeom>
              <a:solidFill>
                <a:schemeClr val="bg2">
                  <a:lumMod val="1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BE" sz="1000" b="1" dirty="0">
                    <a:solidFill>
                      <a:schemeClr val="bg1"/>
                    </a:solidFill>
                    <a:latin typeface="Arial Narrow" pitchFamily="34" charset="0"/>
                  </a:rPr>
                  <a:t>Ibrahim</a:t>
                </a:r>
              </a:p>
              <a:p>
                <a:pPr algn="ctr"/>
                <a:r>
                  <a:rPr lang="nl-BE" sz="1000" b="1" dirty="0">
                    <a:solidFill>
                      <a:schemeClr val="bg1"/>
                    </a:solidFill>
                    <a:latin typeface="Arial Narrow" pitchFamily="34" charset="0"/>
                  </a:rPr>
                  <a:t>El </a:t>
                </a:r>
                <a:r>
                  <a:rPr lang="nl-BE" sz="1000" b="1" dirty="0" err="1">
                    <a:solidFill>
                      <a:schemeClr val="bg1"/>
                    </a:solidFill>
                    <a:latin typeface="Arial Narrow" pitchFamily="34" charset="0"/>
                  </a:rPr>
                  <a:t>Bakraoui</a:t>
                </a:r>
                <a:endParaRPr lang="nl-BE" sz="1000" b="1" dirty="0">
                  <a:solidFill>
                    <a:schemeClr val="bg1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DA4B34C2-8F41-43D0-A1E0-ED0BA84F1D1E}"/>
                </a:ext>
              </a:extLst>
            </p:cNvPr>
            <p:cNvGrpSpPr/>
            <p:nvPr/>
          </p:nvGrpSpPr>
          <p:grpSpPr>
            <a:xfrm>
              <a:off x="2484438" y="2741652"/>
              <a:ext cx="971550" cy="1623973"/>
              <a:chOff x="2627784" y="2741652"/>
              <a:chExt cx="971550" cy="1623973"/>
            </a:xfrm>
          </p:grpSpPr>
          <p:pic>
            <p:nvPicPr>
              <p:cNvPr id="17" name="Picture 30" descr="Afbeeldingsresultaat voor Mohamed Abrini">
                <a:extLst>
                  <a:ext uri="{FF2B5EF4-FFF2-40B4-BE49-F238E27FC236}">
                    <a16:creationId xmlns:a16="http://schemas.microsoft.com/office/drawing/2014/main" id="{B30FC4F1-DF5E-4CC2-84C3-2108E461BF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4999" r="50667" b="10357"/>
              <a:stretch>
                <a:fillRect/>
              </a:stretch>
            </p:blipFill>
            <p:spPr bwMode="auto">
              <a:xfrm>
                <a:off x="2627784" y="2741652"/>
                <a:ext cx="970713" cy="1223863"/>
              </a:xfrm>
              <a:prstGeom prst="rect">
                <a:avLst/>
              </a:prstGeom>
              <a:noFill/>
            </p:spPr>
          </p:pic>
          <p:sp>
            <p:nvSpPr>
              <p:cNvPr id="18" name="Rechthoek 17">
                <a:extLst>
                  <a:ext uri="{FF2B5EF4-FFF2-40B4-BE49-F238E27FC236}">
                    <a16:creationId xmlns:a16="http://schemas.microsoft.com/office/drawing/2014/main" id="{938FF675-EE10-4C41-953D-B07928B06134}"/>
                  </a:ext>
                </a:extLst>
              </p:cNvPr>
              <p:cNvSpPr/>
              <p:nvPr/>
            </p:nvSpPr>
            <p:spPr>
              <a:xfrm>
                <a:off x="2627784" y="3965515"/>
                <a:ext cx="971550" cy="400110"/>
              </a:xfrm>
              <a:prstGeom prst="rect">
                <a:avLst/>
              </a:prstGeom>
              <a:solidFill>
                <a:schemeClr val="bg2">
                  <a:lumMod val="1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BE" sz="1000" b="1" dirty="0">
                    <a:solidFill>
                      <a:schemeClr val="bg1"/>
                    </a:solidFill>
                    <a:latin typeface="Arial Narrow" pitchFamily="34" charset="0"/>
                  </a:rPr>
                  <a:t>Mohamed</a:t>
                </a:r>
              </a:p>
              <a:p>
                <a:pPr algn="ctr"/>
                <a:r>
                  <a:rPr lang="nl-BE" sz="1000" b="1" dirty="0" err="1">
                    <a:solidFill>
                      <a:schemeClr val="bg1"/>
                    </a:solidFill>
                    <a:latin typeface="Arial Narrow" pitchFamily="34" charset="0"/>
                  </a:rPr>
                  <a:t>Abrini</a:t>
                </a:r>
                <a:endParaRPr lang="nl-BE" sz="1000" b="1" dirty="0">
                  <a:solidFill>
                    <a:schemeClr val="bg1"/>
                  </a:solidFill>
                  <a:latin typeface="Arial Narrow" pitchFamily="34" charset="0"/>
                </a:endParaRPr>
              </a:p>
            </p:txBody>
          </p:sp>
        </p:grpSp>
      </p:grpSp>
      <p:grpSp>
        <p:nvGrpSpPr>
          <p:cNvPr id="23" name="Groep 79">
            <a:extLst>
              <a:ext uri="{FF2B5EF4-FFF2-40B4-BE49-F238E27FC236}">
                <a16:creationId xmlns:a16="http://schemas.microsoft.com/office/drawing/2014/main" id="{CAE17E1B-FCAB-410E-AA59-69A5DDE72398}"/>
              </a:ext>
            </a:extLst>
          </p:cNvPr>
          <p:cNvGrpSpPr/>
          <p:nvPr/>
        </p:nvGrpSpPr>
        <p:grpSpPr>
          <a:xfrm>
            <a:off x="782697" y="1885963"/>
            <a:ext cx="1906724" cy="1620000"/>
            <a:chOff x="72000" y="3356992"/>
            <a:chExt cx="1979720" cy="1656980"/>
          </a:xfrm>
        </p:grpSpPr>
        <p:grpSp>
          <p:nvGrpSpPr>
            <p:cNvPr id="24" name="Groep 61">
              <a:extLst>
                <a:ext uri="{FF2B5EF4-FFF2-40B4-BE49-F238E27FC236}">
                  <a16:creationId xmlns:a16="http://schemas.microsoft.com/office/drawing/2014/main" id="{3D6516C3-1EBC-479D-8ED5-247F3FFFBA8D}"/>
                </a:ext>
              </a:extLst>
            </p:cNvPr>
            <p:cNvGrpSpPr/>
            <p:nvPr/>
          </p:nvGrpSpPr>
          <p:grpSpPr>
            <a:xfrm>
              <a:off x="72000" y="3356992"/>
              <a:ext cx="1008112" cy="1656980"/>
              <a:chOff x="1043608" y="1628775"/>
              <a:chExt cx="1008112" cy="1656211"/>
            </a:xfrm>
          </p:grpSpPr>
          <p:cxnSp>
            <p:nvCxnSpPr>
              <p:cNvPr id="28" name="Rechte verbindingslijn 27">
                <a:extLst>
                  <a:ext uri="{FF2B5EF4-FFF2-40B4-BE49-F238E27FC236}">
                    <a16:creationId xmlns:a16="http://schemas.microsoft.com/office/drawing/2014/main" id="{B95FBDB0-742A-4E47-B340-A423D3F047CD}"/>
                  </a:ext>
                </a:extLst>
              </p:cNvPr>
              <p:cNvCxnSpPr/>
              <p:nvPr/>
            </p:nvCxnSpPr>
            <p:spPr>
              <a:xfrm flipV="1">
                <a:off x="1043608" y="1628800"/>
                <a:ext cx="1008112" cy="165618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chte verbindingslijn 28">
                <a:extLst>
                  <a:ext uri="{FF2B5EF4-FFF2-40B4-BE49-F238E27FC236}">
                    <a16:creationId xmlns:a16="http://schemas.microsoft.com/office/drawing/2014/main" id="{7113FDF2-428E-4F9D-906F-9C0B21D8500E}"/>
                  </a:ext>
                </a:extLst>
              </p:cNvPr>
              <p:cNvCxnSpPr/>
              <p:nvPr/>
            </p:nvCxnSpPr>
            <p:spPr>
              <a:xfrm flipH="1" flipV="1">
                <a:off x="1043608" y="1628775"/>
                <a:ext cx="1008112" cy="165620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ep 62">
              <a:extLst>
                <a:ext uri="{FF2B5EF4-FFF2-40B4-BE49-F238E27FC236}">
                  <a16:creationId xmlns:a16="http://schemas.microsoft.com/office/drawing/2014/main" id="{02C6210F-3B40-4C52-96C1-18AA7E28E484}"/>
                </a:ext>
              </a:extLst>
            </p:cNvPr>
            <p:cNvGrpSpPr/>
            <p:nvPr/>
          </p:nvGrpSpPr>
          <p:grpSpPr>
            <a:xfrm>
              <a:off x="1043608" y="3356992"/>
              <a:ext cx="1008112" cy="1656980"/>
              <a:chOff x="1043608" y="1628775"/>
              <a:chExt cx="1008112" cy="1656211"/>
            </a:xfrm>
          </p:grpSpPr>
          <p:cxnSp>
            <p:nvCxnSpPr>
              <p:cNvPr id="26" name="Rechte verbindingslijn 25">
                <a:extLst>
                  <a:ext uri="{FF2B5EF4-FFF2-40B4-BE49-F238E27FC236}">
                    <a16:creationId xmlns:a16="http://schemas.microsoft.com/office/drawing/2014/main" id="{230A7D84-19A5-48ED-BE87-5E6922D173EC}"/>
                  </a:ext>
                </a:extLst>
              </p:cNvPr>
              <p:cNvCxnSpPr/>
              <p:nvPr/>
            </p:nvCxnSpPr>
            <p:spPr>
              <a:xfrm flipV="1">
                <a:off x="1043608" y="1628800"/>
                <a:ext cx="1008112" cy="165618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chte verbindingslijn 26">
                <a:extLst>
                  <a:ext uri="{FF2B5EF4-FFF2-40B4-BE49-F238E27FC236}">
                    <a16:creationId xmlns:a16="http://schemas.microsoft.com/office/drawing/2014/main" id="{DDBD260B-8E65-4FF4-AFBA-C9D9F8B8F2B5}"/>
                  </a:ext>
                </a:extLst>
              </p:cNvPr>
              <p:cNvCxnSpPr/>
              <p:nvPr/>
            </p:nvCxnSpPr>
            <p:spPr>
              <a:xfrm flipH="1" flipV="1">
                <a:off x="1043608" y="1628775"/>
                <a:ext cx="1008112" cy="165620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Rechthoek 29">
            <a:extLst>
              <a:ext uri="{FF2B5EF4-FFF2-40B4-BE49-F238E27FC236}">
                <a16:creationId xmlns:a16="http://schemas.microsoft.com/office/drawing/2014/main" id="{58C9CBB5-EB40-4299-9B6B-1C7ACA2AC713}"/>
              </a:ext>
            </a:extLst>
          </p:cNvPr>
          <p:cNvSpPr/>
          <p:nvPr/>
        </p:nvSpPr>
        <p:spPr>
          <a:xfrm>
            <a:off x="4578828" y="-56542"/>
            <a:ext cx="4572000" cy="5256584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grpSp>
        <p:nvGrpSpPr>
          <p:cNvPr id="31" name="Groep 30">
            <a:extLst>
              <a:ext uri="{FF2B5EF4-FFF2-40B4-BE49-F238E27FC236}">
                <a16:creationId xmlns:a16="http://schemas.microsoft.com/office/drawing/2014/main" id="{59CCCEE2-D23C-41E4-B183-51D8112CD659}"/>
              </a:ext>
            </a:extLst>
          </p:cNvPr>
          <p:cNvGrpSpPr/>
          <p:nvPr/>
        </p:nvGrpSpPr>
        <p:grpSpPr>
          <a:xfrm>
            <a:off x="5747792" y="1881717"/>
            <a:ext cx="1944043" cy="1624246"/>
            <a:chOff x="5796136" y="2741379"/>
            <a:chExt cx="1944043" cy="1624246"/>
          </a:xfrm>
        </p:grpSpPr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BD07FA96-0FD8-4E16-8B16-2E6F6C317133}"/>
                </a:ext>
              </a:extLst>
            </p:cNvPr>
            <p:cNvGrpSpPr/>
            <p:nvPr/>
          </p:nvGrpSpPr>
          <p:grpSpPr>
            <a:xfrm>
              <a:off x="6732240" y="2741379"/>
              <a:ext cx="1007939" cy="1624246"/>
              <a:chOff x="4788023" y="1340768"/>
              <a:chExt cx="1007939" cy="1624246"/>
            </a:xfrm>
          </p:grpSpPr>
          <p:grpSp>
            <p:nvGrpSpPr>
              <p:cNvPr id="36" name="Groep 55">
                <a:extLst>
                  <a:ext uri="{FF2B5EF4-FFF2-40B4-BE49-F238E27FC236}">
                    <a16:creationId xmlns:a16="http://schemas.microsoft.com/office/drawing/2014/main" id="{4B1338F9-40E7-4774-9839-D92026C4274F}"/>
                  </a:ext>
                </a:extLst>
              </p:cNvPr>
              <p:cNvGrpSpPr/>
              <p:nvPr/>
            </p:nvGrpSpPr>
            <p:grpSpPr>
              <a:xfrm>
                <a:off x="4788023" y="1340768"/>
                <a:ext cx="1007939" cy="1624246"/>
                <a:chOff x="4788023" y="1340768"/>
                <a:chExt cx="1007939" cy="1624246"/>
              </a:xfrm>
            </p:grpSpPr>
            <p:pic>
              <p:nvPicPr>
                <p:cNvPr id="38" name="Picture 2" descr="Khalid en Brahim El Bakraoui, de broers die verantwoordelijk zouden zijn voor de aanslagen in België. ">
                  <a:extLst>
                    <a:ext uri="{FF2B5EF4-FFF2-40B4-BE49-F238E27FC236}">
                      <a16:creationId xmlns:a16="http://schemas.microsoft.com/office/drawing/2014/main" id="{DA710D13-0008-40BF-B03F-3A0ECFD14D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55481" t="3949" r="2698"/>
                <a:stretch>
                  <a:fillRect/>
                </a:stretch>
              </p:blipFill>
              <p:spPr bwMode="auto">
                <a:xfrm>
                  <a:off x="4788024" y="1340768"/>
                  <a:ext cx="936104" cy="1224136"/>
                </a:xfrm>
                <a:prstGeom prst="rect">
                  <a:avLst/>
                </a:prstGeom>
                <a:noFill/>
              </p:spPr>
            </p:pic>
            <p:sp>
              <p:nvSpPr>
                <p:cNvPr id="39" name="Rechthoek 38">
                  <a:extLst>
                    <a:ext uri="{FF2B5EF4-FFF2-40B4-BE49-F238E27FC236}">
                      <a16:creationId xmlns:a16="http://schemas.microsoft.com/office/drawing/2014/main" id="{A676BDEB-5980-44BF-B529-E36BB27BF796}"/>
                    </a:ext>
                  </a:extLst>
                </p:cNvPr>
                <p:cNvSpPr/>
                <p:nvPr/>
              </p:nvSpPr>
              <p:spPr>
                <a:xfrm>
                  <a:off x="4788023" y="2564904"/>
                  <a:ext cx="1007939" cy="400110"/>
                </a:xfrm>
                <a:prstGeom prst="rect">
                  <a:avLst/>
                </a:prstGeom>
                <a:solidFill>
                  <a:schemeClr val="bg2">
                    <a:lumMod val="1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nl-BE" sz="1000" b="1" dirty="0">
                      <a:solidFill>
                        <a:schemeClr val="bg1"/>
                      </a:solidFill>
                      <a:latin typeface="Arial Narrow" pitchFamily="34" charset="0"/>
                    </a:rPr>
                    <a:t>Osama</a:t>
                  </a:r>
                </a:p>
                <a:p>
                  <a:pPr algn="ctr"/>
                  <a:r>
                    <a:rPr lang="nl-BE" sz="1000" b="1" dirty="0" err="1">
                      <a:solidFill>
                        <a:schemeClr val="bg1"/>
                      </a:solidFill>
                      <a:latin typeface="Arial Narrow" pitchFamily="34" charset="0"/>
                    </a:rPr>
                    <a:t>Krayem</a:t>
                  </a:r>
                  <a:endParaRPr lang="nl-BE" sz="1000" b="1" dirty="0">
                    <a:solidFill>
                      <a:schemeClr val="bg1"/>
                    </a:solidFill>
                    <a:latin typeface="Arial Narrow" pitchFamily="34" charset="0"/>
                  </a:endParaRPr>
                </a:p>
              </p:txBody>
            </p:sp>
          </p:grpSp>
          <p:pic>
            <p:nvPicPr>
              <p:cNvPr id="37" name="Picture 4" descr="Afbeeldingsresultaat voor Osama Krayem">
                <a:extLst>
                  <a:ext uri="{FF2B5EF4-FFF2-40B4-BE49-F238E27FC236}">
                    <a16:creationId xmlns:a16="http://schemas.microsoft.com/office/drawing/2014/main" id="{F8B56334-D6A8-476E-9425-F62CBF821D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7586" r="27586" b="21839"/>
              <a:stretch>
                <a:fillRect/>
              </a:stretch>
            </p:blipFill>
            <p:spPr bwMode="auto">
              <a:xfrm>
                <a:off x="4788023" y="1340768"/>
                <a:ext cx="1007939" cy="1224136"/>
              </a:xfrm>
              <a:prstGeom prst="rect">
                <a:avLst/>
              </a:prstGeom>
              <a:noFill/>
            </p:spPr>
          </p:pic>
        </p:grpSp>
        <p:grpSp>
          <p:nvGrpSpPr>
            <p:cNvPr id="33" name="Groep 32">
              <a:extLst>
                <a:ext uri="{FF2B5EF4-FFF2-40B4-BE49-F238E27FC236}">
                  <a16:creationId xmlns:a16="http://schemas.microsoft.com/office/drawing/2014/main" id="{A050D771-7D16-4C0A-9598-04A7F1A08FF7}"/>
                </a:ext>
              </a:extLst>
            </p:cNvPr>
            <p:cNvGrpSpPr/>
            <p:nvPr/>
          </p:nvGrpSpPr>
          <p:grpSpPr>
            <a:xfrm>
              <a:off x="5796136" y="2741652"/>
              <a:ext cx="974323" cy="1623973"/>
              <a:chOff x="7885113" y="4797425"/>
              <a:chExt cx="974323" cy="1623973"/>
            </a:xfrm>
          </p:grpSpPr>
          <p:pic>
            <p:nvPicPr>
              <p:cNvPr id="34" name="Picture 36" descr="Afbeeldingsresultaat voor Khalid El Bakraoui">
                <a:extLst>
                  <a:ext uri="{FF2B5EF4-FFF2-40B4-BE49-F238E27FC236}">
                    <a16:creationId xmlns:a16="http://schemas.microsoft.com/office/drawing/2014/main" id="{3D58C894-41C7-4E99-A005-043C03366601}"/>
                  </a:ext>
                </a:extLst>
              </p:cNvPr>
              <p:cNvPicPr preferRelativeResize="0">
                <a:picLocks noChangeArrowheads="1"/>
              </p:cNvPicPr>
              <p:nvPr/>
            </p:nvPicPr>
            <p:blipFill>
              <a:blip r:embed="rId8" cstate="print">
                <a:lum contrast="40000"/>
              </a:blip>
              <a:srcRect l="7138" b="5884"/>
              <a:stretch>
                <a:fillRect/>
              </a:stretch>
            </p:blipFill>
            <p:spPr bwMode="auto">
              <a:xfrm>
                <a:off x="7885113" y="4797425"/>
                <a:ext cx="974323" cy="1223863"/>
              </a:xfrm>
              <a:prstGeom prst="rect">
                <a:avLst/>
              </a:prstGeom>
              <a:noFill/>
            </p:spPr>
          </p:pic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426312F7-F066-4F73-8946-DA4EF69B4E72}"/>
                  </a:ext>
                </a:extLst>
              </p:cNvPr>
              <p:cNvSpPr/>
              <p:nvPr/>
            </p:nvSpPr>
            <p:spPr>
              <a:xfrm>
                <a:off x="7885113" y="6021288"/>
                <a:ext cx="971550" cy="400110"/>
              </a:xfrm>
              <a:prstGeom prst="rect">
                <a:avLst/>
              </a:prstGeom>
              <a:solidFill>
                <a:schemeClr val="bg2">
                  <a:lumMod val="1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BE" sz="1000" b="1" dirty="0">
                    <a:solidFill>
                      <a:schemeClr val="bg1"/>
                    </a:solidFill>
                    <a:latin typeface="Arial Narrow" pitchFamily="34" charset="0"/>
                  </a:rPr>
                  <a:t>Khalid</a:t>
                </a:r>
              </a:p>
              <a:p>
                <a:pPr algn="ctr"/>
                <a:r>
                  <a:rPr lang="nl-BE" sz="1000" b="1" dirty="0">
                    <a:solidFill>
                      <a:schemeClr val="bg1"/>
                    </a:solidFill>
                    <a:latin typeface="Arial Narrow" pitchFamily="34" charset="0"/>
                  </a:rPr>
                  <a:t>El </a:t>
                </a:r>
                <a:r>
                  <a:rPr lang="nl-BE" sz="1000" b="1" dirty="0" err="1">
                    <a:solidFill>
                      <a:schemeClr val="bg1"/>
                    </a:solidFill>
                    <a:latin typeface="Arial Narrow" pitchFamily="34" charset="0"/>
                  </a:rPr>
                  <a:t>Bakraoui</a:t>
                </a:r>
                <a:endParaRPr lang="nl-BE" sz="1000" b="1" dirty="0">
                  <a:solidFill>
                    <a:schemeClr val="bg1"/>
                  </a:solidFill>
                  <a:latin typeface="Arial Narrow" pitchFamily="34" charset="0"/>
                </a:endParaRPr>
              </a:p>
            </p:txBody>
          </p:sp>
        </p:grpSp>
      </p:grpSp>
      <p:grpSp>
        <p:nvGrpSpPr>
          <p:cNvPr id="40" name="Groep 61">
            <a:extLst>
              <a:ext uri="{FF2B5EF4-FFF2-40B4-BE49-F238E27FC236}">
                <a16:creationId xmlns:a16="http://schemas.microsoft.com/office/drawing/2014/main" id="{570FBCCE-9629-4777-A0AA-1C781E37DBC0}"/>
              </a:ext>
            </a:extLst>
          </p:cNvPr>
          <p:cNvGrpSpPr/>
          <p:nvPr/>
        </p:nvGrpSpPr>
        <p:grpSpPr>
          <a:xfrm>
            <a:off x="5747619" y="1885963"/>
            <a:ext cx="970941" cy="1620000"/>
            <a:chOff x="1043608" y="1628775"/>
            <a:chExt cx="1008112" cy="1656211"/>
          </a:xfrm>
        </p:grpSpPr>
        <p:cxnSp>
          <p:nvCxnSpPr>
            <p:cNvPr id="41" name="Rechte verbindingslijn 40">
              <a:extLst>
                <a:ext uri="{FF2B5EF4-FFF2-40B4-BE49-F238E27FC236}">
                  <a16:creationId xmlns:a16="http://schemas.microsoft.com/office/drawing/2014/main" id="{19C4D006-CB3C-47D8-AB3A-9FD102E6B570}"/>
                </a:ext>
              </a:extLst>
            </p:cNvPr>
            <p:cNvCxnSpPr/>
            <p:nvPr/>
          </p:nvCxnSpPr>
          <p:spPr>
            <a:xfrm flipV="1">
              <a:off x="1043608" y="1628800"/>
              <a:ext cx="1008112" cy="165618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echte verbindingslijn 41">
              <a:extLst>
                <a:ext uri="{FF2B5EF4-FFF2-40B4-BE49-F238E27FC236}">
                  <a16:creationId xmlns:a16="http://schemas.microsoft.com/office/drawing/2014/main" id="{DBAB582C-D7B9-4696-8EF4-4ED3E08EFFB9}"/>
                </a:ext>
              </a:extLst>
            </p:cNvPr>
            <p:cNvCxnSpPr/>
            <p:nvPr/>
          </p:nvCxnSpPr>
          <p:spPr>
            <a:xfrm flipH="1" flipV="1">
              <a:off x="1043608" y="1628775"/>
              <a:ext cx="1008112" cy="165620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ep 42">
            <a:extLst>
              <a:ext uri="{FF2B5EF4-FFF2-40B4-BE49-F238E27FC236}">
                <a16:creationId xmlns:a16="http://schemas.microsoft.com/office/drawing/2014/main" id="{57856BB7-A164-4D31-9486-C018998A867A}"/>
              </a:ext>
            </a:extLst>
          </p:cNvPr>
          <p:cNvGrpSpPr/>
          <p:nvPr/>
        </p:nvGrpSpPr>
        <p:grpSpPr>
          <a:xfrm>
            <a:off x="779240" y="1481607"/>
            <a:ext cx="6840551" cy="2332131"/>
            <a:chOff x="966277" y="3273912"/>
            <a:chExt cx="6840551" cy="2332131"/>
          </a:xfrm>
        </p:grpSpPr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C5969355-964E-4FC1-850E-A42A55F916AB}"/>
                </a:ext>
              </a:extLst>
            </p:cNvPr>
            <p:cNvSpPr/>
            <p:nvPr/>
          </p:nvSpPr>
          <p:spPr>
            <a:xfrm>
              <a:off x="966277" y="3666029"/>
              <a:ext cx="1908000" cy="1632237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B024B54-9E52-4B7D-9FA8-BD97CB836CB7}"/>
                </a:ext>
              </a:extLst>
            </p:cNvPr>
            <p:cNvSpPr/>
            <p:nvPr/>
          </p:nvSpPr>
          <p:spPr>
            <a:xfrm>
              <a:off x="5952521" y="3273912"/>
              <a:ext cx="972000" cy="1620000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C59D87F0-5F64-4933-A020-13E0EBCE1ACC}"/>
                </a:ext>
              </a:extLst>
            </p:cNvPr>
            <p:cNvSpPr txBox="1"/>
            <p:nvPr/>
          </p:nvSpPr>
          <p:spPr>
            <a:xfrm>
              <a:off x="2976557" y="5295330"/>
              <a:ext cx="790601" cy="30777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</p:spPr>
          <p:txBody>
            <a:bodyPr wrap="none" rtlCol="0">
              <a:spAutoFit/>
            </a:bodyPr>
            <a:lstStyle/>
            <a:p>
              <a:pPr algn="ctr"/>
              <a:r>
                <a:rPr lang="nl-BE" sz="1400" b="1" dirty="0" err="1">
                  <a:latin typeface="Arial Narrow" pitchFamily="34" charset="0"/>
                </a:rPr>
                <a:t>Arrested</a:t>
              </a:r>
              <a:endParaRPr lang="nl-BE" sz="1400" b="1" dirty="0">
                <a:latin typeface="Arial Narrow" pitchFamily="34" charset="0"/>
              </a:endParaRPr>
            </a:p>
          </p:txBody>
        </p:sp>
        <p:sp>
          <p:nvSpPr>
            <p:cNvPr id="47" name="Tekstvak 46">
              <a:extLst>
                <a:ext uri="{FF2B5EF4-FFF2-40B4-BE49-F238E27FC236}">
                  <a16:creationId xmlns:a16="http://schemas.microsoft.com/office/drawing/2014/main" id="{7CF7BBB9-09D4-4A19-81A2-BB330166B3A3}"/>
                </a:ext>
              </a:extLst>
            </p:cNvPr>
            <p:cNvSpPr txBox="1"/>
            <p:nvPr/>
          </p:nvSpPr>
          <p:spPr>
            <a:xfrm>
              <a:off x="7014740" y="5298266"/>
              <a:ext cx="792088" cy="30777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400" b="1" dirty="0" err="1">
                  <a:latin typeface="Arial Narrow" pitchFamily="34" charset="0"/>
                </a:rPr>
                <a:t>Arrested</a:t>
              </a:r>
              <a:endParaRPr lang="nl-BE" sz="1400" b="1" dirty="0">
                <a:latin typeface="Arial Narrow" pitchFamily="34" charset="0"/>
              </a:endParaRPr>
            </a:p>
          </p:txBody>
        </p:sp>
      </p:grpSp>
      <p:sp>
        <p:nvSpPr>
          <p:cNvPr id="48" name="Tekstvak 47">
            <a:extLst>
              <a:ext uri="{FF2B5EF4-FFF2-40B4-BE49-F238E27FC236}">
                <a16:creationId xmlns:a16="http://schemas.microsoft.com/office/drawing/2014/main" id="{41A36C91-712A-4E12-A50E-292EA4B0E267}"/>
              </a:ext>
            </a:extLst>
          </p:cNvPr>
          <p:cNvSpPr txBox="1"/>
          <p:nvPr/>
        </p:nvSpPr>
        <p:spPr>
          <a:xfrm>
            <a:off x="779240" y="1561226"/>
            <a:ext cx="2880320" cy="27699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nl-BE" sz="1200" b="1" dirty="0">
                <a:solidFill>
                  <a:schemeClr val="bg1"/>
                </a:solidFill>
                <a:latin typeface="Arial Narrow" pitchFamily="34" charset="0"/>
              </a:rPr>
              <a:t>Molenbeek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37F44C3B-5C95-4CE9-BDCD-556FCAC4F8DA}"/>
              </a:ext>
            </a:extLst>
          </p:cNvPr>
          <p:cNvSpPr txBox="1"/>
          <p:nvPr/>
        </p:nvSpPr>
        <p:spPr>
          <a:xfrm>
            <a:off x="5747792" y="1561276"/>
            <a:ext cx="972000" cy="27699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nl-BE" sz="1200" b="1" dirty="0">
                <a:solidFill>
                  <a:schemeClr val="bg1"/>
                </a:solidFill>
                <a:latin typeface="Arial Narrow" pitchFamily="34" charset="0"/>
              </a:rPr>
              <a:t>Molenbeek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68A3628A-79BF-4684-A9D2-52B601894A7B}"/>
              </a:ext>
            </a:extLst>
          </p:cNvPr>
          <p:cNvSpPr txBox="1"/>
          <p:nvPr/>
        </p:nvSpPr>
        <p:spPr>
          <a:xfrm>
            <a:off x="6719656" y="1561276"/>
            <a:ext cx="972000" cy="27699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nl-BE" sz="1200" b="1" dirty="0" err="1">
                <a:solidFill>
                  <a:schemeClr val="bg1"/>
                </a:solidFill>
                <a:latin typeface="Arial Narrow" pitchFamily="34" charset="0"/>
              </a:rPr>
              <a:t>Sweden</a:t>
            </a:r>
            <a:endParaRPr lang="nl-BE" sz="1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79C124D-35B6-46AE-A4C4-BD901F4A7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13</a:t>
            </a:fld>
            <a:endParaRPr lang="fr-CH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54488291-9B80-4BDB-83D1-64C3B40177EC}"/>
              </a:ext>
            </a:extLst>
          </p:cNvPr>
          <p:cNvSpPr/>
          <p:nvPr/>
        </p:nvSpPr>
        <p:spPr>
          <a:xfrm>
            <a:off x="0" y="442342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</a:t>
            </a:r>
            <a:r>
              <a:rPr lang="nl-BE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victimes</a:t>
            </a:r>
            <a:r>
              <a:rPr lang="nl-B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BE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mortelles</a:t>
            </a:r>
            <a:r>
              <a:rPr lang="nl-B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plus de 340 </a:t>
            </a:r>
            <a:r>
              <a:rPr lang="nl-BE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personnes</a:t>
            </a:r>
            <a:r>
              <a:rPr lang="nl-B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BE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blessées</a:t>
            </a:r>
            <a:endParaRPr lang="nl-B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" name="Picture 2">
            <a:extLst>
              <a:ext uri="{FF2B5EF4-FFF2-40B4-BE49-F238E27FC236}">
                <a16:creationId xmlns:a16="http://schemas.microsoft.com/office/drawing/2014/main" id="{DEE5D1D4-D07C-471A-8EC5-24114C0F0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140" y="1305958"/>
            <a:ext cx="1862625" cy="283599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30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48" grpId="0" animBg="1"/>
      <p:bldP spid="49" grpId="0" animBg="1"/>
      <p:bldP spid="50" grpId="0" animBg="1"/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056A4D-7351-4FF6-9A45-E7257F6D6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576"/>
            <a:ext cx="4114800" cy="3059609"/>
          </a:xfrm>
        </p:spPr>
        <p:txBody>
          <a:bodyPr>
            <a:noAutofit/>
          </a:bodyPr>
          <a:lstStyle/>
          <a:p>
            <a:r>
              <a:rPr lang="nl-NL" sz="1800" dirty="0"/>
              <a:t>En 2019 </a:t>
            </a:r>
            <a:r>
              <a:rPr lang="nl-NL" sz="1800" dirty="0" err="1"/>
              <a:t>l’UE</a:t>
            </a:r>
            <a:r>
              <a:rPr lang="nl-NL" sz="1800" dirty="0"/>
              <a:t> a </a:t>
            </a:r>
            <a:r>
              <a:rPr lang="nl-NL" sz="1800" dirty="0" err="1"/>
              <a:t>connu</a:t>
            </a:r>
            <a:r>
              <a:rPr lang="nl-NL" sz="1800" dirty="0"/>
              <a:t> </a:t>
            </a:r>
            <a:r>
              <a:rPr lang="nl-NL" sz="1800" dirty="0" err="1"/>
              <a:t>moins</a:t>
            </a:r>
            <a:r>
              <a:rPr lang="nl-NL" sz="1800" dirty="0"/>
              <a:t> </a:t>
            </a:r>
            <a:r>
              <a:rPr lang="nl-NL" sz="1800" dirty="0" err="1"/>
              <a:t>d’attentats</a:t>
            </a:r>
            <a:r>
              <a:rPr lang="nl-NL" sz="1800" dirty="0"/>
              <a:t> </a:t>
            </a:r>
            <a:r>
              <a:rPr lang="nl-NL" sz="1800" dirty="0" err="1"/>
              <a:t>Jihadistes</a:t>
            </a:r>
            <a:r>
              <a:rPr lang="nl-NL" sz="1800" dirty="0"/>
              <a:t>, </a:t>
            </a:r>
            <a:r>
              <a:rPr lang="nl-NL" sz="1800" dirty="0" err="1"/>
              <a:t>avec</a:t>
            </a:r>
            <a:r>
              <a:rPr lang="nl-NL" sz="1800" dirty="0"/>
              <a:t> </a:t>
            </a:r>
            <a:r>
              <a:rPr lang="nl-NL" sz="1800" dirty="0" err="1"/>
              <a:t>une</a:t>
            </a:r>
            <a:r>
              <a:rPr lang="nl-NL" sz="1800" dirty="0"/>
              <a:t> </a:t>
            </a:r>
            <a:r>
              <a:rPr lang="nl-NL" sz="1800" dirty="0" err="1"/>
              <a:t>diminution</a:t>
            </a:r>
            <a:r>
              <a:rPr lang="nl-NL" sz="1800" dirty="0"/>
              <a:t> importante de </a:t>
            </a:r>
            <a:r>
              <a:rPr lang="nl-NL" sz="1800" dirty="0" err="1"/>
              <a:t>morts</a:t>
            </a:r>
            <a:endParaRPr lang="nl-NL" sz="1800" dirty="0"/>
          </a:p>
          <a:p>
            <a:pPr marL="0" indent="0">
              <a:buNone/>
            </a:pPr>
            <a:endParaRPr lang="nl-NL" sz="1200" dirty="0"/>
          </a:p>
          <a:p>
            <a:r>
              <a:rPr lang="nl-NL" sz="1800" dirty="0"/>
              <a:t>21 </a:t>
            </a:r>
            <a:r>
              <a:rPr lang="nl-NL" sz="1800" dirty="0" err="1"/>
              <a:t>attentats</a:t>
            </a:r>
            <a:r>
              <a:rPr lang="nl-NL" sz="1800" dirty="0"/>
              <a:t> </a:t>
            </a:r>
            <a:r>
              <a:rPr lang="nl-NL" sz="1800" dirty="0" err="1"/>
              <a:t>sur</a:t>
            </a:r>
            <a:r>
              <a:rPr lang="nl-NL" sz="1800" dirty="0"/>
              <a:t> </a:t>
            </a:r>
            <a:r>
              <a:rPr lang="nl-NL" sz="1800" dirty="0" err="1"/>
              <a:t>un</a:t>
            </a:r>
            <a:r>
              <a:rPr lang="nl-NL" sz="1800" dirty="0"/>
              <a:t> </a:t>
            </a:r>
            <a:r>
              <a:rPr lang="nl-NL" sz="1800" dirty="0" err="1"/>
              <a:t>un</a:t>
            </a:r>
            <a:r>
              <a:rPr lang="nl-NL" sz="1800" dirty="0"/>
              <a:t> </a:t>
            </a:r>
            <a:r>
              <a:rPr lang="nl-NL" sz="1800" dirty="0" err="1"/>
              <a:t>total</a:t>
            </a:r>
            <a:r>
              <a:rPr lang="nl-NL" sz="1800" dirty="0"/>
              <a:t> de 119 </a:t>
            </a:r>
            <a:r>
              <a:rPr lang="nl-NL" sz="1800" dirty="0" err="1"/>
              <a:t>étaient</a:t>
            </a:r>
            <a:r>
              <a:rPr lang="nl-NL" sz="1800" dirty="0"/>
              <a:t> </a:t>
            </a:r>
            <a:r>
              <a:rPr lang="nl-NL" sz="1800" dirty="0" err="1"/>
              <a:t>d’origine</a:t>
            </a:r>
            <a:r>
              <a:rPr lang="nl-NL" sz="1800" dirty="0"/>
              <a:t> </a:t>
            </a:r>
            <a:r>
              <a:rPr lang="nl-NL" sz="1800" dirty="0" err="1"/>
              <a:t>Jihadistes</a:t>
            </a:r>
            <a:endParaRPr lang="nl-NL" sz="1800" dirty="0"/>
          </a:p>
          <a:p>
            <a:pPr marL="0" indent="0">
              <a:buNone/>
            </a:pPr>
            <a:endParaRPr lang="nl-NL" sz="1200" dirty="0"/>
          </a:p>
          <a:p>
            <a:r>
              <a:rPr lang="nl-NL" sz="1800" dirty="0"/>
              <a:t>Les </a:t>
            </a:r>
            <a:r>
              <a:rPr lang="nl-NL" sz="1800" dirty="0" err="1"/>
              <a:t>attentats</a:t>
            </a:r>
            <a:r>
              <a:rPr lang="nl-NL" sz="1800" dirty="0"/>
              <a:t> </a:t>
            </a:r>
            <a:r>
              <a:rPr lang="nl-NL" sz="1800" dirty="0" err="1"/>
              <a:t>Jihadistes</a:t>
            </a:r>
            <a:r>
              <a:rPr lang="nl-NL" sz="1800" dirty="0"/>
              <a:t> </a:t>
            </a:r>
            <a:r>
              <a:rPr lang="nl-NL" sz="1800" dirty="0" err="1"/>
              <a:t>étaient</a:t>
            </a:r>
            <a:r>
              <a:rPr lang="nl-NL" sz="1800" dirty="0"/>
              <a:t> </a:t>
            </a:r>
            <a:r>
              <a:rPr lang="nl-NL" sz="1800" dirty="0" err="1"/>
              <a:t>responsables</a:t>
            </a:r>
            <a:r>
              <a:rPr lang="nl-NL" sz="1800" dirty="0"/>
              <a:t> pour </a:t>
            </a:r>
            <a:r>
              <a:rPr lang="nl-NL" sz="1800" dirty="0" err="1"/>
              <a:t>tous</a:t>
            </a:r>
            <a:r>
              <a:rPr lang="nl-NL" sz="1800" dirty="0"/>
              <a:t> les </a:t>
            </a:r>
            <a:r>
              <a:rPr lang="nl-NL" sz="1800" dirty="0" err="1"/>
              <a:t>morts</a:t>
            </a:r>
            <a:r>
              <a:rPr lang="nl-NL" sz="1800" dirty="0"/>
              <a:t> (10) et 26 des 27 </a:t>
            </a:r>
            <a:r>
              <a:rPr lang="nl-NL" sz="1800" dirty="0" err="1"/>
              <a:t>blessés</a:t>
            </a:r>
            <a:r>
              <a:rPr lang="nl-NL" sz="1800" dirty="0"/>
              <a:t> (</a:t>
            </a:r>
            <a:r>
              <a:rPr lang="nl-NL" sz="1800" dirty="0" err="1"/>
              <a:t>presque</a:t>
            </a:r>
            <a:r>
              <a:rPr lang="nl-NL" sz="1800" dirty="0"/>
              <a:t> </a:t>
            </a:r>
            <a:r>
              <a:rPr lang="nl-NL" sz="1800" dirty="0" err="1"/>
              <a:t>tous</a:t>
            </a:r>
            <a:r>
              <a:rPr lang="nl-NL" sz="1800" dirty="0"/>
              <a:t> “</a:t>
            </a:r>
            <a:r>
              <a:rPr lang="nl-NL" sz="1800" dirty="0" err="1"/>
              <a:t>lone</a:t>
            </a:r>
            <a:r>
              <a:rPr lang="nl-NL" sz="1800" dirty="0"/>
              <a:t> actors”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29C855-5828-4C84-8741-37C01758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14</a:t>
            </a:fld>
            <a:endParaRPr lang="fr-CH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6522115-BCFD-4A9E-A325-1DBD76727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7534"/>
            <a:ext cx="8229600" cy="857250"/>
          </a:xfrm>
        </p:spPr>
        <p:txBody>
          <a:bodyPr/>
          <a:lstStyle/>
          <a:p>
            <a:r>
              <a:rPr lang="nl-NL" dirty="0"/>
              <a:t>2. </a:t>
            </a:r>
            <a:r>
              <a:rPr lang="nl-NL" dirty="0" err="1"/>
              <a:t>Manifestations</a:t>
            </a:r>
            <a:r>
              <a:rPr lang="nl-NL" dirty="0"/>
              <a:t> de </a:t>
            </a:r>
            <a:r>
              <a:rPr lang="nl-NL" dirty="0" err="1"/>
              <a:t>radicalisation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82E01F4-F948-4D2E-9081-1E7D060D267C}"/>
              </a:ext>
            </a:extLst>
          </p:cNvPr>
          <p:cNvSpPr txBox="1"/>
          <p:nvPr/>
        </p:nvSpPr>
        <p:spPr>
          <a:xfrm>
            <a:off x="458562" y="1186893"/>
            <a:ext cx="3498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>
                <a:solidFill>
                  <a:schemeClr val="bg1"/>
                </a:solidFill>
              </a:rPr>
              <a:t>Radicalisation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Jihadiste</a:t>
            </a:r>
            <a:endParaRPr lang="nl-BE" sz="2400" dirty="0">
              <a:solidFill>
                <a:srgbClr val="FF0000"/>
              </a:solidFill>
            </a:endParaRPr>
          </a:p>
        </p:txBody>
      </p:sp>
      <p:graphicFrame>
        <p:nvGraphicFramePr>
          <p:cNvPr id="9" name="Grafiek 8">
            <a:extLst>
              <a:ext uri="{FF2B5EF4-FFF2-40B4-BE49-F238E27FC236}">
                <a16:creationId xmlns:a16="http://schemas.microsoft.com/office/drawing/2014/main" id="{96B1F2F1-CD0F-485D-8DC3-4FF2A18EE3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1034550"/>
              </p:ext>
            </p:extLst>
          </p:nvPr>
        </p:nvGraphicFramePr>
        <p:xfrm>
          <a:off x="4572000" y="1238401"/>
          <a:ext cx="4572000" cy="3802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839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9" grpId="0">
        <p:bldSub>
          <a:bldChart bld="series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29C855-5828-4C84-8741-37C01758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15</a:t>
            </a:fld>
            <a:endParaRPr lang="fr-CH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6522115-BCFD-4A9E-A325-1DBD76727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7534"/>
            <a:ext cx="8229600" cy="857250"/>
          </a:xfrm>
        </p:spPr>
        <p:txBody>
          <a:bodyPr/>
          <a:lstStyle/>
          <a:p>
            <a:r>
              <a:rPr lang="nl-NL" dirty="0"/>
              <a:t>2. </a:t>
            </a:r>
            <a:r>
              <a:rPr lang="nl-NL" dirty="0" err="1"/>
              <a:t>Manifestations</a:t>
            </a:r>
            <a:r>
              <a:rPr lang="nl-NL" dirty="0"/>
              <a:t> de </a:t>
            </a:r>
            <a:r>
              <a:rPr lang="nl-NL" dirty="0" err="1"/>
              <a:t>radicalisation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82E01F4-F948-4D2E-9081-1E7D060D267C}"/>
              </a:ext>
            </a:extLst>
          </p:cNvPr>
          <p:cNvSpPr txBox="1"/>
          <p:nvPr/>
        </p:nvSpPr>
        <p:spPr>
          <a:xfrm>
            <a:off x="458562" y="1186893"/>
            <a:ext cx="5293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>
                <a:solidFill>
                  <a:schemeClr val="bg1"/>
                </a:solidFill>
              </a:rPr>
              <a:t>Radicalisation</a:t>
            </a:r>
            <a:r>
              <a:rPr lang="nl-NL" sz="2400" dirty="0">
                <a:solidFill>
                  <a:schemeClr val="bg1"/>
                </a:solidFill>
              </a:rPr>
              <a:t> de </a:t>
            </a:r>
            <a:r>
              <a:rPr lang="nl-NL" sz="2400" dirty="0" err="1">
                <a:solidFill>
                  <a:schemeClr val="bg1"/>
                </a:solidFill>
              </a:rPr>
              <a:t>l’extrême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gauche</a:t>
            </a:r>
            <a:endParaRPr lang="nl-BE" sz="2400" dirty="0">
              <a:solidFill>
                <a:srgbClr val="FF0000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C6F41E0-68CF-495C-8B90-327111A93CC2}"/>
              </a:ext>
            </a:extLst>
          </p:cNvPr>
          <p:cNvSpPr txBox="1"/>
          <p:nvPr/>
        </p:nvSpPr>
        <p:spPr>
          <a:xfrm flipH="1">
            <a:off x="395047" y="2311509"/>
            <a:ext cx="51229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err="1">
                <a:solidFill>
                  <a:schemeClr val="bg1"/>
                </a:solidFill>
              </a:rPr>
              <a:t>Très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actif</a:t>
            </a:r>
            <a:r>
              <a:rPr lang="nl-BE" sz="1600" dirty="0">
                <a:solidFill>
                  <a:schemeClr val="bg1"/>
                </a:solidFill>
              </a:rPr>
              <a:t> pendant les </a:t>
            </a:r>
            <a:r>
              <a:rPr lang="nl-BE" sz="1600" dirty="0" err="1">
                <a:solidFill>
                  <a:schemeClr val="bg1"/>
                </a:solidFill>
              </a:rPr>
              <a:t>années</a:t>
            </a:r>
            <a:r>
              <a:rPr lang="nl-BE" sz="1600" dirty="0">
                <a:solidFill>
                  <a:schemeClr val="bg1"/>
                </a:solidFill>
              </a:rPr>
              <a:t> 80 (</a:t>
            </a:r>
            <a:r>
              <a:rPr lang="nl-BE" sz="1600" dirty="0" err="1">
                <a:solidFill>
                  <a:schemeClr val="bg1"/>
                </a:solidFill>
              </a:rPr>
              <a:t>Rote</a:t>
            </a:r>
            <a:r>
              <a:rPr lang="nl-BE" sz="1600" dirty="0">
                <a:solidFill>
                  <a:schemeClr val="bg1"/>
                </a:solidFill>
              </a:rPr>
              <a:t> Armee </a:t>
            </a:r>
            <a:r>
              <a:rPr lang="nl-BE" sz="1600" dirty="0" err="1">
                <a:solidFill>
                  <a:schemeClr val="bg1"/>
                </a:solidFill>
              </a:rPr>
              <a:t>Fraktion</a:t>
            </a:r>
            <a:r>
              <a:rPr lang="nl-BE" sz="1600" dirty="0">
                <a:solidFill>
                  <a:schemeClr val="bg1"/>
                </a:solidFill>
              </a:rPr>
              <a:t>, Action Directe, </a:t>
            </a:r>
            <a:r>
              <a:rPr lang="nl-BE" sz="1600" dirty="0" err="1">
                <a:solidFill>
                  <a:schemeClr val="bg1"/>
                </a:solidFill>
              </a:rPr>
              <a:t>Brigate</a:t>
            </a:r>
            <a:r>
              <a:rPr lang="nl-BE" sz="1600" dirty="0">
                <a:solidFill>
                  <a:schemeClr val="bg1"/>
                </a:solidFill>
              </a:rPr>
              <a:t> Rose, …).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err="1">
                <a:solidFill>
                  <a:schemeClr val="bg1"/>
                </a:solidFill>
              </a:rPr>
              <a:t>Aujourd’hui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moins</a:t>
            </a:r>
            <a:r>
              <a:rPr lang="nl-BE" sz="1600" dirty="0">
                <a:solidFill>
                  <a:schemeClr val="bg1"/>
                </a:solidFill>
              </a:rPr>
              <a:t> violent: </a:t>
            </a:r>
            <a:r>
              <a:rPr lang="nl-BE" sz="1600" dirty="0" err="1">
                <a:solidFill>
                  <a:schemeClr val="bg1"/>
                </a:solidFill>
              </a:rPr>
              <a:t>destructions</a:t>
            </a:r>
            <a:r>
              <a:rPr lang="nl-BE" sz="1600" dirty="0">
                <a:solidFill>
                  <a:schemeClr val="bg1"/>
                </a:solidFill>
              </a:rPr>
              <a:t>; </a:t>
            </a:r>
            <a:r>
              <a:rPr lang="nl-BE" sz="1600" dirty="0" err="1">
                <a:solidFill>
                  <a:schemeClr val="bg1"/>
                </a:solidFill>
              </a:rPr>
              <a:t>dégradations</a:t>
            </a:r>
            <a:r>
              <a:rPr lang="nl-BE" sz="1600" dirty="0">
                <a:solidFill>
                  <a:schemeClr val="bg1"/>
                </a:solidFill>
              </a:rPr>
              <a:t>, </a:t>
            </a:r>
            <a:r>
              <a:rPr lang="nl-BE" sz="1600" dirty="0" err="1">
                <a:solidFill>
                  <a:schemeClr val="bg1"/>
                </a:solidFill>
              </a:rPr>
              <a:t>incendies</a:t>
            </a:r>
            <a:r>
              <a:rPr lang="nl-BE" sz="1600" dirty="0">
                <a:solidFill>
                  <a:schemeClr val="bg1"/>
                </a:solidFill>
              </a:rPr>
              <a:t> </a:t>
            </a:r>
            <a:r>
              <a:rPr lang="nl-BE" sz="1600" dirty="0" err="1">
                <a:solidFill>
                  <a:schemeClr val="bg1"/>
                </a:solidFill>
              </a:rPr>
              <a:t>criminelles</a:t>
            </a:r>
            <a:r>
              <a:rPr lang="nl-BE" sz="1600" dirty="0">
                <a:solidFill>
                  <a:schemeClr val="bg1"/>
                </a:solidFill>
              </a:rPr>
              <a:t>, </a:t>
            </a:r>
            <a:r>
              <a:rPr lang="nl-BE" sz="1600" dirty="0" err="1">
                <a:solidFill>
                  <a:schemeClr val="bg1"/>
                </a:solidFill>
              </a:rPr>
              <a:t>provocations</a:t>
            </a:r>
            <a:r>
              <a:rPr lang="nl-BE" sz="1600" dirty="0">
                <a:solidFill>
                  <a:schemeClr val="bg1"/>
                </a:solidFill>
              </a:rPr>
              <a:t> pendant des </a:t>
            </a:r>
            <a:r>
              <a:rPr lang="nl-BE" sz="1600" dirty="0" err="1">
                <a:solidFill>
                  <a:schemeClr val="bg1"/>
                </a:solidFill>
              </a:rPr>
              <a:t>manifestations</a:t>
            </a:r>
            <a:r>
              <a:rPr lang="nl-BE" sz="1600" dirty="0">
                <a:solidFill>
                  <a:schemeClr val="bg1"/>
                </a:solidFill>
              </a:rPr>
              <a:t>, “home </a:t>
            </a:r>
            <a:r>
              <a:rPr lang="nl-BE" sz="1600" dirty="0" err="1">
                <a:solidFill>
                  <a:schemeClr val="bg1"/>
                </a:solidFill>
              </a:rPr>
              <a:t>visits</a:t>
            </a:r>
            <a:r>
              <a:rPr lang="nl-BE" sz="1600" dirty="0">
                <a:solidFill>
                  <a:schemeClr val="bg1"/>
                </a:solidFill>
              </a:rPr>
              <a:t>”, diffuser </a:t>
            </a:r>
            <a:r>
              <a:rPr lang="nl-BE" sz="1600" dirty="0" err="1">
                <a:solidFill>
                  <a:schemeClr val="bg1"/>
                </a:solidFill>
              </a:rPr>
              <a:t>désinformation</a:t>
            </a:r>
            <a:r>
              <a:rPr lang="nl-BE" sz="1600" dirty="0">
                <a:solidFill>
                  <a:schemeClr val="bg1"/>
                </a:solidFill>
              </a:rPr>
              <a:t>, …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1942571-EE2F-462C-8784-E57CDC0E5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1" t="21582" r="50787" b="2716"/>
          <a:stretch/>
        </p:blipFill>
        <p:spPr>
          <a:xfrm>
            <a:off x="6187498" y="1819675"/>
            <a:ext cx="2243831" cy="294758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5575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29C855-5828-4C84-8741-37C01758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16</a:t>
            </a:fld>
            <a:endParaRPr lang="fr-CH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6522115-BCFD-4A9E-A325-1DBD76727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7534"/>
            <a:ext cx="8229600" cy="857250"/>
          </a:xfrm>
        </p:spPr>
        <p:txBody>
          <a:bodyPr/>
          <a:lstStyle/>
          <a:p>
            <a:r>
              <a:rPr lang="nl-NL" dirty="0"/>
              <a:t>2. </a:t>
            </a:r>
            <a:r>
              <a:rPr lang="nl-NL" dirty="0" err="1"/>
              <a:t>Manifestations</a:t>
            </a:r>
            <a:r>
              <a:rPr lang="nl-NL" dirty="0"/>
              <a:t> de </a:t>
            </a:r>
            <a:r>
              <a:rPr lang="nl-NL" dirty="0" err="1"/>
              <a:t>radicalisation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82E01F4-F948-4D2E-9081-1E7D060D267C}"/>
              </a:ext>
            </a:extLst>
          </p:cNvPr>
          <p:cNvSpPr txBox="1"/>
          <p:nvPr/>
        </p:nvSpPr>
        <p:spPr>
          <a:xfrm>
            <a:off x="458562" y="1186893"/>
            <a:ext cx="5293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>
                <a:solidFill>
                  <a:schemeClr val="bg1"/>
                </a:solidFill>
              </a:rPr>
              <a:t>Radicalisation</a:t>
            </a:r>
            <a:r>
              <a:rPr lang="nl-NL" sz="2400" dirty="0">
                <a:solidFill>
                  <a:schemeClr val="bg1"/>
                </a:solidFill>
              </a:rPr>
              <a:t> de </a:t>
            </a:r>
            <a:r>
              <a:rPr lang="nl-NL" sz="2400" dirty="0" err="1">
                <a:solidFill>
                  <a:schemeClr val="bg1"/>
                </a:solidFill>
              </a:rPr>
              <a:t>l’extrême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gauche</a:t>
            </a:r>
            <a:endParaRPr lang="nl-BE" sz="2400" dirty="0">
              <a:solidFill>
                <a:srgbClr val="FF0000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866E741-CE51-4B5B-B0AE-C7690B7EFA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71" t="4103" r="14650" b="5909"/>
          <a:stretch/>
        </p:blipFill>
        <p:spPr>
          <a:xfrm>
            <a:off x="457199" y="1648557"/>
            <a:ext cx="2242593" cy="3509501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A57F0EC4-BD7D-436A-A94E-7D076755FD7F}"/>
              </a:ext>
            </a:extLst>
          </p:cNvPr>
          <p:cNvSpPr txBox="1"/>
          <p:nvPr/>
        </p:nvSpPr>
        <p:spPr>
          <a:xfrm flipH="1">
            <a:off x="3347864" y="1819513"/>
            <a:ext cx="512291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0" i="0" dirty="0">
                <a:solidFill>
                  <a:schemeClr val="bg1"/>
                </a:solidFill>
                <a:effectLst/>
              </a:rPr>
              <a:t>Rapport </a:t>
            </a:r>
            <a:r>
              <a:rPr lang="nl-NL" sz="1600" b="0" i="0" dirty="0" err="1">
                <a:solidFill>
                  <a:schemeClr val="bg1"/>
                </a:solidFill>
                <a:effectLst/>
              </a:rPr>
              <a:t>d’EUROPOL</a:t>
            </a:r>
            <a:r>
              <a:rPr lang="nl-NL" sz="1600" b="0" i="0" dirty="0">
                <a:solidFill>
                  <a:schemeClr val="bg1"/>
                </a:solidFill>
                <a:effectLst/>
              </a:rPr>
              <a:t> (2020) : </a:t>
            </a:r>
            <a:r>
              <a:rPr lang="nl-NL" sz="1600" b="0" i="0" dirty="0" err="1">
                <a:solidFill>
                  <a:schemeClr val="bg1"/>
                </a:solidFill>
                <a:effectLst/>
              </a:rPr>
              <a:t>le</a:t>
            </a:r>
            <a:r>
              <a:rPr lang="nl-NL" sz="1600" b="0" i="0" dirty="0">
                <a:solidFill>
                  <a:schemeClr val="bg1"/>
                </a:solidFill>
                <a:effectLst/>
              </a:rPr>
              <a:t> terrorisme </a:t>
            </a:r>
            <a:r>
              <a:rPr lang="nl-NL" sz="1600" b="0" i="0" dirty="0" err="1">
                <a:solidFill>
                  <a:schemeClr val="bg1"/>
                </a:solidFill>
                <a:effectLst/>
              </a:rPr>
              <a:t>d’extrême</a:t>
            </a:r>
            <a:r>
              <a:rPr lang="nl-NL" sz="1600" b="0" i="0" dirty="0">
                <a:solidFill>
                  <a:schemeClr val="bg1"/>
                </a:solidFill>
                <a:effectLst/>
              </a:rPr>
              <a:t> </a:t>
            </a:r>
            <a:r>
              <a:rPr lang="nl-NL" sz="1600" b="0" i="0" dirty="0" err="1">
                <a:solidFill>
                  <a:schemeClr val="bg1"/>
                </a:solidFill>
                <a:effectLst/>
              </a:rPr>
              <a:t>gauche</a:t>
            </a:r>
            <a:r>
              <a:rPr lang="nl-NL" sz="1600" b="0" i="0" dirty="0">
                <a:solidFill>
                  <a:schemeClr val="bg1"/>
                </a:solidFill>
                <a:effectLst/>
              </a:rPr>
              <a:t> </a:t>
            </a:r>
            <a:r>
              <a:rPr lang="nl-NL" sz="1600" b="0" i="0" dirty="0" err="1">
                <a:solidFill>
                  <a:schemeClr val="bg1"/>
                </a:solidFill>
                <a:effectLst/>
              </a:rPr>
              <a:t>gagne</a:t>
            </a:r>
            <a:r>
              <a:rPr lang="nl-NL" sz="1600" b="0" i="0" dirty="0">
                <a:solidFill>
                  <a:schemeClr val="bg1"/>
                </a:solidFill>
                <a:effectLst/>
              </a:rPr>
              <a:t> </a:t>
            </a:r>
            <a:r>
              <a:rPr lang="nl-NL" sz="1600" b="0" i="0" dirty="0" err="1">
                <a:solidFill>
                  <a:schemeClr val="bg1"/>
                </a:solidFill>
                <a:effectLst/>
              </a:rPr>
              <a:t>d’importance</a:t>
            </a:r>
            <a:r>
              <a:rPr lang="nl-NL" sz="1600" b="0" i="0" dirty="0">
                <a:solidFill>
                  <a:schemeClr val="bg1"/>
                </a:solidFill>
                <a:effectLst/>
              </a:rPr>
              <a:t>. Plus </a:t>
            </a:r>
            <a:r>
              <a:rPr lang="nl-NL" sz="1600" b="0" i="0" dirty="0" err="1">
                <a:solidFill>
                  <a:schemeClr val="bg1"/>
                </a:solidFill>
                <a:effectLst/>
              </a:rPr>
              <a:t>d’arrestations</a:t>
            </a:r>
            <a:r>
              <a:rPr lang="nl-NL" sz="1600" b="0" i="0" dirty="0">
                <a:solidFill>
                  <a:schemeClr val="bg1"/>
                </a:solidFill>
                <a:effectLst/>
              </a:rPr>
              <a:t> dans </a:t>
            </a:r>
            <a:r>
              <a:rPr lang="nl-NL" sz="1600" b="0" i="0" dirty="0" err="1">
                <a:solidFill>
                  <a:schemeClr val="bg1"/>
                </a:solidFill>
                <a:effectLst/>
              </a:rPr>
              <a:t>le</a:t>
            </a:r>
            <a:r>
              <a:rPr lang="nl-NL" sz="1600" b="0" i="0" dirty="0">
                <a:solidFill>
                  <a:schemeClr val="bg1"/>
                </a:solidFill>
                <a:effectLst/>
              </a:rPr>
              <a:t> camp </a:t>
            </a:r>
            <a:r>
              <a:rPr lang="nl-NL" sz="1600" b="0" i="0" dirty="0" err="1">
                <a:solidFill>
                  <a:schemeClr val="bg1"/>
                </a:solidFill>
                <a:effectLst/>
              </a:rPr>
              <a:t>d’extrême</a:t>
            </a:r>
            <a:r>
              <a:rPr lang="nl-NL" sz="1600" b="0" i="0" dirty="0">
                <a:solidFill>
                  <a:schemeClr val="bg1"/>
                </a:solidFill>
                <a:effectLst/>
              </a:rPr>
              <a:t> </a:t>
            </a:r>
            <a:r>
              <a:rPr lang="nl-NL" sz="1600" b="0" i="0" dirty="0" err="1">
                <a:solidFill>
                  <a:schemeClr val="bg1"/>
                </a:solidFill>
                <a:effectLst/>
              </a:rPr>
              <a:t>gauche</a:t>
            </a:r>
            <a:r>
              <a:rPr lang="nl-NL" sz="1600" b="0" i="0" dirty="0">
                <a:solidFill>
                  <a:schemeClr val="bg1"/>
                </a:solidFill>
                <a:effectLst/>
              </a:rPr>
              <a:t> que de </a:t>
            </a:r>
            <a:r>
              <a:rPr lang="nl-NL" sz="1600" b="0" i="0" dirty="0" err="1">
                <a:solidFill>
                  <a:schemeClr val="bg1"/>
                </a:solidFill>
                <a:effectLst/>
              </a:rPr>
              <a:t>droite</a:t>
            </a:r>
            <a:r>
              <a:rPr lang="nl-NL" sz="1600" dirty="0">
                <a:solidFill>
                  <a:schemeClr val="bg1"/>
                </a:solidFill>
              </a:rPr>
              <a:t>, </a:t>
            </a:r>
            <a:r>
              <a:rPr lang="nl-NL" sz="1600" dirty="0" err="1">
                <a:solidFill>
                  <a:schemeClr val="bg1"/>
                </a:solidFill>
              </a:rPr>
              <a:t>surtout</a:t>
            </a:r>
            <a:r>
              <a:rPr lang="nl-NL" sz="1600" dirty="0">
                <a:solidFill>
                  <a:schemeClr val="bg1"/>
                </a:solidFill>
              </a:rPr>
              <a:t> en </a:t>
            </a:r>
            <a:r>
              <a:rPr lang="nl-NL" sz="1600" dirty="0" err="1">
                <a:solidFill>
                  <a:schemeClr val="bg1"/>
                </a:solidFill>
              </a:rPr>
              <a:t>Grèce</a:t>
            </a:r>
            <a:r>
              <a:rPr lang="nl-NL" sz="1600" dirty="0">
                <a:solidFill>
                  <a:schemeClr val="bg1"/>
                </a:solidFill>
              </a:rPr>
              <a:t>, </a:t>
            </a:r>
            <a:r>
              <a:rPr lang="nl-NL" sz="1600" dirty="0" err="1">
                <a:solidFill>
                  <a:schemeClr val="bg1"/>
                </a:solidFill>
              </a:rPr>
              <a:t>Italie</a:t>
            </a:r>
            <a:r>
              <a:rPr lang="nl-NL" sz="1600" dirty="0">
                <a:solidFill>
                  <a:schemeClr val="bg1"/>
                </a:solidFill>
              </a:rPr>
              <a:t> et </a:t>
            </a:r>
            <a:r>
              <a:rPr lang="nl-NL" sz="1600" dirty="0" err="1">
                <a:solidFill>
                  <a:schemeClr val="bg1"/>
                </a:solidFill>
              </a:rPr>
              <a:t>Espagne</a:t>
            </a:r>
            <a:r>
              <a:rPr lang="nl-NL" sz="1600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nl-NL" sz="1600" dirty="0">
              <a:solidFill>
                <a:schemeClr val="bg1"/>
              </a:solidFill>
            </a:endParaRPr>
          </a:p>
          <a:p>
            <a:r>
              <a:rPr lang="nl-NL" sz="1600" dirty="0" err="1">
                <a:solidFill>
                  <a:schemeClr val="bg1"/>
                </a:solidFill>
              </a:rPr>
              <a:t>Contre</a:t>
            </a:r>
            <a:r>
              <a:rPr lang="nl-NL" sz="1600" dirty="0">
                <a:solidFill>
                  <a:schemeClr val="bg1"/>
                </a:solidFill>
              </a:rPr>
              <a:t> la </a:t>
            </a:r>
            <a:r>
              <a:rPr lang="nl-NL" sz="1600" dirty="0" err="1">
                <a:solidFill>
                  <a:schemeClr val="bg1"/>
                </a:solidFill>
              </a:rPr>
              <a:t>politique</a:t>
            </a:r>
            <a:r>
              <a:rPr lang="nl-NL" sz="1600" dirty="0">
                <a:solidFill>
                  <a:schemeClr val="bg1"/>
                </a:solidFill>
              </a:rPr>
              <a:t> </a:t>
            </a:r>
            <a:r>
              <a:rPr lang="nl-NL" sz="1600" dirty="0" err="1">
                <a:solidFill>
                  <a:schemeClr val="bg1"/>
                </a:solidFill>
              </a:rPr>
              <a:t>d’asile</a:t>
            </a:r>
            <a:r>
              <a:rPr lang="nl-NL" sz="1600" dirty="0">
                <a:solidFill>
                  <a:schemeClr val="bg1"/>
                </a:solidFill>
              </a:rPr>
              <a:t>, anarchisme, </a:t>
            </a:r>
            <a:r>
              <a:rPr lang="nl-NL" sz="1600" dirty="0" err="1">
                <a:solidFill>
                  <a:schemeClr val="bg1"/>
                </a:solidFill>
              </a:rPr>
              <a:t>antifa</a:t>
            </a:r>
            <a:r>
              <a:rPr lang="nl-NL" sz="1600" dirty="0">
                <a:solidFill>
                  <a:schemeClr val="bg1"/>
                </a:solidFill>
              </a:rPr>
              <a:t>, etc. </a:t>
            </a:r>
            <a:r>
              <a:rPr lang="nl-NL" sz="1600" dirty="0" err="1">
                <a:solidFill>
                  <a:schemeClr val="bg1"/>
                </a:solidFill>
              </a:rPr>
              <a:t>Très</a:t>
            </a:r>
            <a:r>
              <a:rPr lang="nl-NL" sz="1600" dirty="0">
                <a:solidFill>
                  <a:schemeClr val="bg1"/>
                </a:solidFill>
              </a:rPr>
              <a:t> divers, </a:t>
            </a:r>
            <a:r>
              <a:rPr lang="nl-NL" sz="1600" dirty="0" err="1">
                <a:solidFill>
                  <a:schemeClr val="bg1"/>
                </a:solidFill>
              </a:rPr>
              <a:t>inconstant</a:t>
            </a:r>
            <a:r>
              <a:rPr lang="nl-NL" sz="1600" dirty="0">
                <a:solidFill>
                  <a:schemeClr val="bg1"/>
                </a:solidFill>
              </a:rPr>
              <a:t> et </a:t>
            </a:r>
            <a:r>
              <a:rPr lang="nl-NL" sz="1600" dirty="0" err="1">
                <a:solidFill>
                  <a:schemeClr val="bg1"/>
                </a:solidFill>
              </a:rPr>
              <a:t>instable</a:t>
            </a:r>
            <a:r>
              <a:rPr lang="nl-NL" sz="1600" dirty="0">
                <a:solidFill>
                  <a:schemeClr val="bg1"/>
                </a:solidFill>
              </a:rPr>
              <a:t>. </a:t>
            </a:r>
            <a:r>
              <a:rPr lang="nl-NL" sz="1600" dirty="0" err="1">
                <a:solidFill>
                  <a:schemeClr val="bg1"/>
                </a:solidFill>
              </a:rPr>
              <a:t>Moins</a:t>
            </a:r>
            <a:r>
              <a:rPr lang="nl-NL" sz="1600" dirty="0">
                <a:solidFill>
                  <a:schemeClr val="bg1"/>
                </a:solidFill>
              </a:rPr>
              <a:t> “single issue”, plus de </a:t>
            </a:r>
            <a:r>
              <a:rPr lang="nl-NL" sz="1600" dirty="0" err="1">
                <a:solidFill>
                  <a:schemeClr val="bg1"/>
                </a:solidFill>
              </a:rPr>
              <a:t>collaboration</a:t>
            </a:r>
            <a:r>
              <a:rPr lang="nl-NL" sz="1600" dirty="0">
                <a:solidFill>
                  <a:schemeClr val="bg1"/>
                </a:solidFill>
              </a:rPr>
              <a:t> </a:t>
            </a:r>
            <a:r>
              <a:rPr lang="nl-NL" sz="1600" dirty="0" err="1">
                <a:solidFill>
                  <a:schemeClr val="bg1"/>
                </a:solidFill>
              </a:rPr>
              <a:t>internationale</a:t>
            </a:r>
            <a:r>
              <a:rPr lang="nl-NL" sz="1600" strike="sngStrike" dirty="0" err="1">
                <a:solidFill>
                  <a:schemeClr val="bg1"/>
                </a:solidFill>
              </a:rPr>
              <a:t>s</a:t>
            </a:r>
            <a:endParaRPr lang="nl-NL" sz="1600" strike="sngStrike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1600" dirty="0">
              <a:solidFill>
                <a:schemeClr val="bg1"/>
              </a:solidFill>
            </a:endParaRPr>
          </a:p>
          <a:p>
            <a:r>
              <a:rPr lang="nl-NL" sz="1600" dirty="0" err="1">
                <a:solidFill>
                  <a:schemeClr val="bg1"/>
                </a:solidFill>
              </a:rPr>
              <a:t>L’extrême</a:t>
            </a:r>
            <a:r>
              <a:rPr lang="nl-NL" sz="1600" dirty="0">
                <a:solidFill>
                  <a:schemeClr val="bg1"/>
                </a:solidFill>
              </a:rPr>
              <a:t> </a:t>
            </a:r>
            <a:r>
              <a:rPr lang="nl-NL" sz="1600" dirty="0" err="1">
                <a:solidFill>
                  <a:schemeClr val="bg1"/>
                </a:solidFill>
              </a:rPr>
              <a:t>gauche</a:t>
            </a:r>
            <a:r>
              <a:rPr lang="nl-NL" sz="1600" dirty="0">
                <a:solidFill>
                  <a:schemeClr val="bg1"/>
                </a:solidFill>
              </a:rPr>
              <a:t> a </a:t>
            </a:r>
            <a:r>
              <a:rPr lang="nl-NL" sz="1600" dirty="0" err="1">
                <a:solidFill>
                  <a:schemeClr val="bg1"/>
                </a:solidFill>
              </a:rPr>
              <a:t>moins</a:t>
            </a:r>
            <a:r>
              <a:rPr lang="nl-NL" sz="1600" dirty="0">
                <a:solidFill>
                  <a:schemeClr val="bg1"/>
                </a:solidFill>
              </a:rPr>
              <a:t> de </a:t>
            </a:r>
            <a:r>
              <a:rPr lang="nl-NL" sz="1600" dirty="0" err="1">
                <a:solidFill>
                  <a:schemeClr val="bg1"/>
                </a:solidFill>
              </a:rPr>
              <a:t>contacts</a:t>
            </a:r>
            <a:r>
              <a:rPr lang="nl-NL" sz="1600" dirty="0">
                <a:solidFill>
                  <a:schemeClr val="bg1"/>
                </a:solidFill>
              </a:rPr>
              <a:t> </a:t>
            </a:r>
            <a:r>
              <a:rPr lang="nl-NL" sz="1600" dirty="0" err="1">
                <a:solidFill>
                  <a:schemeClr val="bg1"/>
                </a:solidFill>
              </a:rPr>
              <a:t>avec</a:t>
            </a:r>
            <a:r>
              <a:rPr lang="nl-NL" sz="1600" dirty="0">
                <a:solidFill>
                  <a:schemeClr val="bg1"/>
                </a:solidFill>
              </a:rPr>
              <a:t> </a:t>
            </a:r>
            <a:r>
              <a:rPr lang="nl-NL" sz="1600" dirty="0" err="1">
                <a:solidFill>
                  <a:schemeClr val="bg1"/>
                </a:solidFill>
              </a:rPr>
              <a:t>le</a:t>
            </a:r>
            <a:r>
              <a:rPr lang="nl-NL" sz="1600" dirty="0">
                <a:solidFill>
                  <a:schemeClr val="bg1"/>
                </a:solidFill>
              </a:rPr>
              <a:t> milieu </a:t>
            </a:r>
            <a:r>
              <a:rPr lang="nl-NL" sz="1600" dirty="0" err="1">
                <a:solidFill>
                  <a:schemeClr val="bg1"/>
                </a:solidFill>
              </a:rPr>
              <a:t>criminel</a:t>
            </a:r>
            <a:r>
              <a:rPr lang="nl-NL" sz="1600" dirty="0">
                <a:solidFill>
                  <a:schemeClr val="bg1"/>
                </a:solidFill>
              </a:rPr>
              <a:t>; la </a:t>
            </a:r>
            <a:r>
              <a:rPr lang="nl-NL" sz="1600" dirty="0" err="1">
                <a:solidFill>
                  <a:schemeClr val="bg1"/>
                </a:solidFill>
              </a:rPr>
              <a:t>cible</a:t>
            </a:r>
            <a:r>
              <a:rPr lang="nl-NL" sz="1600" dirty="0">
                <a:solidFill>
                  <a:schemeClr val="bg1"/>
                </a:solidFill>
              </a:rPr>
              <a:t> </a:t>
            </a:r>
            <a:r>
              <a:rPr lang="nl-NL" sz="1600" dirty="0" err="1">
                <a:solidFill>
                  <a:schemeClr val="bg1"/>
                </a:solidFill>
              </a:rPr>
              <a:t>est</a:t>
            </a:r>
            <a:r>
              <a:rPr lang="nl-NL" sz="1600" dirty="0">
                <a:solidFill>
                  <a:schemeClr val="bg1"/>
                </a:solidFill>
              </a:rPr>
              <a:t> importante, </a:t>
            </a:r>
            <a:r>
              <a:rPr lang="nl-NL" sz="1600" dirty="0" err="1">
                <a:solidFill>
                  <a:schemeClr val="bg1"/>
                </a:solidFill>
              </a:rPr>
              <a:t>moins</a:t>
            </a:r>
            <a:r>
              <a:rPr lang="nl-NL" sz="1600" dirty="0">
                <a:solidFill>
                  <a:schemeClr val="bg1"/>
                </a:solidFill>
              </a:rPr>
              <a:t> les </a:t>
            </a:r>
            <a:r>
              <a:rPr lang="nl-NL" sz="1600" dirty="0" err="1">
                <a:solidFill>
                  <a:schemeClr val="bg1"/>
                </a:solidFill>
              </a:rPr>
              <a:t>dégâts</a:t>
            </a:r>
            <a:r>
              <a:rPr lang="nl-NL" sz="1600" dirty="0">
                <a:solidFill>
                  <a:schemeClr val="bg1"/>
                </a:solidFill>
              </a:rPr>
              <a:t> </a:t>
            </a:r>
            <a:r>
              <a:rPr lang="nl-NL" sz="1600" dirty="0" err="1">
                <a:solidFill>
                  <a:schemeClr val="bg1"/>
                </a:solidFill>
              </a:rPr>
              <a:t>physiques</a:t>
            </a:r>
            <a:endParaRPr lang="nl-NL" sz="1600" dirty="0">
              <a:solidFill>
                <a:schemeClr val="bg1"/>
              </a:solidFill>
            </a:endParaRPr>
          </a:p>
          <a:p>
            <a:endParaRPr lang="nl-B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91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056A4D-7351-4FF6-9A45-E7257F6D6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7653"/>
            <a:ext cx="8229600" cy="3333453"/>
          </a:xfrm>
        </p:spPr>
        <p:txBody>
          <a:bodyPr>
            <a:normAutofit fontScale="92500" lnSpcReduction="10000"/>
          </a:bodyPr>
          <a:lstStyle/>
          <a:p>
            <a:r>
              <a:rPr lang="nl-NL" sz="2000" dirty="0" err="1"/>
              <a:t>Un</a:t>
            </a:r>
            <a:r>
              <a:rPr lang="nl-NL" sz="2000" dirty="0"/>
              <a:t> </a:t>
            </a:r>
            <a:r>
              <a:rPr lang="nl-NL" sz="2000" dirty="0" err="1"/>
              <a:t>nombre</a:t>
            </a:r>
            <a:r>
              <a:rPr lang="nl-NL" sz="2000" dirty="0"/>
              <a:t> </a:t>
            </a:r>
            <a:r>
              <a:rPr lang="nl-NL" sz="2000" dirty="0" err="1"/>
              <a:t>d’actes</a:t>
            </a:r>
            <a:r>
              <a:rPr lang="nl-NL" sz="2000" dirty="0"/>
              <a:t> </a:t>
            </a:r>
            <a:r>
              <a:rPr lang="nl-NL" sz="2000" dirty="0" err="1"/>
              <a:t>d’acteurs</a:t>
            </a:r>
            <a:r>
              <a:rPr lang="nl-NL" sz="2000" dirty="0"/>
              <a:t> </a:t>
            </a:r>
            <a:r>
              <a:rPr lang="nl-NL" sz="2000" dirty="0" err="1"/>
              <a:t>individuels</a:t>
            </a:r>
            <a:r>
              <a:rPr lang="nl-NL" sz="2000" dirty="0"/>
              <a:t> (“</a:t>
            </a:r>
            <a:r>
              <a:rPr lang="nl-NL" sz="2000" dirty="0" err="1"/>
              <a:t>lone</a:t>
            </a:r>
            <a:r>
              <a:rPr lang="nl-NL" sz="2000" dirty="0"/>
              <a:t> actors”)</a:t>
            </a:r>
          </a:p>
          <a:p>
            <a:pPr lvl="1"/>
            <a:r>
              <a:rPr lang="nl-BE" sz="1800" dirty="0" err="1"/>
              <a:t>L’attentat</a:t>
            </a:r>
            <a:r>
              <a:rPr lang="nl-BE" sz="1800" dirty="0"/>
              <a:t> de </a:t>
            </a:r>
            <a:r>
              <a:rPr lang="nl-BE" sz="1800" dirty="0" err="1"/>
              <a:t>Brenton</a:t>
            </a:r>
            <a:r>
              <a:rPr lang="nl-BE" sz="1800" dirty="0"/>
              <a:t> </a:t>
            </a:r>
            <a:r>
              <a:rPr lang="nl-BE" sz="1800" dirty="0" err="1"/>
              <a:t>Tarrant</a:t>
            </a:r>
            <a:r>
              <a:rPr lang="nl-BE" sz="1800" dirty="0"/>
              <a:t> </a:t>
            </a:r>
            <a:r>
              <a:rPr lang="nl-BE" sz="1800" dirty="0" err="1"/>
              <a:t>le</a:t>
            </a:r>
            <a:r>
              <a:rPr lang="nl-BE" sz="1800" dirty="0"/>
              <a:t> 15 mars 2019 à </a:t>
            </a:r>
            <a:r>
              <a:rPr lang="nl-BE" sz="1800" dirty="0" err="1"/>
              <a:t>Christchuch</a:t>
            </a:r>
            <a:r>
              <a:rPr lang="nl-BE" sz="1800" dirty="0"/>
              <a:t> (N-Z) </a:t>
            </a:r>
            <a:r>
              <a:rPr lang="nl-BE" sz="1800" dirty="0" err="1"/>
              <a:t>sur</a:t>
            </a:r>
            <a:r>
              <a:rPr lang="nl-BE" sz="1800" dirty="0"/>
              <a:t> 2 </a:t>
            </a:r>
            <a:r>
              <a:rPr lang="nl-BE" sz="1800" dirty="0" err="1"/>
              <a:t>mosquées</a:t>
            </a:r>
            <a:r>
              <a:rPr lang="nl-BE" sz="1800" dirty="0"/>
              <a:t>: 51 </a:t>
            </a:r>
            <a:r>
              <a:rPr lang="nl-BE" sz="1800" dirty="0" err="1"/>
              <a:t>morts</a:t>
            </a:r>
            <a:r>
              <a:rPr lang="nl-BE" sz="1800" dirty="0"/>
              <a:t>, 50 </a:t>
            </a:r>
            <a:r>
              <a:rPr lang="nl-BE" sz="1800" dirty="0" err="1"/>
              <a:t>blessés</a:t>
            </a:r>
            <a:endParaRPr lang="nl-BE" sz="1800" dirty="0"/>
          </a:p>
          <a:p>
            <a:pPr lvl="1"/>
            <a:r>
              <a:rPr lang="nl-NL" sz="1800" dirty="0"/>
              <a:t>Double</a:t>
            </a:r>
            <a:r>
              <a:rPr lang="nl-NL" sz="1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nl-NL" sz="1800" dirty="0" err="1"/>
              <a:t>attentat</a:t>
            </a:r>
            <a:r>
              <a:rPr lang="nl-NL" sz="1800" dirty="0"/>
              <a:t> d’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Anders Behring Breivik le 22 </a:t>
            </a:r>
            <a:r>
              <a:rPr lang="en-GB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juillet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2011 à Oslo (No): 77 </a:t>
            </a:r>
            <a:r>
              <a:rPr lang="en-GB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morts</a:t>
            </a:r>
            <a:endParaRPr lang="nl-NL" sz="1800" dirty="0"/>
          </a:p>
          <a:p>
            <a:r>
              <a:rPr lang="nl-NL" sz="2000" dirty="0" err="1"/>
              <a:t>Un</a:t>
            </a:r>
            <a:r>
              <a:rPr lang="nl-NL" sz="2000" dirty="0"/>
              <a:t> </a:t>
            </a:r>
            <a:r>
              <a:rPr lang="nl-NL" sz="2000" dirty="0" err="1"/>
              <a:t>nombre</a:t>
            </a:r>
            <a:r>
              <a:rPr lang="nl-NL" sz="2000" dirty="0"/>
              <a:t> </a:t>
            </a:r>
            <a:r>
              <a:rPr lang="nl-NL" sz="2000" dirty="0" err="1"/>
              <a:t>d’actes</a:t>
            </a:r>
            <a:r>
              <a:rPr lang="nl-NL" sz="2000" dirty="0"/>
              <a:t> </a:t>
            </a:r>
            <a:r>
              <a:rPr lang="nl-NL" sz="2000" dirty="0" err="1"/>
              <a:t>d’organisations</a:t>
            </a:r>
            <a:endParaRPr lang="nl-NL" sz="2000" dirty="0"/>
          </a:p>
          <a:p>
            <a:pPr lvl="1"/>
            <a:r>
              <a:rPr lang="nl-BE" sz="1800" dirty="0" err="1"/>
              <a:t>Dix</a:t>
            </a:r>
            <a:r>
              <a:rPr lang="nl-BE" sz="1800" dirty="0"/>
              <a:t> meurtres en 2001-2007 à Thüringen (Dl) par </a:t>
            </a:r>
            <a:r>
              <a:rPr lang="nl-BE" sz="1800" dirty="0" err="1"/>
              <a:t>le</a:t>
            </a:r>
            <a:r>
              <a:rPr lang="nl-BE" sz="1800" i="1" dirty="0"/>
              <a:t> “</a:t>
            </a:r>
            <a:r>
              <a:rPr lang="nl-BE" sz="1800" i="1" dirty="0" err="1">
                <a:effectLst/>
                <a:ea typeface="Calibri" panose="020F0502020204030204" pitchFamily="34" charset="0"/>
              </a:rPr>
              <a:t>Nationalsozialistischer</a:t>
            </a:r>
            <a:r>
              <a:rPr lang="nl-BE" sz="1800" i="1" dirty="0">
                <a:effectLst/>
                <a:ea typeface="Calibri" panose="020F0502020204030204" pitchFamily="34" charset="0"/>
              </a:rPr>
              <a:t> </a:t>
            </a:r>
            <a:r>
              <a:rPr lang="nl-BE" sz="1800" i="1" dirty="0" err="1">
                <a:effectLst/>
                <a:ea typeface="Calibri" panose="020F0502020204030204" pitchFamily="34" charset="0"/>
              </a:rPr>
              <a:t>Untergrund</a:t>
            </a:r>
            <a:r>
              <a:rPr lang="nl-BE" sz="1800" i="1" dirty="0">
                <a:effectLst/>
                <a:ea typeface="Calibri" panose="020F0502020204030204" pitchFamily="34" charset="0"/>
              </a:rPr>
              <a:t>” </a:t>
            </a:r>
            <a:r>
              <a:rPr lang="nl-BE" sz="1800" dirty="0">
                <a:effectLst/>
                <a:ea typeface="Calibri" panose="020F0502020204030204" pitchFamily="34" charset="0"/>
              </a:rPr>
              <a:t>(NSU) </a:t>
            </a:r>
          </a:p>
          <a:p>
            <a:pPr lvl="1"/>
            <a:r>
              <a:rPr lang="nl-BE" sz="1800" dirty="0"/>
              <a:t>La </a:t>
            </a:r>
            <a:r>
              <a:rPr lang="nl-BE" sz="1800" dirty="0" err="1"/>
              <a:t>violence</a:t>
            </a:r>
            <a:r>
              <a:rPr lang="nl-BE" sz="1800" dirty="0"/>
              <a:t> de </a:t>
            </a:r>
            <a:r>
              <a:rPr lang="nl-BE" sz="1800" dirty="0" err="1"/>
              <a:t>rue</a:t>
            </a:r>
            <a:r>
              <a:rPr lang="nl-BE" sz="1800" dirty="0"/>
              <a:t> par </a:t>
            </a:r>
            <a:r>
              <a:rPr lang="nl-BE" sz="1800" dirty="0" err="1"/>
              <a:t>le</a:t>
            </a:r>
            <a:r>
              <a:rPr lang="nl-BE" sz="1800" dirty="0"/>
              <a:t> </a:t>
            </a:r>
            <a:r>
              <a:rPr lang="nl-BE" sz="1800" dirty="0" err="1"/>
              <a:t>groupe</a:t>
            </a:r>
            <a:r>
              <a:rPr lang="nl-BE" sz="1800" dirty="0"/>
              <a:t> </a:t>
            </a:r>
            <a:r>
              <a:rPr lang="nl-BE" sz="1800" dirty="0" err="1"/>
              <a:t>identitaire</a:t>
            </a:r>
            <a:r>
              <a:rPr lang="nl-BE" sz="1800" dirty="0"/>
              <a:t> “</a:t>
            </a:r>
            <a:r>
              <a:rPr lang="nl-BE" sz="1800" i="1" dirty="0"/>
              <a:t>Bastion </a:t>
            </a:r>
            <a:r>
              <a:rPr lang="nl-BE" sz="1800" i="1" dirty="0" err="1"/>
              <a:t>Social</a:t>
            </a:r>
            <a:r>
              <a:rPr lang="nl-BE" sz="1800" dirty="0"/>
              <a:t>” dans </a:t>
            </a:r>
            <a:r>
              <a:rPr lang="nl-BE" sz="1800" dirty="0" err="1"/>
              <a:t>différentes</a:t>
            </a:r>
            <a:r>
              <a:rPr lang="nl-BE" sz="1800" dirty="0"/>
              <a:t> </a:t>
            </a:r>
            <a:r>
              <a:rPr lang="nl-BE" sz="1800" dirty="0" err="1"/>
              <a:t>villes</a:t>
            </a:r>
            <a:r>
              <a:rPr lang="nl-BE" sz="1800" dirty="0"/>
              <a:t> (Fr) en 2017-2018</a:t>
            </a:r>
          </a:p>
          <a:p>
            <a:pPr lvl="1"/>
            <a:r>
              <a:rPr lang="nl-NL" sz="1800" dirty="0" err="1"/>
              <a:t>L’attentat</a:t>
            </a:r>
            <a:r>
              <a:rPr lang="nl-NL" sz="1800" dirty="0"/>
              <a:t> de 2 </a:t>
            </a:r>
            <a:r>
              <a:rPr lang="nl-NL" sz="1800" dirty="0" err="1"/>
              <a:t>août</a:t>
            </a:r>
            <a:r>
              <a:rPr lang="nl-NL" sz="1800" dirty="0"/>
              <a:t> 1980 </a:t>
            </a:r>
            <a:r>
              <a:rPr lang="nl-NL" sz="1800" dirty="0" err="1"/>
              <a:t>sur</a:t>
            </a:r>
            <a:r>
              <a:rPr lang="nl-NL" sz="1800" dirty="0"/>
              <a:t> la gare de Bologna (It): 85 </a:t>
            </a:r>
            <a:r>
              <a:rPr lang="nl-NL" sz="1800" dirty="0" err="1"/>
              <a:t>morts</a:t>
            </a:r>
            <a:r>
              <a:rPr lang="nl-NL" sz="1800" dirty="0"/>
              <a:t>, 200 </a:t>
            </a:r>
            <a:r>
              <a:rPr lang="nl-NL" sz="1800" dirty="0" err="1"/>
              <a:t>blessés</a:t>
            </a:r>
            <a:r>
              <a:rPr lang="nl-NL" sz="1800" dirty="0"/>
              <a:t> par </a:t>
            </a:r>
            <a:r>
              <a:rPr lang="nl-BE" sz="1800" dirty="0">
                <a:ea typeface="Calibri" panose="020F0502020204030204" pitchFamily="34" charset="0"/>
              </a:rPr>
              <a:t>“</a:t>
            </a:r>
            <a:r>
              <a:rPr lang="nl-BE" sz="1800" i="1" dirty="0">
                <a:ea typeface="Calibri" panose="020F0502020204030204" pitchFamily="34" charset="0"/>
              </a:rPr>
              <a:t>Nuclei </a:t>
            </a:r>
            <a:r>
              <a:rPr lang="nl-BE" sz="1800" i="1" dirty="0" err="1">
                <a:ea typeface="Calibri" panose="020F0502020204030204" pitchFamily="34" charset="0"/>
              </a:rPr>
              <a:t>Armati</a:t>
            </a:r>
            <a:r>
              <a:rPr lang="nl-BE" sz="1800" i="1" dirty="0">
                <a:ea typeface="Calibri" panose="020F0502020204030204" pitchFamily="34" charset="0"/>
              </a:rPr>
              <a:t> </a:t>
            </a:r>
            <a:r>
              <a:rPr lang="nl-BE" sz="1800" i="1" dirty="0" err="1">
                <a:ea typeface="Calibri" panose="020F0502020204030204" pitchFamily="34" charset="0"/>
              </a:rPr>
              <a:t>Rivoluzionari</a:t>
            </a:r>
            <a:r>
              <a:rPr lang="nl-BE" sz="1800" i="1" dirty="0">
                <a:ea typeface="Calibri" panose="020F0502020204030204" pitchFamily="34" charset="0"/>
              </a:rPr>
              <a:t>”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29C855-5828-4C84-8741-37C01758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17</a:t>
            </a:fld>
            <a:endParaRPr lang="fr-CH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6522115-BCFD-4A9E-A325-1DBD76727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7534"/>
            <a:ext cx="8229600" cy="857250"/>
          </a:xfrm>
        </p:spPr>
        <p:txBody>
          <a:bodyPr/>
          <a:lstStyle/>
          <a:p>
            <a:r>
              <a:rPr lang="nl-NL" dirty="0"/>
              <a:t>2. </a:t>
            </a:r>
            <a:r>
              <a:rPr lang="nl-NL" dirty="0" err="1"/>
              <a:t>Manifestations</a:t>
            </a:r>
            <a:r>
              <a:rPr lang="nl-NL" dirty="0"/>
              <a:t> de </a:t>
            </a:r>
            <a:r>
              <a:rPr lang="nl-NL" dirty="0" err="1"/>
              <a:t>radicalisation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82E01F4-F948-4D2E-9081-1E7D060D267C}"/>
              </a:ext>
            </a:extLst>
          </p:cNvPr>
          <p:cNvSpPr txBox="1"/>
          <p:nvPr/>
        </p:nvSpPr>
        <p:spPr>
          <a:xfrm>
            <a:off x="458562" y="1186893"/>
            <a:ext cx="4915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>
                <a:solidFill>
                  <a:schemeClr val="bg1"/>
                </a:solidFill>
              </a:rPr>
              <a:t>Radicalisation</a:t>
            </a:r>
            <a:r>
              <a:rPr lang="nl-NL" sz="2400" dirty="0">
                <a:solidFill>
                  <a:schemeClr val="bg1"/>
                </a:solidFill>
              </a:rPr>
              <a:t> de </a:t>
            </a:r>
            <a:r>
              <a:rPr lang="nl-NL" sz="2400" dirty="0" err="1">
                <a:solidFill>
                  <a:schemeClr val="bg1"/>
                </a:solidFill>
              </a:rPr>
              <a:t>l’extrême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droite</a:t>
            </a:r>
            <a:endParaRPr lang="nl-B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2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8C45B549-9C40-46EC-95D0-C948FB0630C0}"/>
              </a:ext>
            </a:extLst>
          </p:cNvPr>
          <p:cNvSpPr/>
          <p:nvPr/>
        </p:nvSpPr>
        <p:spPr>
          <a:xfrm>
            <a:off x="457200" y="0"/>
            <a:ext cx="1378496" cy="17076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 descr="Afbeelding met buiten, mensen, watermolen, outdoor-object&#10;&#10;Automatisch gegenereerde beschrijving">
            <a:extLst>
              <a:ext uri="{FF2B5EF4-FFF2-40B4-BE49-F238E27FC236}">
                <a16:creationId xmlns:a16="http://schemas.microsoft.com/office/drawing/2014/main" id="{15ED4CC5-5E81-495E-9DAD-322C8D515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17" y="169563"/>
            <a:ext cx="6838966" cy="480437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4999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056A4D-7351-4FF6-9A45-E7257F6D6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832" y="1821246"/>
            <a:ext cx="6084168" cy="3333453"/>
          </a:xfrm>
        </p:spPr>
        <p:txBody>
          <a:bodyPr>
            <a:normAutofit/>
          </a:bodyPr>
          <a:lstStyle/>
          <a:p>
            <a:r>
              <a:rPr lang="nl-NL" sz="1800" dirty="0">
                <a:ea typeface="Calibri" panose="020F0502020204030204" pitchFamily="34" charset="0"/>
              </a:rPr>
              <a:t>Les </a:t>
            </a:r>
            <a:r>
              <a:rPr lang="nl-NL" sz="1800" dirty="0" err="1">
                <a:ea typeface="Calibri" panose="020F0502020204030204" pitchFamily="34" charset="0"/>
              </a:rPr>
              <a:t>terroristes</a:t>
            </a:r>
            <a:r>
              <a:rPr lang="nl-NL" sz="1800" dirty="0">
                <a:ea typeface="Calibri" panose="020F0502020204030204" pitchFamily="34" charset="0"/>
              </a:rPr>
              <a:t> </a:t>
            </a:r>
            <a:r>
              <a:rPr lang="nl-NL" sz="1800" dirty="0" err="1">
                <a:ea typeface="Calibri" panose="020F0502020204030204" pitchFamily="34" charset="0"/>
              </a:rPr>
              <a:t>d’extrême</a:t>
            </a:r>
            <a:r>
              <a:rPr lang="nl-NL" sz="1800" dirty="0">
                <a:ea typeface="Calibri" panose="020F0502020204030204" pitchFamily="34" charset="0"/>
              </a:rPr>
              <a:t> </a:t>
            </a:r>
            <a:r>
              <a:rPr lang="nl-NL" sz="1800" dirty="0" err="1">
                <a:ea typeface="Calibri" panose="020F0502020204030204" pitchFamily="34" charset="0"/>
              </a:rPr>
              <a:t>droite</a:t>
            </a:r>
            <a:r>
              <a:rPr lang="nl-NL" sz="1800" dirty="0">
                <a:ea typeface="Calibri" panose="020F0502020204030204" pitchFamily="34" charset="0"/>
              </a:rPr>
              <a:t> se </a:t>
            </a:r>
            <a:r>
              <a:rPr lang="nl-NL" sz="1800" dirty="0" err="1">
                <a:ea typeface="Calibri" panose="020F0502020204030204" pitchFamily="34" charset="0"/>
              </a:rPr>
              <a:t>déclarent</a:t>
            </a:r>
            <a:r>
              <a:rPr lang="nl-NL" sz="1800" dirty="0">
                <a:ea typeface="Calibri" panose="020F0502020204030204" pitchFamily="34" charset="0"/>
              </a:rPr>
              <a:t> </a:t>
            </a:r>
            <a:r>
              <a:rPr lang="nl-NL" sz="1800" dirty="0" err="1">
                <a:ea typeface="Calibri" panose="020F0502020204030204" pitchFamily="34" charset="0"/>
              </a:rPr>
              <a:t>souvent</a:t>
            </a:r>
            <a:r>
              <a:rPr lang="nl-NL" sz="1800" dirty="0">
                <a:ea typeface="Calibri" panose="020F0502020204030204" pitchFamily="34" charset="0"/>
              </a:rPr>
              <a:t>  </a:t>
            </a:r>
            <a:r>
              <a:rPr lang="nl-NL" sz="1800" dirty="0" err="1">
                <a:ea typeface="Calibri" panose="020F0502020204030204" pitchFamily="34" charset="0"/>
              </a:rPr>
              <a:t>vouloir</a:t>
            </a:r>
            <a:r>
              <a:rPr lang="nl-NL" sz="1800" dirty="0">
                <a:ea typeface="Calibri" panose="020F0502020204030204" pitchFamily="34" charset="0"/>
              </a:rPr>
              <a:t> “</a:t>
            </a:r>
            <a:r>
              <a:rPr lang="nl-NL" sz="1800" dirty="0" err="1">
                <a:ea typeface="Calibri" panose="020F0502020204030204" pitchFamily="34" charset="0"/>
              </a:rPr>
              <a:t>aider</a:t>
            </a:r>
            <a:r>
              <a:rPr lang="nl-NL" sz="1800" dirty="0">
                <a:ea typeface="Calibri" panose="020F0502020204030204" pitchFamily="34" charset="0"/>
              </a:rPr>
              <a:t>” </a:t>
            </a:r>
            <a:r>
              <a:rPr lang="nl-NL" sz="1800" dirty="0" err="1">
                <a:ea typeface="Calibri" panose="020F0502020204030204" pitchFamily="34" charset="0"/>
              </a:rPr>
              <a:t>certains</a:t>
            </a:r>
            <a:r>
              <a:rPr lang="nl-NL" sz="1800" dirty="0">
                <a:ea typeface="Calibri" panose="020F0502020204030204" pitchFamily="34" charset="0"/>
              </a:rPr>
              <a:t> </a:t>
            </a:r>
            <a:r>
              <a:rPr lang="nl-NL" sz="1800" dirty="0" err="1">
                <a:ea typeface="Calibri" panose="020F0502020204030204" pitchFamily="34" charset="0"/>
              </a:rPr>
              <a:t>composants</a:t>
            </a:r>
            <a:r>
              <a:rPr lang="nl-NL" sz="1800" dirty="0">
                <a:ea typeface="Calibri" panose="020F0502020204030204" pitchFamily="34" charset="0"/>
              </a:rPr>
              <a:t> de </a:t>
            </a:r>
            <a:r>
              <a:rPr lang="nl-NL" sz="1800" dirty="0" err="1">
                <a:ea typeface="Calibri" panose="020F0502020204030204" pitchFamily="34" charset="0"/>
              </a:rPr>
              <a:t>l’appareil</a:t>
            </a:r>
            <a:r>
              <a:rPr lang="nl-NL" sz="1800" dirty="0">
                <a:ea typeface="Calibri" panose="020F0502020204030204" pitchFamily="34" charset="0"/>
              </a:rPr>
              <a:t> </a:t>
            </a:r>
            <a:r>
              <a:rPr lang="nl-NL" sz="1800" dirty="0" err="1">
                <a:ea typeface="Calibri" panose="020F0502020204030204" pitchFamily="34" charset="0"/>
              </a:rPr>
              <a:t>étatique</a:t>
            </a:r>
            <a:r>
              <a:rPr lang="nl-NL" sz="1800" dirty="0">
                <a:ea typeface="Calibri" panose="020F0502020204030204" pitchFamily="34" charset="0"/>
              </a:rPr>
              <a:t> (</a:t>
            </a:r>
            <a:r>
              <a:rPr lang="nl-NL" sz="1800" dirty="0" err="1">
                <a:ea typeface="Calibri" panose="020F0502020204030204" pitchFamily="34" charset="0"/>
              </a:rPr>
              <a:t>p.ex</a:t>
            </a:r>
            <a:r>
              <a:rPr lang="nl-NL" sz="1800" dirty="0">
                <a:ea typeface="Calibri" panose="020F0502020204030204" pitchFamily="34" charset="0"/>
              </a:rPr>
              <a:t>. </a:t>
            </a:r>
            <a:r>
              <a:rPr lang="nl-NL" sz="1800" dirty="0" err="1">
                <a:ea typeface="Calibri" panose="020F0502020204030204" pitchFamily="34" charset="0"/>
              </a:rPr>
              <a:t>milices</a:t>
            </a:r>
            <a:r>
              <a:rPr lang="nl-NL" sz="1800" dirty="0">
                <a:ea typeface="Calibri" panose="020F0502020204030204" pitchFamily="34" charset="0"/>
              </a:rPr>
              <a:t> </a:t>
            </a:r>
            <a:r>
              <a:rPr lang="nl-NL" sz="1800" dirty="0" err="1">
                <a:ea typeface="Calibri" panose="020F0502020204030204" pitchFamily="34" charset="0"/>
              </a:rPr>
              <a:t>privées</a:t>
            </a:r>
            <a:r>
              <a:rPr lang="nl-NL" sz="1800" dirty="0">
                <a:ea typeface="Calibri" panose="020F0502020204030204" pitchFamily="34" charset="0"/>
              </a:rPr>
              <a:t>; </a:t>
            </a:r>
            <a:r>
              <a:rPr lang="nl-NL" sz="1800" dirty="0" err="1">
                <a:ea typeface="Calibri" panose="020F0502020204030204" pitchFamily="34" charset="0"/>
              </a:rPr>
              <a:t>fragmenter</a:t>
            </a:r>
            <a:r>
              <a:rPr lang="nl-NL" sz="1800" dirty="0">
                <a:ea typeface="Calibri" panose="020F0502020204030204" pitchFamily="34" charset="0"/>
              </a:rPr>
              <a:t>), </a:t>
            </a:r>
            <a:r>
              <a:rPr lang="nl-NL" sz="1800" dirty="0" err="1">
                <a:ea typeface="Calibri" panose="020F0502020204030204" pitchFamily="34" charset="0"/>
              </a:rPr>
              <a:t>alors</a:t>
            </a:r>
            <a:r>
              <a:rPr lang="nl-NL" sz="1800" dirty="0">
                <a:ea typeface="Calibri" panose="020F0502020204030204" pitchFamily="34" charset="0"/>
              </a:rPr>
              <a:t> que les </a:t>
            </a:r>
            <a:r>
              <a:rPr lang="nl-NL" sz="1800" dirty="0" err="1">
                <a:ea typeface="Calibri" panose="020F0502020204030204" pitchFamily="34" charset="0"/>
              </a:rPr>
              <a:t>terroristes</a:t>
            </a:r>
            <a:r>
              <a:rPr lang="nl-NL" sz="1800" dirty="0">
                <a:ea typeface="Calibri" panose="020F0502020204030204" pitchFamily="34" charset="0"/>
              </a:rPr>
              <a:t> </a:t>
            </a:r>
            <a:r>
              <a:rPr lang="nl-NL" sz="1800" dirty="0" err="1">
                <a:ea typeface="Calibri" panose="020F0502020204030204" pitchFamily="34" charset="0"/>
              </a:rPr>
              <a:t>d’extrême</a:t>
            </a:r>
            <a:r>
              <a:rPr lang="nl-NL" sz="1800" dirty="0">
                <a:ea typeface="Calibri" panose="020F0502020204030204" pitchFamily="34" charset="0"/>
              </a:rPr>
              <a:t> </a:t>
            </a:r>
            <a:r>
              <a:rPr lang="nl-NL" sz="1800" dirty="0" err="1">
                <a:ea typeface="Calibri" panose="020F0502020204030204" pitchFamily="34" charset="0"/>
              </a:rPr>
              <a:t>gauche</a:t>
            </a:r>
            <a:r>
              <a:rPr lang="nl-NL" sz="1800" dirty="0">
                <a:ea typeface="Calibri" panose="020F0502020204030204" pitchFamily="34" charset="0"/>
              </a:rPr>
              <a:t> </a:t>
            </a:r>
            <a:r>
              <a:rPr lang="nl-NL" sz="1800" dirty="0" err="1">
                <a:ea typeface="Calibri" panose="020F0502020204030204" pitchFamily="34" charset="0"/>
              </a:rPr>
              <a:t>déclarent</a:t>
            </a:r>
            <a:r>
              <a:rPr lang="nl-NL" sz="1800" dirty="0">
                <a:ea typeface="Calibri" panose="020F0502020204030204" pitchFamily="34" charset="0"/>
              </a:rPr>
              <a:t> </a:t>
            </a:r>
            <a:r>
              <a:rPr lang="nl-NL" sz="1800" dirty="0" err="1">
                <a:ea typeface="Calibri" panose="020F0502020204030204" pitchFamily="34" charset="0"/>
              </a:rPr>
              <a:t>l’état</a:t>
            </a:r>
            <a:r>
              <a:rPr lang="nl-NL" sz="1800" dirty="0">
                <a:ea typeface="Calibri" panose="020F0502020204030204" pitchFamily="34" charset="0"/>
              </a:rPr>
              <a:t> comme “</a:t>
            </a:r>
            <a:r>
              <a:rPr lang="nl-NL" sz="1800" dirty="0" err="1">
                <a:ea typeface="Calibri" panose="020F0502020204030204" pitchFamily="34" charset="0"/>
              </a:rPr>
              <a:t>l’ennemi</a:t>
            </a:r>
            <a:r>
              <a:rPr lang="nl-NL" sz="1800" dirty="0">
                <a:ea typeface="Calibri" panose="020F0502020204030204" pitchFamily="34" charset="0"/>
              </a:rPr>
              <a:t>”.</a:t>
            </a:r>
          </a:p>
          <a:p>
            <a:endParaRPr lang="nl-NL" sz="1400" dirty="0">
              <a:ea typeface="Calibri" panose="020F0502020204030204" pitchFamily="34" charset="0"/>
            </a:endParaRPr>
          </a:p>
          <a:p>
            <a:r>
              <a:rPr lang="nl-NL" sz="1800" dirty="0">
                <a:ea typeface="Calibri" panose="020F0502020204030204" pitchFamily="34" charset="0"/>
              </a:rPr>
              <a:t>Attention à </a:t>
            </a:r>
            <a:r>
              <a:rPr lang="nl-NL" sz="1800" dirty="0" err="1">
                <a:ea typeface="Calibri" panose="020F0502020204030204" pitchFamily="34" charset="0"/>
              </a:rPr>
              <a:t>l’importance</a:t>
            </a:r>
            <a:r>
              <a:rPr lang="nl-NL" sz="1800" dirty="0">
                <a:ea typeface="Calibri" panose="020F0502020204030204" pitchFamily="34" charset="0"/>
              </a:rPr>
              <a:t> des </a:t>
            </a:r>
            <a:r>
              <a:rPr lang="nl-NL" sz="1800" dirty="0" err="1">
                <a:ea typeface="Calibri" panose="020F0502020204030204" pitchFamily="34" charset="0"/>
              </a:rPr>
              <a:t>médias</a:t>
            </a:r>
            <a:r>
              <a:rPr lang="nl-NL" sz="1800" dirty="0">
                <a:ea typeface="Calibri" panose="020F0502020204030204" pitchFamily="34" charset="0"/>
              </a:rPr>
              <a:t> </a:t>
            </a:r>
            <a:r>
              <a:rPr lang="nl-NL" sz="1800" dirty="0" err="1">
                <a:ea typeface="Calibri" panose="020F0502020204030204" pitchFamily="34" charset="0"/>
              </a:rPr>
              <a:t>sociaux</a:t>
            </a:r>
            <a:r>
              <a:rPr lang="nl-NL" sz="1800" dirty="0">
                <a:ea typeface="Calibri" panose="020F0502020204030204" pitchFamily="34" charset="0"/>
              </a:rPr>
              <a:t> pour la </a:t>
            </a:r>
            <a:r>
              <a:rPr lang="nl-NL" sz="1800" dirty="0" err="1">
                <a:ea typeface="Calibri" panose="020F0502020204030204" pitchFamily="34" charset="0"/>
              </a:rPr>
              <a:t>distribution</a:t>
            </a:r>
            <a:r>
              <a:rPr lang="nl-NL" sz="1800" dirty="0">
                <a:ea typeface="Calibri" panose="020F0502020204030204" pitchFamily="34" charset="0"/>
              </a:rPr>
              <a:t> des idées “</a:t>
            </a:r>
            <a:r>
              <a:rPr lang="nl-NL" sz="1800" dirty="0" err="1">
                <a:ea typeface="Calibri" panose="020F0502020204030204" pitchFamily="34" charset="0"/>
              </a:rPr>
              <a:t>facistes</a:t>
            </a:r>
            <a:r>
              <a:rPr lang="nl-NL" sz="1800" dirty="0">
                <a:ea typeface="Calibri" panose="020F0502020204030204" pitchFamily="34" charset="0"/>
              </a:rPr>
              <a:t>”, anti-</a:t>
            </a:r>
            <a:r>
              <a:rPr lang="nl-NL" sz="1800" dirty="0" err="1">
                <a:ea typeface="Calibri" panose="020F0502020204030204" pitchFamily="34" charset="0"/>
              </a:rPr>
              <a:t>migrants</a:t>
            </a:r>
            <a:r>
              <a:rPr lang="nl-NL" sz="1800" dirty="0">
                <a:ea typeface="Calibri" panose="020F0502020204030204" pitchFamily="34" charset="0"/>
              </a:rPr>
              <a:t> &amp; </a:t>
            </a:r>
            <a:r>
              <a:rPr lang="nl-NL" sz="1800" dirty="0" err="1">
                <a:ea typeface="Calibri" panose="020F0502020204030204" pitchFamily="34" charset="0"/>
              </a:rPr>
              <a:t>migration</a:t>
            </a:r>
            <a:r>
              <a:rPr lang="nl-NL" sz="1800" dirty="0">
                <a:ea typeface="Calibri" panose="020F0502020204030204" pitchFamily="34" charset="0"/>
              </a:rPr>
              <a:t>, </a:t>
            </a:r>
            <a:r>
              <a:rPr lang="nl-NL" sz="1800" dirty="0" err="1">
                <a:ea typeface="Calibri" panose="020F0502020204030204" pitchFamily="34" charset="0"/>
              </a:rPr>
              <a:t>racistes</a:t>
            </a:r>
            <a:r>
              <a:rPr lang="nl-NL" sz="1800" dirty="0">
                <a:ea typeface="Calibri" panose="020F0502020204030204" pitchFamily="34" charset="0"/>
              </a:rPr>
              <a:t>, </a:t>
            </a:r>
            <a:r>
              <a:rPr lang="nl-NL" sz="1800" dirty="0" err="1">
                <a:ea typeface="Calibri" panose="020F0502020204030204" pitchFamily="34" charset="0"/>
              </a:rPr>
              <a:t>néonazistes</a:t>
            </a:r>
            <a:r>
              <a:rPr lang="nl-NL" sz="1800" dirty="0">
                <a:ea typeface="Calibri" panose="020F0502020204030204" pitchFamily="34" charset="0"/>
              </a:rPr>
              <a:t>, </a:t>
            </a:r>
            <a:r>
              <a:rPr lang="nl-NL" sz="1800" dirty="0" err="1">
                <a:ea typeface="Calibri" panose="020F0502020204030204" pitchFamily="34" charset="0"/>
              </a:rPr>
              <a:t>négationistes</a:t>
            </a:r>
            <a:r>
              <a:rPr lang="nl-NL" sz="1800" dirty="0">
                <a:ea typeface="Calibri" panose="020F0502020204030204" pitchFamily="34" charset="0"/>
              </a:rPr>
              <a:t>, </a:t>
            </a:r>
            <a:r>
              <a:rPr lang="nl-NL" sz="1800" dirty="0" err="1">
                <a:ea typeface="Calibri" panose="020F0502020204030204" pitchFamily="34" charset="0"/>
              </a:rPr>
              <a:t>xenophobes</a:t>
            </a:r>
            <a:r>
              <a:rPr lang="nl-NL" sz="1800" dirty="0">
                <a:ea typeface="Calibri" panose="020F0502020204030204" pitchFamily="34" charset="0"/>
              </a:rPr>
              <a:t>, </a:t>
            </a:r>
            <a:r>
              <a:rPr lang="nl-NL" sz="1800" dirty="0" err="1">
                <a:ea typeface="Calibri" panose="020F0502020204030204" pitchFamily="34" charset="0"/>
              </a:rPr>
              <a:t>antimusulmans</a:t>
            </a:r>
            <a:r>
              <a:rPr lang="nl-NL" sz="1800" dirty="0">
                <a:ea typeface="Calibri" panose="020F0502020204030204" pitchFamily="34" charset="0"/>
              </a:rPr>
              <a:t>, alt-right … (discours “meta-</a:t>
            </a:r>
            <a:r>
              <a:rPr lang="nl-NL" sz="1800" dirty="0" err="1">
                <a:ea typeface="Calibri" panose="020F0502020204030204" pitchFamily="34" charset="0"/>
              </a:rPr>
              <a:t>politique</a:t>
            </a:r>
            <a:r>
              <a:rPr lang="nl-NL" sz="1800" dirty="0">
                <a:ea typeface="Calibri" panose="020F0502020204030204" pitchFamily="34" charset="0"/>
              </a:rPr>
              <a:t>”, “</a:t>
            </a:r>
            <a:r>
              <a:rPr lang="nl-NL" sz="1800" dirty="0" err="1">
                <a:ea typeface="Calibri" panose="020F0502020204030204" pitchFamily="34" charset="0"/>
              </a:rPr>
              <a:t>normaliser</a:t>
            </a:r>
            <a:r>
              <a:rPr lang="nl-NL" sz="1800" dirty="0">
                <a:ea typeface="Calibri" panose="020F0502020204030204" pitchFamily="34" charset="0"/>
              </a:rPr>
              <a:t> </a:t>
            </a:r>
            <a:r>
              <a:rPr lang="nl-NL" sz="1800" dirty="0" err="1">
                <a:ea typeface="Calibri" panose="020F0502020204030204" pitchFamily="34" charset="0"/>
              </a:rPr>
              <a:t>ce</a:t>
            </a:r>
            <a:r>
              <a:rPr lang="nl-NL" sz="1800" dirty="0">
                <a:ea typeface="Calibri" panose="020F0502020204030204" pitchFamily="34" charset="0"/>
              </a:rPr>
              <a:t> </a:t>
            </a:r>
            <a:r>
              <a:rPr lang="nl-NL" sz="1800" dirty="0" err="1">
                <a:ea typeface="Calibri" panose="020F0502020204030204" pitchFamily="34" charset="0"/>
              </a:rPr>
              <a:t>qui</a:t>
            </a:r>
            <a:r>
              <a:rPr lang="nl-NL" sz="1800" dirty="0">
                <a:ea typeface="Calibri" panose="020F0502020204030204" pitchFamily="34" charset="0"/>
              </a:rPr>
              <a:t> </a:t>
            </a:r>
            <a:r>
              <a:rPr lang="nl-NL" sz="1800" dirty="0" err="1">
                <a:ea typeface="Calibri" panose="020F0502020204030204" pitchFamily="34" charset="0"/>
              </a:rPr>
              <a:t>est</a:t>
            </a:r>
            <a:r>
              <a:rPr lang="nl-NL" sz="1800" dirty="0">
                <a:ea typeface="Calibri" panose="020F0502020204030204" pitchFamily="34" charset="0"/>
              </a:rPr>
              <a:t> </a:t>
            </a:r>
            <a:r>
              <a:rPr lang="nl-NL" sz="1800" dirty="0" err="1">
                <a:ea typeface="Calibri" panose="020F0502020204030204" pitchFamily="34" charset="0"/>
              </a:rPr>
              <a:t>anormale</a:t>
            </a:r>
            <a:r>
              <a:rPr lang="nl-NL" sz="1800" dirty="0">
                <a:ea typeface="Calibri" panose="020F0502020204030204" pitchFamily="34" charset="0"/>
              </a:rPr>
              <a:t>”).</a:t>
            </a:r>
            <a:endParaRPr lang="nl-BE" sz="1800" dirty="0">
              <a:ea typeface="Calibri" panose="020F0502020204030204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29C855-5828-4C84-8741-37C01758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19</a:t>
            </a:fld>
            <a:endParaRPr lang="fr-CH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6522115-BCFD-4A9E-A325-1DBD76727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7534"/>
            <a:ext cx="8229600" cy="857250"/>
          </a:xfrm>
        </p:spPr>
        <p:txBody>
          <a:bodyPr/>
          <a:lstStyle/>
          <a:p>
            <a:r>
              <a:rPr lang="nl-NL" dirty="0"/>
              <a:t>2. </a:t>
            </a:r>
            <a:r>
              <a:rPr lang="nl-NL" dirty="0" err="1"/>
              <a:t>Manifestations</a:t>
            </a:r>
            <a:r>
              <a:rPr lang="nl-NL" dirty="0"/>
              <a:t> de </a:t>
            </a:r>
            <a:r>
              <a:rPr lang="nl-NL" dirty="0" err="1"/>
              <a:t>radicalisation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82E01F4-F948-4D2E-9081-1E7D060D267C}"/>
              </a:ext>
            </a:extLst>
          </p:cNvPr>
          <p:cNvSpPr txBox="1"/>
          <p:nvPr/>
        </p:nvSpPr>
        <p:spPr>
          <a:xfrm>
            <a:off x="458562" y="1186893"/>
            <a:ext cx="4915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>
                <a:solidFill>
                  <a:schemeClr val="bg1"/>
                </a:solidFill>
              </a:rPr>
              <a:t>Radicalisation</a:t>
            </a:r>
            <a:r>
              <a:rPr lang="nl-NL" sz="2400" dirty="0">
                <a:solidFill>
                  <a:schemeClr val="bg1"/>
                </a:solidFill>
              </a:rPr>
              <a:t> de </a:t>
            </a:r>
            <a:r>
              <a:rPr lang="nl-NL" sz="2400" dirty="0" err="1">
                <a:solidFill>
                  <a:schemeClr val="bg1"/>
                </a:solidFill>
              </a:rPr>
              <a:t>l’extrême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droite</a:t>
            </a:r>
            <a:endParaRPr lang="nl-BE" sz="2400" dirty="0">
              <a:solidFill>
                <a:srgbClr val="FF0000"/>
              </a:solidFill>
            </a:endParaRP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F2EE677B-3540-462F-89A6-D4F5B4DA5DCA}"/>
              </a:ext>
            </a:extLst>
          </p:cNvPr>
          <p:cNvGrpSpPr/>
          <p:nvPr/>
        </p:nvGrpSpPr>
        <p:grpSpPr>
          <a:xfrm>
            <a:off x="458874" y="1707652"/>
            <a:ext cx="2393604" cy="3333453"/>
            <a:chOff x="458874" y="1707652"/>
            <a:chExt cx="2393604" cy="3333453"/>
          </a:xfrm>
        </p:grpSpPr>
        <p:pic>
          <p:nvPicPr>
            <p:cNvPr id="7" name="Afbeelding 6" descr="Afbeelding met person, zitten, tafel, kat&#10;&#10;Automatisch gegenereerde beschrijving">
              <a:extLst>
                <a:ext uri="{FF2B5EF4-FFF2-40B4-BE49-F238E27FC236}">
                  <a16:creationId xmlns:a16="http://schemas.microsoft.com/office/drawing/2014/main" id="{C0DE76C7-BB6B-4381-900C-C030B2F7C797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707652"/>
              <a:ext cx="2232248" cy="3333453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1A518A11-2589-4DFA-97A9-C6F9AC1C6D71}"/>
                </a:ext>
              </a:extLst>
            </p:cNvPr>
            <p:cNvSpPr txBox="1"/>
            <p:nvPr/>
          </p:nvSpPr>
          <p:spPr>
            <a:xfrm>
              <a:off x="458874" y="4767263"/>
              <a:ext cx="23936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050" dirty="0"/>
                <a:t>“Satan </a:t>
              </a:r>
              <a:r>
                <a:rPr lang="nl-NL" sz="1050" dirty="0" err="1"/>
                <a:t>sème</a:t>
              </a:r>
              <a:r>
                <a:rPr lang="nl-NL" sz="1050" dirty="0"/>
                <a:t> </a:t>
              </a:r>
              <a:r>
                <a:rPr lang="nl-NL" sz="1050" dirty="0" err="1"/>
                <a:t>l’ivraie</a:t>
              </a:r>
              <a:r>
                <a:rPr lang="nl-NL" sz="1050" dirty="0"/>
                <a:t>” (</a:t>
              </a:r>
              <a:r>
                <a:rPr lang="nl-NL" sz="1050" dirty="0" err="1"/>
                <a:t>Félicien</a:t>
              </a:r>
              <a:r>
                <a:rPr lang="nl-NL" sz="1050" dirty="0"/>
                <a:t> Rops)</a:t>
              </a:r>
              <a:endParaRPr lang="nl-BE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149030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62B1B-CC48-4A69-AA86-C42447D75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Contenu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89D676-66EB-485C-B634-6339F2466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b="1" dirty="0" err="1"/>
              <a:t>Quelques</a:t>
            </a:r>
            <a:r>
              <a:rPr lang="nl-NL" b="1" dirty="0"/>
              <a:t> </a:t>
            </a:r>
            <a:r>
              <a:rPr lang="nl-NL" b="1" dirty="0" err="1"/>
              <a:t>définitions</a:t>
            </a:r>
            <a:r>
              <a:rPr lang="nl-NL" b="1" dirty="0"/>
              <a:t> </a:t>
            </a:r>
            <a:r>
              <a:rPr lang="nl-NL" b="1" dirty="0" err="1"/>
              <a:t>fondamentales</a:t>
            </a:r>
            <a:endParaRPr lang="nl-NL" b="1" dirty="0"/>
          </a:p>
          <a:p>
            <a:pPr marL="457200" indent="-457200">
              <a:buFont typeface="+mj-lt"/>
              <a:buAutoNum type="arabicPeriod"/>
            </a:pPr>
            <a:r>
              <a:rPr lang="nl-BE" b="1" dirty="0" err="1"/>
              <a:t>Manifestations</a:t>
            </a:r>
            <a:r>
              <a:rPr lang="nl-BE" b="1" dirty="0"/>
              <a:t> de </a:t>
            </a:r>
            <a:r>
              <a:rPr lang="nl-BE" b="1" dirty="0" err="1"/>
              <a:t>radicalisation</a:t>
            </a:r>
            <a:endParaRPr lang="nl-BE" b="1" dirty="0"/>
          </a:p>
          <a:p>
            <a:pPr marL="857250" lvl="1" indent="-457200"/>
            <a:r>
              <a:rPr lang="nl-BE" dirty="0" err="1"/>
              <a:t>Radicalisation</a:t>
            </a:r>
            <a:r>
              <a:rPr lang="nl-BE" dirty="0"/>
              <a:t> </a:t>
            </a:r>
            <a:r>
              <a:rPr lang="nl-BE" dirty="0" err="1"/>
              <a:t>Jihadiste</a:t>
            </a:r>
            <a:endParaRPr lang="nl-BE" dirty="0"/>
          </a:p>
          <a:p>
            <a:pPr marL="857250" lvl="1" indent="-457200"/>
            <a:r>
              <a:rPr lang="nl-BE" dirty="0" err="1"/>
              <a:t>Radicalisation</a:t>
            </a:r>
            <a:r>
              <a:rPr lang="nl-BE" dirty="0"/>
              <a:t> de </a:t>
            </a:r>
            <a:r>
              <a:rPr lang="nl-BE" dirty="0" err="1"/>
              <a:t>l’extrême</a:t>
            </a:r>
            <a:r>
              <a:rPr lang="nl-BE" dirty="0"/>
              <a:t> </a:t>
            </a:r>
            <a:r>
              <a:rPr lang="nl-BE" dirty="0" err="1"/>
              <a:t>gauche</a:t>
            </a:r>
            <a:endParaRPr lang="nl-BE" dirty="0"/>
          </a:p>
          <a:p>
            <a:pPr marL="857250" lvl="1" indent="-457200"/>
            <a:r>
              <a:rPr lang="nl-BE" dirty="0" err="1"/>
              <a:t>Radicalisation</a:t>
            </a:r>
            <a:r>
              <a:rPr lang="nl-BE" dirty="0"/>
              <a:t> de </a:t>
            </a:r>
            <a:r>
              <a:rPr lang="nl-BE" dirty="0" err="1"/>
              <a:t>l’extrême</a:t>
            </a:r>
            <a:r>
              <a:rPr lang="nl-BE" dirty="0"/>
              <a:t> </a:t>
            </a:r>
            <a:r>
              <a:rPr lang="nl-BE" dirty="0" err="1"/>
              <a:t>droite</a:t>
            </a:r>
            <a:endParaRPr lang="nl-BE" dirty="0"/>
          </a:p>
          <a:p>
            <a:pPr marL="457200" indent="-457200">
              <a:buFont typeface="+mj-lt"/>
              <a:buAutoNum type="arabicPeriod"/>
            </a:pPr>
            <a:r>
              <a:rPr lang="nl-BE" b="1" dirty="0"/>
              <a:t>Les </a:t>
            </a:r>
            <a:r>
              <a:rPr lang="nl-BE" b="1" dirty="0" err="1"/>
              <a:t>causes</a:t>
            </a:r>
            <a:r>
              <a:rPr lang="nl-BE" b="1" dirty="0"/>
              <a:t> de </a:t>
            </a:r>
            <a:r>
              <a:rPr lang="nl-BE" b="1" dirty="0" err="1"/>
              <a:t>radicalisation</a:t>
            </a:r>
            <a:endParaRPr lang="nl-BE" b="1" dirty="0"/>
          </a:p>
          <a:p>
            <a:pPr marL="857250" lvl="1" indent="-457200"/>
            <a:r>
              <a:rPr lang="nl-BE" dirty="0" err="1"/>
              <a:t>Théories</a:t>
            </a:r>
            <a:r>
              <a:rPr lang="nl-BE" dirty="0"/>
              <a:t> </a:t>
            </a:r>
            <a:r>
              <a:rPr lang="nl-BE" dirty="0" err="1"/>
              <a:t>descriptives</a:t>
            </a:r>
            <a:endParaRPr lang="nl-BE" dirty="0"/>
          </a:p>
          <a:p>
            <a:pPr marL="857250" lvl="1" indent="-457200"/>
            <a:r>
              <a:rPr lang="nl-BE" dirty="0" err="1"/>
              <a:t>Théories</a:t>
            </a:r>
            <a:r>
              <a:rPr lang="nl-BE" dirty="0"/>
              <a:t> </a:t>
            </a:r>
            <a:r>
              <a:rPr lang="nl-BE" dirty="0" err="1"/>
              <a:t>contextuelles</a:t>
            </a:r>
            <a:endParaRPr lang="nl-BE" dirty="0"/>
          </a:p>
          <a:p>
            <a:pPr marL="857250" lvl="1" indent="-457200"/>
            <a:r>
              <a:rPr lang="nl-BE" dirty="0" err="1"/>
              <a:t>Théories</a:t>
            </a:r>
            <a:r>
              <a:rPr lang="nl-BE" dirty="0"/>
              <a:t> </a:t>
            </a:r>
            <a:r>
              <a:rPr lang="nl-BE" dirty="0" err="1"/>
              <a:t>multifactorielles</a:t>
            </a:r>
            <a:endParaRPr lang="nl-BE" dirty="0"/>
          </a:p>
          <a:p>
            <a:pPr marL="857250" lvl="1" indent="-457200"/>
            <a:r>
              <a:rPr lang="nl-BE" dirty="0"/>
              <a:t>Théorie de </a:t>
            </a:r>
            <a:r>
              <a:rPr lang="nl-BE" dirty="0" err="1"/>
              <a:t>l’action</a:t>
            </a:r>
            <a:r>
              <a:rPr lang="nl-BE" dirty="0"/>
              <a:t> </a:t>
            </a:r>
            <a:r>
              <a:rPr lang="nl-BE" dirty="0" err="1"/>
              <a:t>situationelle</a:t>
            </a: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AD75D56-7A0F-4A59-8AFF-66CB7CD8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2</a:t>
            </a:fld>
            <a:endParaRPr lang="fr-CH"/>
          </a:p>
        </p:txBody>
      </p:sp>
      <p:sp>
        <p:nvSpPr>
          <p:cNvPr id="8" name="Pijl: rechts 7">
            <a:extLst>
              <a:ext uri="{FF2B5EF4-FFF2-40B4-BE49-F238E27FC236}">
                <a16:creationId xmlns:a16="http://schemas.microsoft.com/office/drawing/2014/main" id="{9655F755-7FC7-498F-861A-D412839BB73C}"/>
              </a:ext>
            </a:extLst>
          </p:cNvPr>
          <p:cNvSpPr/>
          <p:nvPr/>
        </p:nvSpPr>
        <p:spPr>
          <a:xfrm>
            <a:off x="-978408" y="1608709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980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45679E-6 L 0.05729 3.4567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62B1B-CC48-4A69-AA86-C42447D75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Contenu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89D676-66EB-485C-B634-6339F2466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b="1" dirty="0" err="1"/>
              <a:t>Quelques</a:t>
            </a:r>
            <a:r>
              <a:rPr lang="nl-NL" b="1" dirty="0"/>
              <a:t> </a:t>
            </a:r>
            <a:r>
              <a:rPr lang="nl-NL" b="1" dirty="0" err="1"/>
              <a:t>définitions</a:t>
            </a:r>
            <a:r>
              <a:rPr lang="nl-NL" b="1" dirty="0"/>
              <a:t> </a:t>
            </a:r>
            <a:r>
              <a:rPr lang="nl-NL" b="1" dirty="0" err="1"/>
              <a:t>fondamentales</a:t>
            </a:r>
            <a:endParaRPr lang="nl-NL" b="1" dirty="0"/>
          </a:p>
          <a:p>
            <a:pPr marL="457200" indent="-457200">
              <a:buFont typeface="+mj-lt"/>
              <a:buAutoNum type="arabicPeriod"/>
            </a:pPr>
            <a:r>
              <a:rPr lang="nl-BE" b="1" dirty="0" err="1"/>
              <a:t>Manifestations</a:t>
            </a:r>
            <a:r>
              <a:rPr lang="nl-BE" b="1" dirty="0"/>
              <a:t> de </a:t>
            </a:r>
            <a:r>
              <a:rPr lang="nl-BE" b="1" dirty="0" err="1"/>
              <a:t>radicalisation</a:t>
            </a:r>
            <a:endParaRPr lang="nl-BE" b="1" dirty="0"/>
          </a:p>
          <a:p>
            <a:pPr marL="857250" lvl="1" indent="-457200"/>
            <a:r>
              <a:rPr lang="nl-BE" dirty="0" err="1"/>
              <a:t>Radicalisation</a:t>
            </a:r>
            <a:r>
              <a:rPr lang="nl-BE" dirty="0"/>
              <a:t> </a:t>
            </a:r>
            <a:r>
              <a:rPr lang="nl-BE" dirty="0" err="1"/>
              <a:t>Jihadiste</a:t>
            </a:r>
            <a:endParaRPr lang="nl-BE" dirty="0"/>
          </a:p>
          <a:p>
            <a:pPr marL="857250" lvl="1" indent="-457200"/>
            <a:r>
              <a:rPr lang="nl-BE" dirty="0" err="1"/>
              <a:t>Radicalisation</a:t>
            </a:r>
            <a:r>
              <a:rPr lang="nl-BE" dirty="0"/>
              <a:t> de </a:t>
            </a:r>
            <a:r>
              <a:rPr lang="nl-BE" dirty="0" err="1"/>
              <a:t>l’extrême</a:t>
            </a:r>
            <a:r>
              <a:rPr lang="nl-BE" dirty="0"/>
              <a:t> </a:t>
            </a:r>
            <a:r>
              <a:rPr lang="nl-BE" dirty="0" err="1"/>
              <a:t>gauche</a:t>
            </a:r>
            <a:endParaRPr lang="nl-BE" dirty="0"/>
          </a:p>
          <a:p>
            <a:pPr marL="857250" lvl="1" indent="-457200"/>
            <a:r>
              <a:rPr lang="nl-BE" dirty="0" err="1"/>
              <a:t>Radicalisation</a:t>
            </a:r>
            <a:r>
              <a:rPr lang="nl-BE" dirty="0"/>
              <a:t> de </a:t>
            </a:r>
            <a:r>
              <a:rPr lang="nl-BE" dirty="0" err="1"/>
              <a:t>l’extrême</a:t>
            </a:r>
            <a:r>
              <a:rPr lang="nl-BE" dirty="0"/>
              <a:t> </a:t>
            </a:r>
            <a:r>
              <a:rPr lang="nl-BE" dirty="0" err="1"/>
              <a:t>droite</a:t>
            </a:r>
            <a:endParaRPr lang="nl-BE" dirty="0"/>
          </a:p>
          <a:p>
            <a:pPr marL="457200" indent="-457200">
              <a:buFont typeface="+mj-lt"/>
              <a:buAutoNum type="arabicPeriod"/>
            </a:pPr>
            <a:r>
              <a:rPr lang="nl-BE" b="1" dirty="0"/>
              <a:t>Les </a:t>
            </a:r>
            <a:r>
              <a:rPr lang="nl-BE" b="1" dirty="0" err="1"/>
              <a:t>causes</a:t>
            </a:r>
            <a:r>
              <a:rPr lang="nl-BE" b="1" dirty="0"/>
              <a:t> de </a:t>
            </a:r>
            <a:r>
              <a:rPr lang="nl-BE" b="1" dirty="0" err="1"/>
              <a:t>radicalisation</a:t>
            </a:r>
            <a:endParaRPr lang="nl-BE" b="1" dirty="0"/>
          </a:p>
          <a:p>
            <a:pPr marL="857250" lvl="1" indent="-457200"/>
            <a:r>
              <a:rPr lang="nl-BE" dirty="0" err="1"/>
              <a:t>Théories</a:t>
            </a:r>
            <a:r>
              <a:rPr lang="nl-BE" dirty="0"/>
              <a:t> </a:t>
            </a:r>
            <a:r>
              <a:rPr lang="nl-BE" dirty="0" err="1"/>
              <a:t>descriptives</a:t>
            </a:r>
            <a:endParaRPr lang="nl-BE" dirty="0"/>
          </a:p>
          <a:p>
            <a:pPr marL="857250" lvl="1" indent="-457200"/>
            <a:r>
              <a:rPr lang="nl-BE" dirty="0" err="1"/>
              <a:t>Théories</a:t>
            </a:r>
            <a:r>
              <a:rPr lang="nl-BE" dirty="0"/>
              <a:t> </a:t>
            </a:r>
            <a:r>
              <a:rPr lang="nl-BE" dirty="0" err="1"/>
              <a:t>contextuelles</a:t>
            </a:r>
            <a:endParaRPr lang="nl-BE" dirty="0"/>
          </a:p>
          <a:p>
            <a:pPr marL="857250" lvl="1" indent="-457200"/>
            <a:r>
              <a:rPr lang="nl-BE" dirty="0" err="1"/>
              <a:t>Théories</a:t>
            </a:r>
            <a:r>
              <a:rPr lang="nl-BE" dirty="0"/>
              <a:t> </a:t>
            </a:r>
            <a:r>
              <a:rPr lang="nl-BE" dirty="0" err="1"/>
              <a:t>multifactorielles</a:t>
            </a:r>
            <a:endParaRPr lang="nl-BE" dirty="0"/>
          </a:p>
          <a:p>
            <a:pPr marL="857250" lvl="1" indent="-457200"/>
            <a:r>
              <a:rPr lang="nl-BE" dirty="0"/>
              <a:t>Théorie de </a:t>
            </a:r>
            <a:r>
              <a:rPr lang="nl-BE" dirty="0" err="1"/>
              <a:t>l’action</a:t>
            </a:r>
            <a:r>
              <a:rPr lang="nl-BE" dirty="0"/>
              <a:t> </a:t>
            </a:r>
            <a:r>
              <a:rPr lang="nl-BE" dirty="0" err="1"/>
              <a:t>situationelle</a:t>
            </a: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AD75D56-7A0F-4A59-8AFF-66CB7CD8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20</a:t>
            </a:fld>
            <a:endParaRPr lang="fr-CH"/>
          </a:p>
        </p:txBody>
      </p:sp>
      <p:sp>
        <p:nvSpPr>
          <p:cNvPr id="8" name="Pijl: rechts 7">
            <a:extLst>
              <a:ext uri="{FF2B5EF4-FFF2-40B4-BE49-F238E27FC236}">
                <a16:creationId xmlns:a16="http://schemas.microsoft.com/office/drawing/2014/main" id="{9655F755-7FC7-498F-861A-D412839BB73C}"/>
              </a:ext>
            </a:extLst>
          </p:cNvPr>
          <p:cNvSpPr/>
          <p:nvPr/>
        </p:nvSpPr>
        <p:spPr>
          <a:xfrm>
            <a:off x="-978408" y="2977134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137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07407E-6 L 0.05729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1A170E-813F-4451-B4F5-C522376D2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 Les </a:t>
            </a:r>
            <a:r>
              <a:rPr lang="nl-NL" dirty="0" err="1"/>
              <a:t>causes</a:t>
            </a:r>
            <a:r>
              <a:rPr lang="nl-NL" dirty="0"/>
              <a:t> de la </a:t>
            </a:r>
            <a:r>
              <a:rPr lang="nl-NL" dirty="0" err="1"/>
              <a:t>radicalisation</a:t>
            </a: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DF48376-2013-4367-94DA-74E313464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21</a:t>
            </a:fld>
            <a:endParaRPr lang="fr-CH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CF6A186-72BA-4001-966E-C92B99F39B96}"/>
              </a:ext>
            </a:extLst>
          </p:cNvPr>
          <p:cNvSpPr txBox="1"/>
          <p:nvPr/>
        </p:nvSpPr>
        <p:spPr>
          <a:xfrm>
            <a:off x="447970" y="1179533"/>
            <a:ext cx="3078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>
                <a:solidFill>
                  <a:schemeClr val="bg1"/>
                </a:solidFill>
              </a:rPr>
              <a:t>Théories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desciptives</a:t>
            </a:r>
            <a:endParaRPr lang="nl-BE" sz="2400" dirty="0">
              <a:solidFill>
                <a:srgbClr val="FF0000"/>
              </a:solidFill>
            </a:endParaRP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EA892B63-854E-48C8-8A11-5E7623031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970" y="1682539"/>
            <a:ext cx="8229600" cy="335856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nl-BE" sz="1700" cap="small" dirty="0" err="1">
                <a:ea typeface="Times New Roman" panose="02020603050405020304" pitchFamily="18" charset="0"/>
              </a:rPr>
              <a:t>Théories</a:t>
            </a:r>
            <a:r>
              <a:rPr lang="nl-BE" sz="1700" cap="small" dirty="0">
                <a:ea typeface="Times New Roman" panose="02020603050405020304" pitchFamily="18" charset="0"/>
              </a:rPr>
              <a:t> </a:t>
            </a:r>
            <a:r>
              <a:rPr lang="nl-BE" sz="1700" cap="small" dirty="0" err="1">
                <a:ea typeface="Times New Roman" panose="02020603050405020304" pitchFamily="18" charset="0"/>
              </a:rPr>
              <a:t>psychologiques</a:t>
            </a:r>
            <a:endParaRPr lang="nl-BE" sz="1700" cap="small" dirty="0">
              <a:ea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nl-BE" sz="1050" cap="small" dirty="0">
              <a:ea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nl-BE" sz="1700" i="1" dirty="0" err="1">
                <a:ea typeface="Times New Roman" panose="02020603050405020304" pitchFamily="18" charset="0"/>
              </a:rPr>
              <a:t>Théories</a:t>
            </a:r>
            <a:r>
              <a:rPr lang="nl-BE" sz="1700" i="1" dirty="0">
                <a:ea typeface="Times New Roman" panose="02020603050405020304" pitchFamily="18" charset="0"/>
              </a:rPr>
              <a:t> </a:t>
            </a:r>
            <a:r>
              <a:rPr lang="nl-BE" sz="1700" i="1" dirty="0" err="1">
                <a:ea typeface="Times New Roman" panose="02020603050405020304" pitchFamily="18" charset="0"/>
              </a:rPr>
              <a:t>psychopatologiques</a:t>
            </a:r>
            <a:r>
              <a:rPr lang="nl-BE" sz="1700" i="1" dirty="0">
                <a:ea typeface="Times New Roman" panose="02020603050405020304" pitchFamily="18" charset="0"/>
              </a:rPr>
              <a:t>: </a:t>
            </a:r>
            <a:endParaRPr lang="nl-BE" sz="1700" dirty="0">
              <a:ea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nl-BE" sz="1700" dirty="0">
                <a:effectLst/>
                <a:ea typeface="Times New Roman" panose="02020603050405020304" pitchFamily="18" charset="0"/>
              </a:rPr>
              <a:t>“Des </a:t>
            </a:r>
            <a:r>
              <a:rPr lang="nl-BE" sz="1700" dirty="0" err="1">
                <a:effectLst/>
                <a:ea typeface="Times New Roman" panose="02020603050405020304" pitchFamily="18" charset="0"/>
              </a:rPr>
              <a:t>terroristes</a:t>
            </a:r>
            <a:r>
              <a:rPr lang="nl-BE" sz="1700" dirty="0">
                <a:effectLst/>
                <a:ea typeface="Times New Roman" panose="02020603050405020304" pitchFamily="18" charset="0"/>
              </a:rPr>
              <a:t> </a:t>
            </a:r>
            <a:r>
              <a:rPr lang="nl-BE" sz="1700" dirty="0" err="1">
                <a:effectLst/>
                <a:ea typeface="Times New Roman" panose="02020603050405020304" pitchFamily="18" charset="0"/>
              </a:rPr>
              <a:t>sont</a:t>
            </a:r>
            <a:r>
              <a:rPr lang="nl-BE" sz="1700" dirty="0">
                <a:effectLst/>
                <a:ea typeface="Times New Roman" panose="02020603050405020304" pitchFamily="18" charset="0"/>
              </a:rPr>
              <a:t> des </a:t>
            </a:r>
            <a:r>
              <a:rPr lang="nl-BE" sz="1700" dirty="0" err="1">
                <a:effectLst/>
                <a:ea typeface="Times New Roman" panose="02020603050405020304" pitchFamily="18" charset="0"/>
              </a:rPr>
              <a:t>malades</a:t>
            </a:r>
            <a:r>
              <a:rPr lang="nl-BE" sz="1700" dirty="0">
                <a:effectLst/>
                <a:ea typeface="Times New Roman" panose="02020603050405020304" pitchFamily="18" charset="0"/>
              </a:rPr>
              <a:t> </a:t>
            </a:r>
            <a:r>
              <a:rPr lang="nl-BE" sz="1700" dirty="0" err="1">
                <a:effectLst/>
                <a:ea typeface="Times New Roman" panose="02020603050405020304" pitchFamily="18" charset="0"/>
              </a:rPr>
              <a:t>mentaux</a:t>
            </a:r>
            <a:r>
              <a:rPr lang="nl-BE" sz="1700" dirty="0">
                <a:effectLst/>
                <a:ea typeface="Times New Roman" panose="02020603050405020304" pitchFamily="18" charset="0"/>
              </a:rPr>
              <a:t>”</a:t>
            </a:r>
          </a:p>
          <a:p>
            <a:pPr algn="just">
              <a:spcBef>
                <a:spcPts val="0"/>
              </a:spcBef>
            </a:pPr>
            <a:r>
              <a:rPr lang="nl-BE" sz="1700" dirty="0">
                <a:ea typeface="Times New Roman" panose="02020603050405020304" pitchFamily="18" charset="0"/>
              </a:rPr>
              <a:t>Ces </a:t>
            </a:r>
            <a:r>
              <a:rPr lang="nl-BE" sz="1700" dirty="0" err="1">
                <a:ea typeface="Times New Roman" panose="02020603050405020304" pitchFamily="18" charset="0"/>
              </a:rPr>
              <a:t>théories</a:t>
            </a:r>
            <a:r>
              <a:rPr lang="nl-BE" sz="1700" dirty="0">
                <a:ea typeface="Times New Roman" panose="02020603050405020304" pitchFamily="18" charset="0"/>
              </a:rPr>
              <a:t> ne </a:t>
            </a:r>
            <a:r>
              <a:rPr lang="nl-BE" sz="1700" dirty="0" err="1">
                <a:ea typeface="Times New Roman" panose="02020603050405020304" pitchFamily="18" charset="0"/>
              </a:rPr>
              <a:t>suffisent</a:t>
            </a:r>
            <a:r>
              <a:rPr lang="nl-BE" sz="1700" dirty="0">
                <a:ea typeface="Times New Roman" panose="02020603050405020304" pitchFamily="18" charset="0"/>
              </a:rPr>
              <a:t> pas pour </a:t>
            </a:r>
            <a:r>
              <a:rPr lang="nl-BE" sz="1700" dirty="0" err="1">
                <a:ea typeface="Times New Roman" panose="02020603050405020304" pitchFamily="18" charset="0"/>
              </a:rPr>
              <a:t>expliquer</a:t>
            </a:r>
            <a:r>
              <a:rPr lang="nl-BE" sz="1700" dirty="0">
                <a:ea typeface="Times New Roman" panose="02020603050405020304" pitchFamily="18" charset="0"/>
              </a:rPr>
              <a:t> la </a:t>
            </a:r>
            <a:r>
              <a:rPr lang="nl-BE" sz="1700" dirty="0" err="1">
                <a:ea typeface="Times New Roman" panose="02020603050405020304" pitchFamily="18" charset="0"/>
              </a:rPr>
              <a:t>radicalisation</a:t>
            </a:r>
            <a:endParaRPr lang="nl-BE" sz="1700" dirty="0">
              <a:ea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nl-BE" sz="1700" i="1" dirty="0" err="1">
                <a:effectLst/>
                <a:ea typeface="Times New Roman" panose="02020603050405020304" pitchFamily="18" charset="0"/>
              </a:rPr>
              <a:t>Théories</a:t>
            </a:r>
            <a:r>
              <a:rPr lang="nl-BE" sz="1700" i="1" dirty="0">
                <a:effectLst/>
                <a:ea typeface="Times New Roman" panose="02020603050405020304" pitchFamily="18" charset="0"/>
              </a:rPr>
              <a:t> </a:t>
            </a:r>
            <a:r>
              <a:rPr lang="nl-BE" sz="1700" i="1" dirty="0" err="1">
                <a:effectLst/>
                <a:ea typeface="Times New Roman" panose="02020603050405020304" pitchFamily="18" charset="0"/>
              </a:rPr>
              <a:t>identitaires</a:t>
            </a:r>
            <a:r>
              <a:rPr lang="nl-BE" sz="1700" i="1" dirty="0">
                <a:effectLst/>
                <a:ea typeface="Times New Roman" panose="02020603050405020304" pitchFamily="18" charset="0"/>
              </a:rPr>
              <a:t>:</a:t>
            </a:r>
          </a:p>
          <a:p>
            <a:pPr algn="just">
              <a:spcBef>
                <a:spcPts val="0"/>
              </a:spcBef>
            </a:pPr>
            <a:r>
              <a:rPr lang="nl-BE" sz="1700" dirty="0">
                <a:effectLst/>
                <a:ea typeface="Times New Roman" panose="02020603050405020304" pitchFamily="18" charset="0"/>
              </a:rPr>
              <a:t>“</a:t>
            </a:r>
            <a:r>
              <a:rPr lang="nl-BE" sz="1700" dirty="0" err="1">
                <a:effectLst/>
                <a:ea typeface="Times New Roman" panose="02020603050405020304" pitchFamily="18" charset="0"/>
              </a:rPr>
              <a:t>Adhésion</a:t>
            </a:r>
            <a:r>
              <a:rPr lang="nl-BE" sz="1700" dirty="0">
                <a:effectLst/>
                <a:ea typeface="Times New Roman" panose="02020603050405020304" pitchFamily="18" charset="0"/>
              </a:rPr>
              <a:t> à </a:t>
            </a:r>
            <a:r>
              <a:rPr lang="nl-BE" sz="1700" dirty="0" err="1">
                <a:effectLst/>
                <a:ea typeface="Times New Roman" panose="02020603050405020304" pitchFamily="18" charset="0"/>
              </a:rPr>
              <a:t>un</a:t>
            </a:r>
            <a:r>
              <a:rPr lang="nl-BE" sz="1700" dirty="0">
                <a:effectLst/>
                <a:ea typeface="Times New Roman" panose="02020603050405020304" pitchFamily="18" charset="0"/>
              </a:rPr>
              <a:t> </a:t>
            </a:r>
            <a:r>
              <a:rPr lang="nl-BE" sz="1700" dirty="0" err="1">
                <a:effectLst/>
                <a:ea typeface="Times New Roman" panose="02020603050405020304" pitchFamily="18" charset="0"/>
              </a:rPr>
              <a:t>groupe</a:t>
            </a:r>
            <a:r>
              <a:rPr lang="nl-BE" sz="1700" dirty="0">
                <a:effectLst/>
                <a:ea typeface="Times New Roman" panose="02020603050405020304" pitchFamily="18" charset="0"/>
              </a:rPr>
              <a:t> </a:t>
            </a:r>
            <a:r>
              <a:rPr lang="nl-BE" sz="1700" dirty="0" err="1">
                <a:effectLst/>
                <a:ea typeface="Times New Roman" panose="02020603050405020304" pitchFamily="18" charset="0"/>
              </a:rPr>
              <a:t>est</a:t>
            </a:r>
            <a:r>
              <a:rPr lang="nl-BE" sz="1700" dirty="0">
                <a:effectLst/>
                <a:ea typeface="Times New Roman" panose="02020603050405020304" pitchFamily="18" charset="0"/>
              </a:rPr>
              <a:t> </a:t>
            </a:r>
            <a:r>
              <a:rPr lang="nl-BE" sz="1700" dirty="0" err="1">
                <a:effectLst/>
                <a:ea typeface="Times New Roman" panose="02020603050405020304" pitchFamily="18" charset="0"/>
              </a:rPr>
              <a:t>le</a:t>
            </a:r>
            <a:r>
              <a:rPr lang="nl-BE" sz="1700" dirty="0">
                <a:effectLst/>
                <a:ea typeface="Times New Roman" panose="02020603050405020304" pitchFamily="18" charset="0"/>
              </a:rPr>
              <a:t> </a:t>
            </a:r>
            <a:r>
              <a:rPr lang="nl-BE" sz="1700" dirty="0" err="1">
                <a:effectLst/>
                <a:ea typeface="Times New Roman" panose="02020603050405020304" pitchFamily="18" charset="0"/>
              </a:rPr>
              <a:t>résultat</a:t>
            </a:r>
            <a:r>
              <a:rPr lang="nl-BE" sz="1700" dirty="0">
                <a:effectLst/>
                <a:ea typeface="Times New Roman" panose="02020603050405020304" pitchFamily="18" charset="0"/>
              </a:rPr>
              <a:t> </a:t>
            </a:r>
            <a:r>
              <a:rPr lang="nl-BE" sz="1700" dirty="0" err="1">
                <a:effectLst/>
                <a:ea typeface="Times New Roman" panose="02020603050405020304" pitchFamily="18" charset="0"/>
              </a:rPr>
              <a:t>d’une</a:t>
            </a:r>
            <a:r>
              <a:rPr lang="nl-BE" sz="1700" dirty="0">
                <a:effectLst/>
                <a:ea typeface="Times New Roman" panose="02020603050405020304" pitchFamily="18" charset="0"/>
              </a:rPr>
              <a:t> recherche </a:t>
            </a:r>
            <a:r>
              <a:rPr lang="nl-BE" sz="1700" dirty="0" err="1">
                <a:effectLst/>
                <a:ea typeface="Times New Roman" panose="02020603050405020304" pitchFamily="18" charset="0"/>
              </a:rPr>
              <a:t>identitaire</a:t>
            </a:r>
            <a:r>
              <a:rPr lang="nl-BE" sz="1700" dirty="0">
                <a:effectLst/>
                <a:ea typeface="Times New Roman" panose="02020603050405020304" pitchFamily="18" charset="0"/>
              </a:rPr>
              <a:t>”</a:t>
            </a:r>
          </a:p>
          <a:p>
            <a:pPr algn="just">
              <a:spcBef>
                <a:spcPts val="0"/>
              </a:spcBef>
            </a:pPr>
            <a:r>
              <a:rPr lang="nl-BE" sz="1700" dirty="0">
                <a:ea typeface="Times New Roman" panose="02020603050405020304" pitchFamily="18" charset="0"/>
              </a:rPr>
              <a:t>Le </a:t>
            </a:r>
            <a:r>
              <a:rPr lang="nl-BE" sz="1700" dirty="0" err="1">
                <a:ea typeface="Times New Roman" panose="02020603050405020304" pitchFamily="18" charset="0"/>
              </a:rPr>
              <a:t>résultat</a:t>
            </a:r>
            <a:r>
              <a:rPr lang="nl-BE" sz="1700" dirty="0">
                <a:ea typeface="Times New Roman" panose="02020603050405020304" pitchFamily="18" charset="0"/>
              </a:rPr>
              <a:t> </a:t>
            </a:r>
            <a:r>
              <a:rPr lang="nl-BE" sz="1700" dirty="0" err="1">
                <a:ea typeface="Times New Roman" panose="02020603050405020304" pitchFamily="18" charset="0"/>
              </a:rPr>
              <a:t>d’un</a:t>
            </a:r>
            <a:r>
              <a:rPr lang="nl-BE" sz="1700" dirty="0">
                <a:ea typeface="Times New Roman" panose="02020603050405020304" pitchFamily="18" charset="0"/>
              </a:rPr>
              <a:t> </a:t>
            </a:r>
            <a:r>
              <a:rPr lang="nl-BE" sz="1700" dirty="0" err="1">
                <a:ea typeface="Times New Roman" panose="02020603050405020304" pitchFamily="18" charset="0"/>
              </a:rPr>
              <a:t>manque</a:t>
            </a:r>
            <a:r>
              <a:rPr lang="nl-BE" sz="1700" dirty="0">
                <a:ea typeface="Times New Roman" panose="02020603050405020304" pitchFamily="18" charset="0"/>
              </a:rPr>
              <a:t> de </a:t>
            </a:r>
            <a:r>
              <a:rPr lang="nl-BE" sz="1700" dirty="0" err="1">
                <a:ea typeface="Times New Roman" panose="02020603050405020304" pitchFamily="18" charset="0"/>
              </a:rPr>
              <a:t>confiance</a:t>
            </a:r>
            <a:r>
              <a:rPr lang="nl-BE" sz="1700" dirty="0">
                <a:ea typeface="Times New Roman" panose="02020603050405020304" pitchFamily="18" charset="0"/>
              </a:rPr>
              <a:t> en </a:t>
            </a:r>
            <a:r>
              <a:rPr lang="nl-BE" sz="1700" dirty="0" err="1">
                <a:ea typeface="Times New Roman" panose="02020603050405020304" pitchFamily="18" charset="0"/>
              </a:rPr>
              <a:t>soi</a:t>
            </a:r>
            <a:r>
              <a:rPr lang="nl-BE" sz="1700" dirty="0">
                <a:ea typeface="Times New Roman" panose="02020603050405020304" pitchFamily="18" charset="0"/>
              </a:rPr>
              <a:t>, anomie, </a:t>
            </a:r>
            <a:r>
              <a:rPr lang="nl-BE" sz="1700" dirty="0" err="1">
                <a:ea typeface="Times New Roman" panose="02020603050405020304" pitchFamily="18" charset="0"/>
              </a:rPr>
              <a:t>inclusion</a:t>
            </a:r>
            <a:r>
              <a:rPr lang="nl-BE" sz="1700" dirty="0">
                <a:ea typeface="Times New Roman" panose="02020603050405020304" pitchFamily="18" charset="0"/>
              </a:rPr>
              <a:t> sociale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nl-BE" sz="1700" i="1" dirty="0">
                <a:effectLst/>
                <a:ea typeface="Times New Roman" panose="02020603050405020304" pitchFamily="18" charset="0"/>
              </a:rPr>
              <a:t>Novelty </a:t>
            </a:r>
            <a:r>
              <a:rPr lang="nl-BE" sz="1700" i="1" dirty="0" err="1">
                <a:effectLst/>
                <a:ea typeface="Times New Roman" panose="02020603050405020304" pitchFamily="18" charset="0"/>
              </a:rPr>
              <a:t>seeking</a:t>
            </a:r>
            <a:r>
              <a:rPr lang="nl-BE" sz="1700" i="1" dirty="0">
                <a:effectLst/>
                <a:ea typeface="Times New Roman" panose="02020603050405020304" pitchFamily="18" charset="0"/>
              </a:rPr>
              <a:t>:</a:t>
            </a:r>
          </a:p>
          <a:p>
            <a:pPr algn="just">
              <a:spcBef>
                <a:spcPts val="0"/>
              </a:spcBef>
            </a:pPr>
            <a:r>
              <a:rPr lang="nl-BE" sz="1700" dirty="0" err="1">
                <a:ea typeface="Times New Roman" panose="02020603050405020304" pitchFamily="18" charset="0"/>
              </a:rPr>
              <a:t>Participants</a:t>
            </a:r>
            <a:r>
              <a:rPr lang="nl-BE" sz="1700" dirty="0">
                <a:ea typeface="Times New Roman" panose="02020603050405020304" pitchFamily="18" charset="0"/>
              </a:rPr>
              <a:t> </a:t>
            </a:r>
            <a:r>
              <a:rPr lang="nl-BE" sz="1700" dirty="0" err="1">
                <a:ea typeface="Times New Roman" panose="02020603050405020304" pitchFamily="18" charset="0"/>
              </a:rPr>
              <a:t>sont</a:t>
            </a:r>
            <a:r>
              <a:rPr lang="nl-BE" sz="1700" dirty="0">
                <a:ea typeface="Times New Roman" panose="02020603050405020304" pitchFamily="18" charset="0"/>
              </a:rPr>
              <a:t> à la recherche </a:t>
            </a:r>
            <a:r>
              <a:rPr lang="nl-BE" sz="1700" dirty="0" err="1">
                <a:ea typeface="Times New Roman" panose="02020603050405020304" pitchFamily="18" charset="0"/>
              </a:rPr>
              <a:t>d’aventures</a:t>
            </a:r>
            <a:r>
              <a:rPr lang="nl-BE" sz="1700" dirty="0">
                <a:ea typeface="Times New Roman" panose="02020603050405020304" pitchFamily="18" charset="0"/>
              </a:rPr>
              <a:t> et de </a:t>
            </a:r>
            <a:r>
              <a:rPr lang="nl-BE" sz="1700" dirty="0" err="1">
                <a:ea typeface="Times New Roman" panose="02020603050405020304" pitchFamily="18" charset="0"/>
              </a:rPr>
              <a:t>tensions</a:t>
            </a:r>
            <a:endParaRPr lang="nl-BE" sz="1700" dirty="0">
              <a:ea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nl-BE" sz="1700" dirty="0">
                <a:ea typeface="Times New Roman" panose="02020603050405020304" pitchFamily="18" charset="0"/>
              </a:rPr>
              <a:t>Des </a:t>
            </a:r>
            <a:r>
              <a:rPr lang="nl-BE" sz="1700" dirty="0" err="1">
                <a:ea typeface="Times New Roman" panose="02020603050405020304" pitchFamily="18" charset="0"/>
              </a:rPr>
              <a:t>terroristes</a:t>
            </a:r>
            <a:r>
              <a:rPr lang="nl-BE" sz="1700" dirty="0">
                <a:ea typeface="Times New Roman" panose="02020603050405020304" pitchFamily="18" charset="0"/>
              </a:rPr>
              <a:t> se </a:t>
            </a:r>
            <a:r>
              <a:rPr lang="nl-BE" sz="1700" dirty="0" err="1">
                <a:ea typeface="Times New Roman" panose="02020603050405020304" pitchFamily="18" charset="0"/>
              </a:rPr>
              <a:t>réfèrent</a:t>
            </a:r>
            <a:r>
              <a:rPr lang="nl-BE" sz="1700" dirty="0">
                <a:ea typeface="Times New Roman" panose="02020603050405020304" pitchFamily="18" charset="0"/>
              </a:rPr>
              <a:t> </a:t>
            </a:r>
            <a:r>
              <a:rPr lang="nl-BE" sz="1700" dirty="0" err="1">
                <a:ea typeface="Times New Roman" panose="02020603050405020304" pitchFamily="18" charset="0"/>
              </a:rPr>
              <a:t>souvent</a:t>
            </a:r>
            <a:r>
              <a:rPr lang="nl-BE" sz="1700" dirty="0">
                <a:ea typeface="Times New Roman" panose="02020603050405020304" pitchFamily="18" charset="0"/>
              </a:rPr>
              <a:t> à </a:t>
            </a:r>
            <a:r>
              <a:rPr lang="nl-BE" sz="1700" dirty="0" err="1">
                <a:ea typeface="Times New Roman" panose="02020603050405020304" pitchFamily="18" charset="0"/>
              </a:rPr>
              <a:t>cette</a:t>
            </a:r>
            <a:r>
              <a:rPr lang="nl-BE" sz="1700" dirty="0">
                <a:ea typeface="Times New Roman" panose="02020603050405020304" pitchFamily="18" charset="0"/>
              </a:rPr>
              <a:t> période comme la plus belle et intense de leur </a:t>
            </a:r>
            <a:r>
              <a:rPr lang="nl-BE" sz="1700" dirty="0" err="1">
                <a:ea typeface="Times New Roman" panose="02020603050405020304" pitchFamily="18" charset="0"/>
              </a:rPr>
              <a:t>vie</a:t>
            </a:r>
            <a:endParaRPr lang="nl-BE" sz="1700" dirty="0">
              <a:ea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nl-BE" sz="1700" dirty="0">
                <a:ea typeface="Times New Roman" panose="02020603050405020304" pitchFamily="18" charset="0"/>
              </a:rPr>
              <a:t>Aller à la recherche des nouveautés fait </a:t>
            </a:r>
            <a:r>
              <a:rPr lang="nl-BE" sz="1700" dirty="0" err="1">
                <a:ea typeface="Times New Roman" panose="02020603050405020304" pitchFamily="18" charset="0"/>
              </a:rPr>
              <a:t>partie</a:t>
            </a:r>
            <a:r>
              <a:rPr lang="nl-BE" sz="1700" dirty="0">
                <a:ea typeface="Times New Roman" panose="02020603050405020304" pitchFamily="18" charset="0"/>
              </a:rPr>
              <a:t> de </a:t>
            </a:r>
            <a:r>
              <a:rPr lang="nl-BE" sz="1700" dirty="0" err="1">
                <a:ea typeface="Times New Roman" panose="02020603050405020304" pitchFamily="18" charset="0"/>
              </a:rPr>
              <a:t>l’adolescence</a:t>
            </a:r>
            <a:endParaRPr lang="nl-BE" sz="1700" dirty="0">
              <a:ea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nl-BE" sz="1700" dirty="0">
              <a:ea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nl-BE" sz="1700" dirty="0"/>
          </a:p>
        </p:txBody>
      </p:sp>
    </p:spTree>
    <p:extLst>
      <p:ext uri="{BB962C8B-B14F-4D97-AF65-F5344CB8AC3E}">
        <p14:creationId xmlns:p14="http://schemas.microsoft.com/office/powerpoint/2010/main" val="220246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79A3360-01B1-4953-BAC7-F8A1706C3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7653"/>
            <a:ext cx="8229600" cy="3333453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nl-NL" sz="1700" cap="small" dirty="0" err="1"/>
              <a:t>Théories</a:t>
            </a:r>
            <a:r>
              <a:rPr lang="nl-NL" sz="1700" cap="small" dirty="0"/>
              <a:t> de </a:t>
            </a:r>
            <a:r>
              <a:rPr lang="nl-NL" sz="1700" cap="small" dirty="0" err="1"/>
              <a:t>rationalisation</a:t>
            </a:r>
            <a:endParaRPr lang="nl-NL" sz="1700" cap="small" dirty="0"/>
          </a:p>
          <a:p>
            <a:pPr marL="0" indent="0">
              <a:spcBef>
                <a:spcPts val="0"/>
              </a:spcBef>
              <a:buNone/>
            </a:pPr>
            <a:endParaRPr lang="nl-NL" sz="1100" cap="small" dirty="0"/>
          </a:p>
          <a:p>
            <a:pPr marL="0" indent="0">
              <a:spcBef>
                <a:spcPts val="0"/>
              </a:spcBef>
              <a:buNone/>
            </a:pPr>
            <a:r>
              <a:rPr lang="nl-NL" sz="1700" i="1" dirty="0"/>
              <a:t>Théorie de la </a:t>
            </a:r>
            <a:r>
              <a:rPr lang="nl-NL" sz="1700" i="1" dirty="0" err="1"/>
              <a:t>choix</a:t>
            </a:r>
            <a:r>
              <a:rPr lang="nl-NL" sz="1700" i="1" dirty="0"/>
              <a:t> </a:t>
            </a:r>
            <a:r>
              <a:rPr lang="nl-NL" sz="1700" i="1" dirty="0" err="1"/>
              <a:t>rationelle</a:t>
            </a:r>
            <a:r>
              <a:rPr lang="nl-NL" sz="1700" i="1" dirty="0"/>
              <a:t>:</a:t>
            </a:r>
          </a:p>
          <a:p>
            <a:pPr>
              <a:spcBef>
                <a:spcPts val="0"/>
              </a:spcBef>
            </a:pPr>
            <a:r>
              <a:rPr lang="nl-BE" sz="1700" dirty="0"/>
              <a:t>Le participant ne </a:t>
            </a:r>
            <a:r>
              <a:rPr lang="nl-BE" sz="1700" dirty="0" err="1"/>
              <a:t>voit</a:t>
            </a:r>
            <a:r>
              <a:rPr lang="nl-BE" sz="1700" dirty="0"/>
              <a:t> plus </a:t>
            </a:r>
            <a:r>
              <a:rPr lang="nl-BE" sz="1700" dirty="0" err="1"/>
              <a:t>d’alternatives</a:t>
            </a:r>
            <a:r>
              <a:rPr lang="nl-BE" sz="1700" dirty="0"/>
              <a:t> </a:t>
            </a:r>
            <a:r>
              <a:rPr lang="nl-BE" sz="1700" dirty="0" err="1"/>
              <a:t>d’action</a:t>
            </a:r>
            <a:r>
              <a:rPr lang="nl-BE" sz="1700" dirty="0"/>
              <a:t> </a:t>
            </a:r>
            <a:r>
              <a:rPr lang="nl-BE" sz="1700" dirty="0" err="1"/>
              <a:t>valables</a:t>
            </a:r>
            <a:r>
              <a:rPr lang="nl-BE" sz="1700" dirty="0"/>
              <a:t>; “la </a:t>
            </a:r>
            <a:r>
              <a:rPr lang="nl-BE" sz="1700" dirty="0" err="1"/>
              <a:t>violence</a:t>
            </a:r>
            <a:r>
              <a:rPr lang="nl-BE" sz="1700" dirty="0"/>
              <a:t> </a:t>
            </a:r>
            <a:r>
              <a:rPr lang="nl-BE" sz="1700" dirty="0" err="1"/>
              <a:t>est</a:t>
            </a:r>
            <a:r>
              <a:rPr lang="nl-BE" sz="1700" dirty="0"/>
              <a:t> </a:t>
            </a:r>
            <a:r>
              <a:rPr lang="nl-BE" sz="1700" dirty="0" err="1"/>
              <a:t>devenue</a:t>
            </a:r>
            <a:r>
              <a:rPr lang="nl-BE" sz="1700" dirty="0"/>
              <a:t> </a:t>
            </a:r>
            <a:r>
              <a:rPr lang="nl-BE" sz="1700" dirty="0" err="1"/>
              <a:t>inévitable</a:t>
            </a:r>
            <a:r>
              <a:rPr lang="nl-BE" sz="1700" dirty="0"/>
              <a:t>”, sans fondement </a:t>
            </a:r>
            <a:r>
              <a:rPr lang="nl-BE" sz="1700" dirty="0" err="1"/>
              <a:t>réelle</a:t>
            </a:r>
            <a:r>
              <a:rPr lang="nl-BE" sz="1700" dirty="0"/>
              <a:t> de </a:t>
            </a:r>
            <a:r>
              <a:rPr lang="nl-BE" sz="1700" dirty="0" err="1"/>
              <a:t>cette</a:t>
            </a:r>
            <a:r>
              <a:rPr lang="nl-BE" sz="1700" dirty="0"/>
              <a:t> idée (= </a:t>
            </a:r>
            <a:r>
              <a:rPr lang="nl-BE" sz="1700" dirty="0" err="1"/>
              <a:t>perception</a:t>
            </a:r>
            <a:r>
              <a:rPr lang="nl-BE" sz="1700" dirty="0"/>
              <a:t>);</a:t>
            </a:r>
          </a:p>
          <a:p>
            <a:pPr>
              <a:spcBef>
                <a:spcPts val="0"/>
              </a:spcBef>
            </a:pPr>
            <a:r>
              <a:rPr lang="nl-BE" sz="1700" dirty="0" err="1"/>
              <a:t>L’importance</a:t>
            </a:r>
            <a:r>
              <a:rPr lang="nl-BE" sz="1700" dirty="0"/>
              <a:t> de </a:t>
            </a:r>
            <a:r>
              <a:rPr lang="nl-BE" sz="1700" dirty="0" err="1"/>
              <a:t>rationalisation</a:t>
            </a:r>
            <a:r>
              <a:rPr lang="nl-BE" sz="1700" dirty="0"/>
              <a:t>, </a:t>
            </a:r>
            <a:r>
              <a:rPr lang="nl-BE" sz="1700" dirty="0" err="1"/>
              <a:t>légitimation</a:t>
            </a:r>
            <a:r>
              <a:rPr lang="nl-BE" sz="1700" dirty="0"/>
              <a:t> et </a:t>
            </a:r>
            <a:r>
              <a:rPr lang="nl-BE" sz="1700" dirty="0" err="1"/>
              <a:t>construction</a:t>
            </a:r>
            <a:r>
              <a:rPr lang="nl-BE" sz="1700" dirty="0"/>
              <a:t> mentale a posteriori;</a:t>
            </a:r>
          </a:p>
          <a:p>
            <a:pPr>
              <a:spcBef>
                <a:spcPts val="0"/>
              </a:spcBef>
            </a:pPr>
            <a:r>
              <a:rPr lang="nl-BE" sz="1700" dirty="0"/>
              <a:t>La théorie </a:t>
            </a:r>
            <a:r>
              <a:rPr lang="nl-BE" sz="1700" dirty="0" err="1"/>
              <a:t>explique</a:t>
            </a:r>
            <a:r>
              <a:rPr lang="nl-BE" sz="1700" dirty="0"/>
              <a:t> </a:t>
            </a:r>
            <a:r>
              <a:rPr lang="nl-BE" sz="1700" dirty="0" err="1"/>
              <a:t>bien</a:t>
            </a:r>
            <a:r>
              <a:rPr lang="nl-BE" sz="1700" dirty="0"/>
              <a:t> </a:t>
            </a:r>
            <a:r>
              <a:rPr lang="nl-BE" sz="1700" dirty="0" err="1"/>
              <a:t>pourquoi</a:t>
            </a:r>
            <a:r>
              <a:rPr lang="nl-BE" sz="1700" dirty="0"/>
              <a:t> </a:t>
            </a:r>
            <a:r>
              <a:rPr lang="nl-BE" sz="1700" dirty="0" err="1"/>
              <a:t>certains</a:t>
            </a:r>
            <a:r>
              <a:rPr lang="nl-BE" sz="1700" dirty="0"/>
              <a:t> </a:t>
            </a:r>
            <a:r>
              <a:rPr lang="nl-BE" sz="1700" dirty="0" err="1"/>
              <a:t>gens</a:t>
            </a:r>
            <a:r>
              <a:rPr lang="nl-BE" sz="1700" dirty="0"/>
              <a:t> ne </a:t>
            </a:r>
            <a:r>
              <a:rPr lang="nl-BE" sz="1700" dirty="0" err="1"/>
              <a:t>s’engagent</a:t>
            </a:r>
            <a:r>
              <a:rPr lang="nl-BE" sz="1700" dirty="0"/>
              <a:t> </a:t>
            </a:r>
            <a:r>
              <a:rPr lang="nl-BE" sz="1700" u="sng" dirty="0"/>
              <a:t>pas</a:t>
            </a:r>
            <a:r>
              <a:rPr lang="nl-BE" sz="1700" dirty="0"/>
              <a:t> dans </a:t>
            </a:r>
            <a:r>
              <a:rPr lang="nl-BE" sz="1700" dirty="0" err="1"/>
              <a:t>le</a:t>
            </a:r>
            <a:r>
              <a:rPr lang="nl-BE" sz="1700" dirty="0"/>
              <a:t> terrorisme</a:t>
            </a:r>
          </a:p>
          <a:p>
            <a:pPr marL="0" indent="0">
              <a:spcBef>
                <a:spcPts val="0"/>
              </a:spcBef>
              <a:buNone/>
            </a:pPr>
            <a:endParaRPr lang="nl-BE" sz="1700" i="1" dirty="0"/>
          </a:p>
          <a:p>
            <a:pPr marL="0" indent="0">
              <a:spcBef>
                <a:spcPts val="0"/>
              </a:spcBef>
              <a:buNone/>
            </a:pPr>
            <a:r>
              <a:rPr lang="nl-BE" sz="1700" i="1" dirty="0"/>
              <a:t>Théorie de la </a:t>
            </a:r>
            <a:r>
              <a:rPr lang="nl-BE" sz="1700" i="1" dirty="0" err="1"/>
              <a:t>frustration-agression</a:t>
            </a:r>
            <a:r>
              <a:rPr lang="nl-BE" sz="1700" i="1" dirty="0"/>
              <a:t>:</a:t>
            </a:r>
          </a:p>
          <a:p>
            <a:pPr>
              <a:spcBef>
                <a:spcPts val="0"/>
              </a:spcBef>
            </a:pPr>
            <a:r>
              <a:rPr lang="nl-BE" sz="1700" dirty="0" err="1"/>
              <a:t>Quel</a:t>
            </a:r>
            <a:r>
              <a:rPr lang="nl-BE" sz="1700" dirty="0"/>
              <a:t> </a:t>
            </a:r>
            <a:r>
              <a:rPr lang="nl-BE" sz="1700" dirty="0" err="1"/>
              <a:t>processus</a:t>
            </a:r>
            <a:r>
              <a:rPr lang="nl-BE" sz="1700" dirty="0"/>
              <a:t> </a:t>
            </a:r>
            <a:r>
              <a:rPr lang="nl-BE" sz="1700" dirty="0" err="1"/>
              <a:t>est</a:t>
            </a:r>
            <a:r>
              <a:rPr lang="nl-BE" sz="1700" dirty="0"/>
              <a:t> </a:t>
            </a:r>
            <a:r>
              <a:rPr lang="nl-BE" sz="1700" dirty="0" err="1"/>
              <a:t>parcouru</a:t>
            </a:r>
            <a:r>
              <a:rPr lang="nl-BE" sz="1700" dirty="0"/>
              <a:t> </a:t>
            </a:r>
            <a:r>
              <a:rPr lang="nl-BE" sz="1700" dirty="0" err="1"/>
              <a:t>avant</a:t>
            </a:r>
            <a:r>
              <a:rPr lang="nl-BE" sz="1700" dirty="0"/>
              <a:t> </a:t>
            </a:r>
            <a:r>
              <a:rPr lang="nl-BE" sz="1700" dirty="0" err="1"/>
              <a:t>adhérer</a:t>
            </a:r>
            <a:r>
              <a:rPr lang="nl-BE" sz="1700" dirty="0"/>
              <a:t>? </a:t>
            </a:r>
            <a:r>
              <a:rPr lang="nl-BE" sz="1700" dirty="0" err="1"/>
              <a:t>Désespoir</a:t>
            </a:r>
            <a:r>
              <a:rPr lang="nl-BE" sz="1700" dirty="0"/>
              <a:t> et </a:t>
            </a:r>
            <a:r>
              <a:rPr lang="nl-BE" sz="1700" dirty="0" err="1"/>
              <a:t>exploitation</a:t>
            </a:r>
            <a:r>
              <a:rPr lang="nl-BE" sz="1700" dirty="0"/>
              <a:t>?</a:t>
            </a:r>
          </a:p>
          <a:p>
            <a:pPr>
              <a:spcBef>
                <a:spcPts val="0"/>
              </a:spcBef>
            </a:pPr>
            <a:r>
              <a:rPr lang="nl-BE" sz="1700" dirty="0"/>
              <a:t>Le </a:t>
            </a:r>
            <a:r>
              <a:rPr lang="nl-BE" sz="1700" dirty="0" err="1"/>
              <a:t>seuil</a:t>
            </a:r>
            <a:r>
              <a:rPr lang="nl-BE" sz="1700" dirty="0"/>
              <a:t> de </a:t>
            </a:r>
            <a:r>
              <a:rPr lang="nl-BE" sz="1700" dirty="0" err="1"/>
              <a:t>frustration</a:t>
            </a:r>
            <a:r>
              <a:rPr lang="nl-BE" sz="1700" dirty="0"/>
              <a:t> </a:t>
            </a:r>
            <a:r>
              <a:rPr lang="nl-BE" sz="1700" dirty="0" err="1"/>
              <a:t>dépassé</a:t>
            </a:r>
            <a:r>
              <a:rPr lang="nl-BE" sz="1700" dirty="0"/>
              <a:t>, de nouveau </a:t>
            </a:r>
            <a:r>
              <a:rPr lang="nl-BE" sz="1700" dirty="0" err="1"/>
              <a:t>une</a:t>
            </a:r>
            <a:r>
              <a:rPr lang="nl-BE" sz="1700" dirty="0"/>
              <a:t> </a:t>
            </a:r>
            <a:r>
              <a:rPr lang="nl-BE" sz="1700" dirty="0" err="1"/>
              <a:t>légitimation</a:t>
            </a:r>
            <a:r>
              <a:rPr lang="nl-BE" sz="1700" dirty="0"/>
              <a:t> </a:t>
            </a:r>
            <a:r>
              <a:rPr lang="nl-BE" sz="1700" dirty="0" err="1"/>
              <a:t>après</a:t>
            </a:r>
            <a:r>
              <a:rPr lang="nl-BE" sz="1700" dirty="0"/>
              <a:t> les </a:t>
            </a:r>
            <a:r>
              <a:rPr lang="nl-BE" sz="1700" dirty="0" err="1"/>
              <a:t>faits</a:t>
            </a:r>
            <a:r>
              <a:rPr lang="nl-BE" sz="1700" dirty="0"/>
              <a:t>. Pas </a:t>
            </a:r>
            <a:r>
              <a:rPr lang="nl-BE" sz="1700" dirty="0" err="1"/>
              <a:t>tous</a:t>
            </a:r>
            <a:r>
              <a:rPr lang="nl-BE" sz="1700" dirty="0"/>
              <a:t> les </a:t>
            </a:r>
            <a:r>
              <a:rPr lang="nl-BE" sz="1700" dirty="0" err="1"/>
              <a:t>gens</a:t>
            </a:r>
            <a:r>
              <a:rPr lang="nl-BE" sz="1700" dirty="0"/>
              <a:t> </a:t>
            </a:r>
            <a:r>
              <a:rPr lang="nl-BE" sz="1700" dirty="0" err="1"/>
              <a:t>frustrés</a:t>
            </a:r>
            <a:r>
              <a:rPr lang="nl-BE" sz="1700" dirty="0"/>
              <a:t> </a:t>
            </a:r>
            <a:r>
              <a:rPr lang="nl-BE" sz="1700" dirty="0" err="1"/>
              <a:t>commettent</a:t>
            </a:r>
            <a:r>
              <a:rPr lang="nl-BE" sz="1700" dirty="0"/>
              <a:t> de la </a:t>
            </a:r>
            <a:r>
              <a:rPr lang="nl-BE" sz="1700" dirty="0" err="1"/>
              <a:t>violence</a:t>
            </a:r>
            <a:endParaRPr lang="nl-BE" sz="1700" dirty="0"/>
          </a:p>
          <a:p>
            <a:pPr marL="0" indent="0">
              <a:spcBef>
                <a:spcPts val="0"/>
              </a:spcBef>
              <a:buNone/>
            </a:pPr>
            <a:endParaRPr lang="nl-BE" sz="17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142C8DB-AAFA-42C8-8B48-DD4352F55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22</a:t>
            </a:fld>
            <a:endParaRPr lang="fr-CH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7839343-E697-40AA-A6E4-08D85F484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7534"/>
            <a:ext cx="8229600" cy="857250"/>
          </a:xfrm>
        </p:spPr>
        <p:txBody>
          <a:bodyPr/>
          <a:lstStyle/>
          <a:p>
            <a:r>
              <a:rPr lang="nl-NL" dirty="0"/>
              <a:t>3. Les </a:t>
            </a:r>
            <a:r>
              <a:rPr lang="nl-NL" dirty="0" err="1"/>
              <a:t>causes</a:t>
            </a:r>
            <a:r>
              <a:rPr lang="nl-NL" dirty="0"/>
              <a:t> de la </a:t>
            </a:r>
            <a:r>
              <a:rPr lang="nl-NL" dirty="0" err="1"/>
              <a:t>radicalisation</a:t>
            </a:r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5B1FB3E-6540-4DFC-9C32-0B519493C0C3}"/>
              </a:ext>
            </a:extLst>
          </p:cNvPr>
          <p:cNvSpPr txBox="1"/>
          <p:nvPr/>
        </p:nvSpPr>
        <p:spPr>
          <a:xfrm>
            <a:off x="447970" y="1179533"/>
            <a:ext cx="3078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>
                <a:solidFill>
                  <a:schemeClr val="bg1"/>
                </a:solidFill>
              </a:rPr>
              <a:t>Théories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desciptives</a:t>
            </a:r>
            <a:endParaRPr lang="nl-B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09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79A3360-01B1-4953-BAC7-F8A1706C3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nl-NL" sz="1700" i="1" dirty="0"/>
              <a:t>Théorie de la </a:t>
            </a:r>
            <a:r>
              <a:rPr lang="nl-NL" sz="1700" i="1" dirty="0" err="1"/>
              <a:t>déprivation</a:t>
            </a:r>
            <a:r>
              <a:rPr lang="nl-NL" sz="1700" i="1" dirty="0"/>
              <a:t> </a:t>
            </a:r>
            <a:r>
              <a:rPr lang="nl-NL" sz="1700" i="1" dirty="0" err="1"/>
              <a:t>relative</a:t>
            </a:r>
            <a:r>
              <a:rPr lang="nl-NL" sz="1700" i="1" dirty="0"/>
              <a:t>:</a:t>
            </a:r>
          </a:p>
          <a:p>
            <a:pPr>
              <a:spcBef>
                <a:spcPts val="0"/>
              </a:spcBef>
            </a:pPr>
            <a:r>
              <a:rPr lang="nl-BE" sz="1700" dirty="0"/>
              <a:t>On se sent privé des </a:t>
            </a:r>
            <a:r>
              <a:rPr lang="nl-BE" sz="1700" dirty="0" err="1"/>
              <a:t>moyens</a:t>
            </a:r>
            <a:r>
              <a:rPr lang="nl-BE" sz="1700" dirty="0"/>
              <a:t> </a:t>
            </a:r>
            <a:r>
              <a:rPr lang="nl-BE" sz="1700" dirty="0" err="1"/>
              <a:t>dont</a:t>
            </a:r>
            <a:r>
              <a:rPr lang="nl-BE" sz="1700" dirty="0"/>
              <a:t> des </a:t>
            </a:r>
            <a:r>
              <a:rPr lang="nl-BE" sz="1700" dirty="0" err="1"/>
              <a:t>autres</a:t>
            </a:r>
            <a:r>
              <a:rPr lang="nl-BE" sz="1700" dirty="0"/>
              <a:t> </a:t>
            </a:r>
            <a:r>
              <a:rPr lang="nl-BE" sz="1700" dirty="0" err="1"/>
              <a:t>disposent</a:t>
            </a:r>
            <a:endParaRPr lang="nl-BE" sz="1700" dirty="0"/>
          </a:p>
          <a:p>
            <a:pPr>
              <a:spcBef>
                <a:spcPts val="0"/>
              </a:spcBef>
            </a:pPr>
            <a:r>
              <a:rPr lang="nl-BE" sz="1700" dirty="0" err="1"/>
              <a:t>Il</a:t>
            </a:r>
            <a:r>
              <a:rPr lang="nl-BE" sz="1700" dirty="0"/>
              <a:t> </a:t>
            </a:r>
            <a:r>
              <a:rPr lang="nl-BE" sz="1700" dirty="0" err="1"/>
              <a:t>s’agit</a:t>
            </a:r>
            <a:r>
              <a:rPr lang="nl-BE" sz="1700" dirty="0"/>
              <a:t> de nouveau </a:t>
            </a:r>
            <a:r>
              <a:rPr lang="nl-BE" sz="1700" dirty="0" err="1"/>
              <a:t>d’une</a:t>
            </a:r>
            <a:r>
              <a:rPr lang="nl-BE" sz="1700" dirty="0"/>
              <a:t> </a:t>
            </a:r>
            <a:r>
              <a:rPr lang="nl-BE" sz="1700" dirty="0" err="1"/>
              <a:t>perception</a:t>
            </a:r>
            <a:r>
              <a:rPr lang="nl-BE" sz="1700" dirty="0"/>
              <a:t>, pas </a:t>
            </a:r>
            <a:r>
              <a:rPr lang="nl-BE" sz="1700" dirty="0" err="1"/>
              <a:t>d’un</a:t>
            </a:r>
            <a:r>
              <a:rPr lang="nl-BE" sz="1700" dirty="0"/>
              <a:t> </a:t>
            </a:r>
            <a:r>
              <a:rPr lang="nl-BE" sz="1700" dirty="0" err="1"/>
              <a:t>constat</a:t>
            </a:r>
            <a:r>
              <a:rPr lang="nl-BE" sz="1700" dirty="0"/>
              <a:t> </a:t>
            </a:r>
            <a:r>
              <a:rPr lang="nl-BE" sz="1700" dirty="0" err="1"/>
              <a:t>objectif</a:t>
            </a:r>
            <a:endParaRPr lang="nl-BE" sz="1700" dirty="0"/>
          </a:p>
          <a:p>
            <a:pPr>
              <a:spcBef>
                <a:spcPts val="0"/>
              </a:spcBef>
            </a:pPr>
            <a:r>
              <a:rPr lang="nl-BE" sz="1700" dirty="0"/>
              <a:t>La théorie </a:t>
            </a:r>
            <a:r>
              <a:rPr lang="nl-BE" sz="1700" dirty="0" err="1"/>
              <a:t>offre</a:t>
            </a:r>
            <a:r>
              <a:rPr lang="nl-BE" sz="1700" dirty="0"/>
              <a:t> </a:t>
            </a:r>
            <a:r>
              <a:rPr lang="nl-BE" sz="1700" dirty="0" err="1"/>
              <a:t>une</a:t>
            </a:r>
            <a:r>
              <a:rPr lang="nl-BE" sz="1700" dirty="0"/>
              <a:t> </a:t>
            </a:r>
            <a:r>
              <a:rPr lang="nl-BE" sz="1700" dirty="0" err="1"/>
              <a:t>explication</a:t>
            </a:r>
            <a:r>
              <a:rPr lang="nl-BE" sz="1700" dirty="0"/>
              <a:t> </a:t>
            </a:r>
            <a:r>
              <a:rPr lang="nl-BE" sz="1700" dirty="0" err="1"/>
              <a:t>possible</a:t>
            </a:r>
            <a:r>
              <a:rPr lang="nl-BE" sz="1700" dirty="0"/>
              <a:t>, mais pas nécessaire</a:t>
            </a:r>
          </a:p>
          <a:p>
            <a:pPr marL="0" indent="0">
              <a:spcBef>
                <a:spcPts val="0"/>
              </a:spcBef>
              <a:buNone/>
            </a:pPr>
            <a:endParaRPr lang="nl-BE" sz="1700" i="1" dirty="0"/>
          </a:p>
          <a:p>
            <a:pPr marL="0" indent="0">
              <a:spcBef>
                <a:spcPts val="0"/>
              </a:spcBef>
              <a:buNone/>
            </a:pPr>
            <a:r>
              <a:rPr lang="nl-BE" sz="1700" i="1" dirty="0"/>
              <a:t>Théorie de la </a:t>
            </a:r>
            <a:r>
              <a:rPr lang="nl-BE" sz="1700" i="1" dirty="0" err="1"/>
              <a:t>répression</a:t>
            </a:r>
            <a:r>
              <a:rPr lang="nl-BE" sz="1700" i="1" dirty="0"/>
              <a:t>:</a:t>
            </a:r>
          </a:p>
          <a:p>
            <a:pPr>
              <a:spcBef>
                <a:spcPts val="0"/>
              </a:spcBef>
            </a:pPr>
            <a:r>
              <a:rPr lang="nl-BE" sz="1700" dirty="0"/>
              <a:t>On se sent traité </a:t>
            </a:r>
            <a:r>
              <a:rPr lang="nl-BE" sz="1700" dirty="0" err="1"/>
              <a:t>d’une</a:t>
            </a:r>
            <a:r>
              <a:rPr lang="nl-BE" sz="1700" dirty="0"/>
              <a:t> </a:t>
            </a:r>
            <a:r>
              <a:rPr lang="nl-BE" sz="1700" dirty="0" err="1"/>
              <a:t>manière</a:t>
            </a:r>
            <a:r>
              <a:rPr lang="nl-BE" sz="1700" dirty="0"/>
              <a:t> </a:t>
            </a:r>
            <a:r>
              <a:rPr lang="nl-BE" sz="1700" dirty="0" err="1"/>
              <a:t>injuste</a:t>
            </a:r>
            <a:r>
              <a:rPr lang="nl-BE" sz="1700" dirty="0"/>
              <a:t> par </a:t>
            </a:r>
            <a:r>
              <a:rPr lang="nl-BE" sz="1700" dirty="0" err="1"/>
              <a:t>l’authorité</a:t>
            </a:r>
            <a:r>
              <a:rPr lang="nl-BE" sz="1700" dirty="0"/>
              <a:t> </a:t>
            </a:r>
            <a:r>
              <a:rPr lang="nl-BE" sz="1700" dirty="0" err="1"/>
              <a:t>publique</a:t>
            </a:r>
            <a:endParaRPr lang="nl-BE" sz="1700" dirty="0"/>
          </a:p>
          <a:p>
            <a:pPr>
              <a:spcBef>
                <a:spcPts val="0"/>
              </a:spcBef>
            </a:pPr>
            <a:r>
              <a:rPr lang="nl-BE" sz="1700" dirty="0" err="1"/>
              <a:t>Peu</a:t>
            </a:r>
            <a:r>
              <a:rPr lang="nl-BE" sz="1700" dirty="0"/>
              <a:t> de </a:t>
            </a:r>
            <a:r>
              <a:rPr lang="nl-BE" sz="1700" dirty="0" err="1"/>
              <a:t>communautées</a:t>
            </a:r>
            <a:r>
              <a:rPr lang="nl-BE" sz="1700" dirty="0"/>
              <a:t>/</a:t>
            </a:r>
            <a:r>
              <a:rPr lang="nl-BE" sz="1700" dirty="0" err="1"/>
              <a:t>personnes</a:t>
            </a:r>
            <a:r>
              <a:rPr lang="nl-BE" sz="1700" dirty="0"/>
              <a:t> </a:t>
            </a:r>
            <a:r>
              <a:rPr lang="nl-BE" sz="1700" dirty="0" err="1"/>
              <a:t>traitées</a:t>
            </a:r>
            <a:r>
              <a:rPr lang="nl-BE" sz="1700" dirty="0"/>
              <a:t> </a:t>
            </a:r>
            <a:r>
              <a:rPr lang="nl-BE" sz="1700" dirty="0" err="1"/>
              <a:t>d’une</a:t>
            </a:r>
            <a:r>
              <a:rPr lang="nl-BE" sz="1700" dirty="0"/>
              <a:t> </a:t>
            </a:r>
            <a:r>
              <a:rPr lang="nl-BE" sz="1700" dirty="0" err="1"/>
              <a:t>manière</a:t>
            </a:r>
            <a:r>
              <a:rPr lang="nl-BE" sz="1700" dirty="0"/>
              <a:t> </a:t>
            </a:r>
            <a:r>
              <a:rPr lang="nl-BE" sz="1700" dirty="0" err="1"/>
              <a:t>injuste</a:t>
            </a:r>
            <a:r>
              <a:rPr lang="nl-BE" sz="1700" dirty="0"/>
              <a:t> </a:t>
            </a:r>
            <a:r>
              <a:rPr lang="nl-BE" sz="1700" dirty="0" err="1"/>
              <a:t>commettent</a:t>
            </a:r>
            <a:r>
              <a:rPr lang="nl-BE" sz="1700" dirty="0"/>
              <a:t> de la </a:t>
            </a:r>
            <a:r>
              <a:rPr lang="nl-BE" sz="1700" dirty="0" err="1"/>
              <a:t>violence</a:t>
            </a:r>
            <a:endParaRPr lang="nl-BE" sz="17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142C8DB-AAFA-42C8-8B48-DD4352F55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23</a:t>
            </a:fld>
            <a:endParaRPr lang="fr-CH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7839343-E697-40AA-A6E4-08D85F484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7534"/>
            <a:ext cx="8229600" cy="857250"/>
          </a:xfrm>
        </p:spPr>
        <p:txBody>
          <a:bodyPr/>
          <a:lstStyle/>
          <a:p>
            <a:r>
              <a:rPr lang="nl-NL" dirty="0"/>
              <a:t>3. Les </a:t>
            </a:r>
            <a:r>
              <a:rPr lang="nl-NL" dirty="0" err="1"/>
              <a:t>causes</a:t>
            </a:r>
            <a:r>
              <a:rPr lang="nl-NL" dirty="0"/>
              <a:t> de la </a:t>
            </a:r>
            <a:r>
              <a:rPr lang="nl-NL" dirty="0" err="1"/>
              <a:t>radicalisation</a:t>
            </a:r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5B1FB3E-6540-4DFC-9C32-0B519493C0C3}"/>
              </a:ext>
            </a:extLst>
          </p:cNvPr>
          <p:cNvSpPr txBox="1"/>
          <p:nvPr/>
        </p:nvSpPr>
        <p:spPr>
          <a:xfrm>
            <a:off x="447970" y="1179533"/>
            <a:ext cx="3078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>
                <a:solidFill>
                  <a:schemeClr val="bg1"/>
                </a:solidFill>
              </a:rPr>
              <a:t>Théories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desciptives</a:t>
            </a:r>
            <a:endParaRPr lang="nl-B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3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61F57F-D716-446E-9C79-37C765AD8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93196"/>
            <a:ext cx="8229600" cy="240142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nl-BE" sz="1000" dirty="0"/>
          </a:p>
          <a:p>
            <a:pPr marL="0" indent="0">
              <a:spcBef>
                <a:spcPts val="0"/>
              </a:spcBef>
              <a:buNone/>
            </a:pPr>
            <a:r>
              <a:rPr lang="nl-BE" sz="1700" i="1" dirty="0"/>
              <a:t>Théorie </a:t>
            </a:r>
            <a:r>
              <a:rPr lang="nl-BE" sz="1700" i="1" dirty="0" err="1"/>
              <a:t>d’apprentisage</a:t>
            </a:r>
            <a:r>
              <a:rPr lang="nl-BE" sz="1700" i="1" dirty="0"/>
              <a:t> sociale:</a:t>
            </a:r>
          </a:p>
          <a:p>
            <a:pPr>
              <a:spcBef>
                <a:spcPts val="0"/>
              </a:spcBef>
            </a:pPr>
            <a:r>
              <a:rPr lang="nl-BE" sz="1700" dirty="0"/>
              <a:t>Ce </a:t>
            </a:r>
            <a:r>
              <a:rPr lang="nl-BE" sz="1700" dirty="0" err="1"/>
              <a:t>sont</a:t>
            </a:r>
            <a:r>
              <a:rPr lang="nl-BE" sz="1700" dirty="0"/>
              <a:t> des facteurs </a:t>
            </a:r>
            <a:r>
              <a:rPr lang="nl-BE" sz="1700" dirty="0" err="1"/>
              <a:t>externes</a:t>
            </a:r>
            <a:r>
              <a:rPr lang="nl-BE" sz="1700" dirty="0"/>
              <a:t> </a:t>
            </a:r>
            <a:r>
              <a:rPr lang="nl-BE" sz="1700" dirty="0" err="1"/>
              <a:t>qui</a:t>
            </a:r>
            <a:r>
              <a:rPr lang="nl-BE" sz="1700" dirty="0"/>
              <a:t> </a:t>
            </a:r>
            <a:r>
              <a:rPr lang="nl-BE" sz="1700" dirty="0" err="1"/>
              <a:t>déterminent</a:t>
            </a:r>
            <a:r>
              <a:rPr lang="nl-BE" sz="1700" dirty="0"/>
              <a:t> </a:t>
            </a:r>
            <a:r>
              <a:rPr lang="nl-BE" sz="1700" dirty="0" err="1"/>
              <a:t>le</a:t>
            </a:r>
            <a:r>
              <a:rPr lang="nl-BE" sz="1700" dirty="0"/>
              <a:t> </a:t>
            </a:r>
            <a:r>
              <a:rPr lang="nl-BE" sz="1700" dirty="0" err="1"/>
              <a:t>comportement</a:t>
            </a:r>
            <a:r>
              <a:rPr lang="nl-BE" sz="1700" dirty="0"/>
              <a:t>.</a:t>
            </a:r>
          </a:p>
          <a:p>
            <a:pPr>
              <a:spcBef>
                <a:spcPts val="0"/>
              </a:spcBef>
            </a:pPr>
            <a:r>
              <a:rPr lang="nl-BE" sz="1700" dirty="0"/>
              <a:t>Le </a:t>
            </a:r>
            <a:r>
              <a:rPr lang="nl-BE" sz="1700" dirty="0" err="1"/>
              <a:t>comportement</a:t>
            </a:r>
            <a:r>
              <a:rPr lang="nl-BE" sz="1700" dirty="0"/>
              <a:t> déviant </a:t>
            </a:r>
            <a:r>
              <a:rPr lang="nl-BE" sz="1700" dirty="0" err="1"/>
              <a:t>est</a:t>
            </a:r>
            <a:r>
              <a:rPr lang="nl-BE" sz="1700" dirty="0"/>
              <a:t> </a:t>
            </a:r>
            <a:r>
              <a:rPr lang="nl-BE" sz="1700" dirty="0" err="1">
                <a:solidFill>
                  <a:srgbClr val="FF0000"/>
                </a:solidFill>
              </a:rPr>
              <a:t>appris</a:t>
            </a:r>
            <a:r>
              <a:rPr lang="nl-BE" sz="1700" dirty="0"/>
              <a:t> en </a:t>
            </a:r>
            <a:r>
              <a:rPr lang="nl-BE" sz="1700" dirty="0" err="1"/>
              <a:t>interaction</a:t>
            </a:r>
            <a:r>
              <a:rPr lang="nl-BE" sz="1700" dirty="0"/>
              <a:t> </a:t>
            </a:r>
            <a:r>
              <a:rPr lang="nl-BE" sz="1700" dirty="0" err="1"/>
              <a:t>avec</a:t>
            </a:r>
            <a:r>
              <a:rPr lang="nl-BE" sz="1700" dirty="0"/>
              <a:t> </a:t>
            </a:r>
            <a:r>
              <a:rPr lang="nl-BE" sz="1700" dirty="0" err="1"/>
              <a:t>d’autres</a:t>
            </a:r>
            <a:r>
              <a:rPr lang="nl-BE" sz="1700" dirty="0"/>
              <a:t> </a:t>
            </a:r>
            <a:r>
              <a:rPr lang="nl-BE" sz="1700" dirty="0" err="1"/>
              <a:t>groupes</a:t>
            </a:r>
            <a:r>
              <a:rPr lang="nl-BE" sz="1700" dirty="0"/>
              <a:t> (au niveau de la </a:t>
            </a:r>
            <a:r>
              <a:rPr lang="nl-BE" sz="1700" dirty="0" err="1"/>
              <a:t>conviction</a:t>
            </a:r>
            <a:r>
              <a:rPr lang="nl-BE" sz="1700" dirty="0"/>
              <a:t>, mais </a:t>
            </a:r>
            <a:r>
              <a:rPr lang="nl-BE" sz="1700" dirty="0" err="1"/>
              <a:t>aussi</a:t>
            </a:r>
            <a:r>
              <a:rPr lang="nl-BE" sz="1700" dirty="0"/>
              <a:t> des </a:t>
            </a:r>
            <a:r>
              <a:rPr lang="nl-BE" sz="1700" dirty="0" err="1"/>
              <a:t>techniques</a:t>
            </a:r>
            <a:r>
              <a:rPr lang="nl-BE" sz="1700" dirty="0"/>
              <a:t>) = </a:t>
            </a:r>
            <a:r>
              <a:rPr lang="nl-BE" sz="1700" dirty="0" err="1"/>
              <a:t>socialisation</a:t>
            </a:r>
            <a:endParaRPr lang="nl-BE" sz="1700" dirty="0"/>
          </a:p>
          <a:p>
            <a:pPr>
              <a:spcBef>
                <a:spcPts val="0"/>
              </a:spcBef>
            </a:pPr>
            <a:r>
              <a:rPr lang="nl-BE" sz="1700" dirty="0"/>
              <a:t>Le </a:t>
            </a:r>
            <a:r>
              <a:rPr lang="nl-BE" sz="1700" dirty="0" err="1"/>
              <a:t>contexte</a:t>
            </a:r>
            <a:r>
              <a:rPr lang="nl-BE" sz="1700" dirty="0"/>
              <a:t> </a:t>
            </a:r>
            <a:r>
              <a:rPr lang="nl-BE" sz="1700" dirty="0" err="1"/>
              <a:t>est</a:t>
            </a:r>
            <a:r>
              <a:rPr lang="nl-BE" sz="1700" dirty="0"/>
              <a:t> déterminant, pas </a:t>
            </a:r>
            <a:r>
              <a:rPr lang="nl-BE" sz="1700" dirty="0" err="1"/>
              <a:t>l’individu</a:t>
            </a:r>
            <a:r>
              <a:rPr lang="nl-BE" sz="1700" dirty="0"/>
              <a:t>; </a:t>
            </a:r>
            <a:r>
              <a:rPr lang="nl-BE" sz="1700" dirty="0" err="1"/>
              <a:t>l’importance</a:t>
            </a:r>
            <a:r>
              <a:rPr lang="nl-BE" sz="1700" dirty="0"/>
              <a:t> du </a:t>
            </a:r>
            <a:r>
              <a:rPr lang="nl-BE" sz="1700" dirty="0" err="1"/>
              <a:t>processus</a:t>
            </a:r>
            <a:r>
              <a:rPr lang="nl-BE" sz="1700" dirty="0"/>
              <a:t> de </a:t>
            </a:r>
            <a:r>
              <a:rPr lang="nl-BE" sz="1700" dirty="0" err="1"/>
              <a:t>recrutement</a:t>
            </a:r>
            <a:r>
              <a:rPr lang="nl-BE" sz="1700" dirty="0"/>
              <a:t> et </a:t>
            </a:r>
            <a:r>
              <a:rPr lang="nl-BE" sz="1700" dirty="0" err="1"/>
              <a:t>d’indoctrinement</a:t>
            </a:r>
            <a:r>
              <a:rPr lang="nl-BE" sz="1700" dirty="0"/>
              <a:t> par des </a:t>
            </a:r>
            <a:r>
              <a:rPr lang="nl-BE" sz="1700" dirty="0" err="1"/>
              <a:t>tiers</a:t>
            </a:r>
            <a:endParaRPr lang="nl-BE" sz="1700" dirty="0"/>
          </a:p>
          <a:p>
            <a:pPr marL="0" indent="0">
              <a:spcBef>
                <a:spcPts val="0"/>
              </a:spcBef>
              <a:buNone/>
            </a:pPr>
            <a:endParaRPr lang="nl-BE" sz="1700" dirty="0"/>
          </a:p>
          <a:p>
            <a:pPr marL="0" indent="0">
              <a:spcBef>
                <a:spcPts val="0"/>
              </a:spcBef>
              <a:buNone/>
            </a:pPr>
            <a:endParaRPr lang="nl-BE" sz="17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61010A7-70A9-4BE3-9964-2FD30F446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24</a:t>
            </a:fld>
            <a:endParaRPr lang="fr-CH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CD5EC28-5EB8-40FE-82D0-F4E88FFAF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7534"/>
            <a:ext cx="8229600" cy="857250"/>
          </a:xfrm>
        </p:spPr>
        <p:txBody>
          <a:bodyPr/>
          <a:lstStyle/>
          <a:p>
            <a:r>
              <a:rPr lang="nl-NL" dirty="0"/>
              <a:t>3. Les </a:t>
            </a:r>
            <a:r>
              <a:rPr lang="nl-NL" dirty="0" err="1"/>
              <a:t>causes</a:t>
            </a:r>
            <a:r>
              <a:rPr lang="nl-NL" dirty="0"/>
              <a:t> de la </a:t>
            </a:r>
            <a:r>
              <a:rPr lang="nl-NL" dirty="0" err="1"/>
              <a:t>radicalisation</a:t>
            </a:r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024DC85-4136-4444-9CAD-C3E6ADCD973D}"/>
              </a:ext>
            </a:extLst>
          </p:cNvPr>
          <p:cNvSpPr txBox="1"/>
          <p:nvPr/>
        </p:nvSpPr>
        <p:spPr>
          <a:xfrm>
            <a:off x="447970" y="1179533"/>
            <a:ext cx="3089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Théorie </a:t>
            </a:r>
            <a:r>
              <a:rPr lang="nl-NL" sz="2400" dirty="0" err="1">
                <a:solidFill>
                  <a:schemeClr val="bg1"/>
                </a:solidFill>
              </a:rPr>
              <a:t>contextuelle</a:t>
            </a:r>
            <a:endParaRPr lang="nl-B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7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AB6D09E-E61D-4061-83F7-5BE800A37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25</a:t>
            </a:fld>
            <a:endParaRPr lang="fr-CH"/>
          </a:p>
        </p:txBody>
      </p:sp>
      <p:grpSp>
        <p:nvGrpSpPr>
          <p:cNvPr id="1024" name="Groep 1023">
            <a:extLst>
              <a:ext uri="{FF2B5EF4-FFF2-40B4-BE49-F238E27FC236}">
                <a16:creationId xmlns:a16="http://schemas.microsoft.com/office/drawing/2014/main" id="{9BF3310D-2E80-450D-A563-B1D7CC0137D8}"/>
              </a:ext>
            </a:extLst>
          </p:cNvPr>
          <p:cNvGrpSpPr/>
          <p:nvPr/>
        </p:nvGrpSpPr>
        <p:grpSpPr>
          <a:xfrm>
            <a:off x="4283968" y="4227513"/>
            <a:ext cx="4715642" cy="699542"/>
            <a:chOff x="2214179" y="4349551"/>
            <a:chExt cx="4715642" cy="699542"/>
          </a:xfrm>
        </p:grpSpPr>
        <p:sp>
          <p:nvSpPr>
            <p:cNvPr id="8" name="Trapezium 7">
              <a:extLst>
                <a:ext uri="{FF2B5EF4-FFF2-40B4-BE49-F238E27FC236}">
                  <a16:creationId xmlns:a16="http://schemas.microsoft.com/office/drawing/2014/main" id="{06D6FC06-2057-4409-AB19-87B59703BACB}"/>
                </a:ext>
              </a:extLst>
            </p:cNvPr>
            <p:cNvSpPr/>
            <p:nvPr/>
          </p:nvSpPr>
          <p:spPr>
            <a:xfrm>
              <a:off x="2214179" y="4565575"/>
              <a:ext cx="4715642" cy="483518"/>
            </a:xfrm>
            <a:prstGeom prst="trapezoid">
              <a:avLst>
                <a:gd name="adj" fmla="val 301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00" dirty="0">
                  <a:solidFill>
                    <a:schemeClr val="tx1"/>
                  </a:solidFill>
                </a:rPr>
                <a:t>Etappe 1 : </a:t>
              </a:r>
              <a:r>
                <a:rPr lang="nl-NL" sz="1000" dirty="0" err="1">
                  <a:solidFill>
                    <a:schemeClr val="tx1"/>
                  </a:solidFill>
                </a:rPr>
                <a:t>Possibilités</a:t>
              </a:r>
              <a:r>
                <a:rPr lang="nl-NL" sz="1000" dirty="0">
                  <a:solidFill>
                    <a:schemeClr val="tx1"/>
                  </a:solidFill>
                </a:rPr>
                <a:t> </a:t>
              </a:r>
              <a:r>
                <a:rPr lang="nl-NL" sz="1000" dirty="0" err="1">
                  <a:solidFill>
                    <a:schemeClr val="tx1"/>
                  </a:solidFill>
                </a:rPr>
                <a:t>perçues</a:t>
              </a:r>
              <a:r>
                <a:rPr lang="nl-NL" sz="1000" dirty="0">
                  <a:solidFill>
                    <a:schemeClr val="tx1"/>
                  </a:solidFill>
                </a:rPr>
                <a:t> pour </a:t>
              </a:r>
              <a:r>
                <a:rPr lang="nl-NL" sz="1000" dirty="0" err="1">
                  <a:solidFill>
                    <a:schemeClr val="tx1"/>
                  </a:solidFill>
                </a:rPr>
                <a:t>combattre</a:t>
              </a:r>
              <a:r>
                <a:rPr lang="nl-NL" sz="1000" dirty="0">
                  <a:solidFill>
                    <a:schemeClr val="tx1"/>
                  </a:solidFill>
                </a:rPr>
                <a:t> </a:t>
              </a:r>
              <a:r>
                <a:rPr lang="nl-NL" sz="1000" dirty="0" err="1">
                  <a:solidFill>
                    <a:schemeClr val="tx1"/>
                  </a:solidFill>
                </a:rPr>
                <a:t>le</a:t>
              </a:r>
              <a:r>
                <a:rPr lang="nl-NL" sz="1000" dirty="0">
                  <a:solidFill>
                    <a:schemeClr val="tx1"/>
                  </a:solidFill>
                </a:rPr>
                <a:t> </a:t>
              </a:r>
              <a:r>
                <a:rPr lang="nl-NL" sz="1000" dirty="0" err="1">
                  <a:solidFill>
                    <a:schemeClr val="tx1"/>
                  </a:solidFill>
                </a:rPr>
                <a:t>traitement</a:t>
              </a:r>
              <a:r>
                <a:rPr lang="nl-NL" sz="1000" dirty="0">
                  <a:solidFill>
                    <a:schemeClr val="tx1"/>
                  </a:solidFill>
                </a:rPr>
                <a:t> </a:t>
              </a:r>
              <a:r>
                <a:rPr lang="nl-NL" sz="1000" dirty="0" err="1">
                  <a:solidFill>
                    <a:schemeClr val="tx1"/>
                  </a:solidFill>
                </a:rPr>
                <a:t>injuste</a:t>
              </a:r>
              <a:endParaRPr lang="nl-BE" sz="1000" dirty="0">
                <a:solidFill>
                  <a:schemeClr val="tx1"/>
                </a:solidFill>
              </a:endParaRPr>
            </a:p>
          </p:txBody>
        </p:sp>
        <p:sp>
          <p:nvSpPr>
            <p:cNvPr id="9" name="Trapezium 8">
              <a:extLst>
                <a:ext uri="{FF2B5EF4-FFF2-40B4-BE49-F238E27FC236}">
                  <a16:creationId xmlns:a16="http://schemas.microsoft.com/office/drawing/2014/main" id="{913C5A20-5577-4825-9A7D-BDF2F289236A}"/>
                </a:ext>
              </a:extLst>
            </p:cNvPr>
            <p:cNvSpPr/>
            <p:nvPr/>
          </p:nvSpPr>
          <p:spPr>
            <a:xfrm>
              <a:off x="2214179" y="4349551"/>
              <a:ext cx="4715642" cy="216024"/>
            </a:xfrm>
            <a:prstGeom prst="trapezoid">
              <a:avLst>
                <a:gd name="adj" fmla="val 19432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31" name="Groep 30">
            <a:extLst>
              <a:ext uri="{FF2B5EF4-FFF2-40B4-BE49-F238E27FC236}">
                <a16:creationId xmlns:a16="http://schemas.microsoft.com/office/drawing/2014/main" id="{60FDFD33-E5ED-4529-A216-0281EC59B4EC}"/>
              </a:ext>
            </a:extLst>
          </p:cNvPr>
          <p:cNvGrpSpPr/>
          <p:nvPr/>
        </p:nvGrpSpPr>
        <p:grpSpPr>
          <a:xfrm>
            <a:off x="4679130" y="3509627"/>
            <a:ext cx="3960440" cy="717886"/>
            <a:chOff x="2609341" y="3631665"/>
            <a:chExt cx="3960440" cy="717886"/>
          </a:xfrm>
        </p:grpSpPr>
        <p:sp>
          <p:nvSpPr>
            <p:cNvPr id="11" name="Trapezium 10">
              <a:extLst>
                <a:ext uri="{FF2B5EF4-FFF2-40B4-BE49-F238E27FC236}">
                  <a16:creationId xmlns:a16="http://schemas.microsoft.com/office/drawing/2014/main" id="{541A8878-8B2B-4B80-BE1E-CB661C805C8F}"/>
                </a:ext>
              </a:extLst>
            </p:cNvPr>
            <p:cNvSpPr/>
            <p:nvPr/>
          </p:nvSpPr>
          <p:spPr>
            <a:xfrm>
              <a:off x="2609341" y="3866033"/>
              <a:ext cx="3960440" cy="483518"/>
            </a:xfrm>
            <a:prstGeom prst="trapezoid">
              <a:avLst>
                <a:gd name="adj" fmla="val 301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tx1"/>
                  </a:solidFill>
                </a:rPr>
                <a:t>Etappe 2 : Déplacement de </a:t>
              </a:r>
              <a:r>
                <a:rPr lang="nl-NL" sz="1050" dirty="0" err="1">
                  <a:solidFill>
                    <a:schemeClr val="tx1"/>
                  </a:solidFill>
                </a:rPr>
                <a:t>l’agression</a:t>
              </a:r>
              <a:endParaRPr lang="nl-BE" sz="1050" dirty="0">
                <a:solidFill>
                  <a:schemeClr val="tx1"/>
                </a:solidFill>
              </a:endParaRPr>
            </a:p>
          </p:txBody>
        </p:sp>
        <p:sp>
          <p:nvSpPr>
            <p:cNvPr id="13" name="Trapezium 12">
              <a:extLst>
                <a:ext uri="{FF2B5EF4-FFF2-40B4-BE49-F238E27FC236}">
                  <a16:creationId xmlns:a16="http://schemas.microsoft.com/office/drawing/2014/main" id="{C3594C73-3E72-45A5-8E79-01446A7AAB76}"/>
                </a:ext>
              </a:extLst>
            </p:cNvPr>
            <p:cNvSpPr/>
            <p:nvPr/>
          </p:nvSpPr>
          <p:spPr>
            <a:xfrm>
              <a:off x="2609341" y="3631665"/>
              <a:ext cx="3960440" cy="234368"/>
            </a:xfrm>
            <a:prstGeom prst="trapezoid">
              <a:avLst>
                <a:gd name="adj" fmla="val 1516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0DE661BB-4C6B-4BE1-8C6C-E5DC7165E01E}"/>
              </a:ext>
            </a:extLst>
          </p:cNvPr>
          <p:cNvGrpSpPr/>
          <p:nvPr/>
        </p:nvGrpSpPr>
        <p:grpSpPr>
          <a:xfrm>
            <a:off x="5003166" y="2805116"/>
            <a:ext cx="3312368" cy="722855"/>
            <a:chOff x="2933377" y="2927154"/>
            <a:chExt cx="3312368" cy="722855"/>
          </a:xfrm>
        </p:grpSpPr>
        <p:sp>
          <p:nvSpPr>
            <p:cNvPr id="15" name="Trapezium 14">
              <a:extLst>
                <a:ext uri="{FF2B5EF4-FFF2-40B4-BE49-F238E27FC236}">
                  <a16:creationId xmlns:a16="http://schemas.microsoft.com/office/drawing/2014/main" id="{E2238F3E-C0A2-402A-A2F1-2D5E96A4C56D}"/>
                </a:ext>
              </a:extLst>
            </p:cNvPr>
            <p:cNvSpPr/>
            <p:nvPr/>
          </p:nvSpPr>
          <p:spPr>
            <a:xfrm>
              <a:off x="2933377" y="3166491"/>
              <a:ext cx="3312368" cy="483518"/>
            </a:xfrm>
            <a:prstGeom prst="trapezoid">
              <a:avLst>
                <a:gd name="adj" fmla="val 301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tx1"/>
                  </a:solidFill>
                </a:rPr>
                <a:t>Etappe 3 : </a:t>
              </a:r>
              <a:r>
                <a:rPr lang="nl-NL" sz="1050" dirty="0" err="1">
                  <a:solidFill>
                    <a:schemeClr val="tx1"/>
                  </a:solidFill>
                </a:rPr>
                <a:t>L’engagement</a:t>
              </a:r>
              <a:r>
                <a:rPr lang="nl-NL" sz="1050" dirty="0">
                  <a:solidFill>
                    <a:schemeClr val="tx1"/>
                  </a:solidFill>
                </a:rPr>
                <a:t> </a:t>
              </a:r>
              <a:r>
                <a:rPr lang="nl-NL" sz="1050" dirty="0" err="1">
                  <a:solidFill>
                    <a:schemeClr val="tx1"/>
                  </a:solidFill>
                </a:rPr>
                <a:t>moral</a:t>
              </a:r>
              <a:endParaRPr lang="nl-BE" sz="1050" dirty="0">
                <a:solidFill>
                  <a:schemeClr val="tx1"/>
                </a:solidFill>
              </a:endParaRPr>
            </a:p>
          </p:txBody>
        </p:sp>
        <p:sp>
          <p:nvSpPr>
            <p:cNvPr id="17" name="Trapezium 16">
              <a:extLst>
                <a:ext uri="{FF2B5EF4-FFF2-40B4-BE49-F238E27FC236}">
                  <a16:creationId xmlns:a16="http://schemas.microsoft.com/office/drawing/2014/main" id="{A5EF94B3-5397-4A8F-8F29-9501D985C83C}"/>
                </a:ext>
              </a:extLst>
            </p:cNvPr>
            <p:cNvSpPr/>
            <p:nvPr/>
          </p:nvSpPr>
          <p:spPr>
            <a:xfrm>
              <a:off x="2933377" y="2927154"/>
              <a:ext cx="3312368" cy="234368"/>
            </a:xfrm>
            <a:prstGeom prst="trapezoid">
              <a:avLst>
                <a:gd name="adj" fmla="val 1516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9B1CB3FA-ADEE-45DC-87A1-3C7B08556C62}"/>
              </a:ext>
            </a:extLst>
          </p:cNvPr>
          <p:cNvGrpSpPr/>
          <p:nvPr/>
        </p:nvGrpSpPr>
        <p:grpSpPr>
          <a:xfrm>
            <a:off x="5330451" y="2087230"/>
            <a:ext cx="2661047" cy="724803"/>
            <a:chOff x="3260662" y="2209268"/>
            <a:chExt cx="2661047" cy="724803"/>
          </a:xfrm>
        </p:grpSpPr>
        <p:sp>
          <p:nvSpPr>
            <p:cNvPr id="19" name="Trapezium 18">
              <a:extLst>
                <a:ext uri="{FF2B5EF4-FFF2-40B4-BE49-F238E27FC236}">
                  <a16:creationId xmlns:a16="http://schemas.microsoft.com/office/drawing/2014/main" id="{77839674-EEA2-4246-8B67-3D7B0D44FBE8}"/>
                </a:ext>
              </a:extLst>
            </p:cNvPr>
            <p:cNvSpPr/>
            <p:nvPr/>
          </p:nvSpPr>
          <p:spPr>
            <a:xfrm>
              <a:off x="3260662" y="2450553"/>
              <a:ext cx="2661047" cy="483518"/>
            </a:xfrm>
            <a:prstGeom prst="trapezoid">
              <a:avLst>
                <a:gd name="adj" fmla="val 301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>
                  <a:solidFill>
                    <a:schemeClr val="tx1"/>
                  </a:solidFill>
                </a:rPr>
                <a:t>Etappe 4 : La pensée </a:t>
              </a:r>
              <a:r>
                <a:rPr lang="nl-NL" sz="1050" dirty="0" err="1">
                  <a:solidFill>
                    <a:schemeClr val="tx1"/>
                  </a:solidFill>
                </a:rPr>
                <a:t>catégorique</a:t>
              </a:r>
              <a:r>
                <a:rPr lang="nl-NL" sz="1050" dirty="0">
                  <a:solidFill>
                    <a:schemeClr val="tx1"/>
                  </a:solidFill>
                </a:rPr>
                <a:t> et la </a:t>
              </a:r>
              <a:r>
                <a:rPr lang="nl-NL" sz="1050" dirty="0" err="1">
                  <a:solidFill>
                    <a:schemeClr val="tx1"/>
                  </a:solidFill>
                </a:rPr>
                <a:t>légitimité</a:t>
              </a:r>
              <a:r>
                <a:rPr lang="nl-NL" sz="1050" dirty="0">
                  <a:solidFill>
                    <a:schemeClr val="tx1"/>
                  </a:solidFill>
                </a:rPr>
                <a:t> </a:t>
              </a:r>
              <a:r>
                <a:rPr lang="nl-NL" sz="1050" dirty="0" err="1">
                  <a:solidFill>
                    <a:schemeClr val="tx1"/>
                  </a:solidFill>
                </a:rPr>
                <a:t>perçue</a:t>
              </a:r>
              <a:r>
                <a:rPr lang="nl-NL" sz="1050" dirty="0">
                  <a:solidFill>
                    <a:schemeClr val="tx1"/>
                  </a:solidFill>
                </a:rPr>
                <a:t> de </a:t>
              </a:r>
              <a:r>
                <a:rPr lang="nl-NL" sz="1050" dirty="0" err="1">
                  <a:solidFill>
                    <a:schemeClr val="tx1"/>
                  </a:solidFill>
                </a:rPr>
                <a:t>l’organisation</a:t>
              </a:r>
              <a:r>
                <a:rPr lang="nl-NL" sz="1050" dirty="0">
                  <a:solidFill>
                    <a:schemeClr val="tx1"/>
                  </a:solidFill>
                </a:rPr>
                <a:t> terroriste</a:t>
              </a:r>
              <a:endParaRPr lang="nl-BE" sz="1050" dirty="0">
                <a:solidFill>
                  <a:schemeClr val="tx1"/>
                </a:solidFill>
              </a:endParaRPr>
            </a:p>
          </p:txBody>
        </p:sp>
        <p:sp>
          <p:nvSpPr>
            <p:cNvPr id="21" name="Trapezium 20">
              <a:extLst>
                <a:ext uri="{FF2B5EF4-FFF2-40B4-BE49-F238E27FC236}">
                  <a16:creationId xmlns:a16="http://schemas.microsoft.com/office/drawing/2014/main" id="{1DF9D7E1-B64B-4DC4-97A0-18E6C0AAA660}"/>
                </a:ext>
              </a:extLst>
            </p:cNvPr>
            <p:cNvSpPr/>
            <p:nvPr/>
          </p:nvSpPr>
          <p:spPr>
            <a:xfrm>
              <a:off x="3260662" y="2209268"/>
              <a:ext cx="2661047" cy="234368"/>
            </a:xfrm>
            <a:prstGeom prst="trapezoid">
              <a:avLst>
                <a:gd name="adj" fmla="val 1516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27" name="Groep 26">
            <a:extLst>
              <a:ext uri="{FF2B5EF4-FFF2-40B4-BE49-F238E27FC236}">
                <a16:creationId xmlns:a16="http://schemas.microsoft.com/office/drawing/2014/main" id="{342ACE2C-065A-4F6F-83E5-7C8D01D3E4A7}"/>
              </a:ext>
            </a:extLst>
          </p:cNvPr>
          <p:cNvGrpSpPr/>
          <p:nvPr/>
        </p:nvGrpSpPr>
        <p:grpSpPr>
          <a:xfrm>
            <a:off x="5654487" y="1353388"/>
            <a:ext cx="1976971" cy="729910"/>
            <a:chOff x="3584698" y="1475426"/>
            <a:chExt cx="1976971" cy="729910"/>
          </a:xfrm>
        </p:grpSpPr>
        <p:sp>
          <p:nvSpPr>
            <p:cNvPr id="23" name="Trapezium 22">
              <a:extLst>
                <a:ext uri="{FF2B5EF4-FFF2-40B4-BE49-F238E27FC236}">
                  <a16:creationId xmlns:a16="http://schemas.microsoft.com/office/drawing/2014/main" id="{ABD9CF71-8C65-4CA5-BAE1-2D9A146DB43C}"/>
                </a:ext>
              </a:extLst>
            </p:cNvPr>
            <p:cNvSpPr/>
            <p:nvPr/>
          </p:nvSpPr>
          <p:spPr>
            <a:xfrm>
              <a:off x="3584698" y="1721818"/>
              <a:ext cx="1976971" cy="483518"/>
            </a:xfrm>
            <a:prstGeom prst="trapezoid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00" dirty="0">
                  <a:solidFill>
                    <a:schemeClr val="tx1"/>
                  </a:solidFill>
                </a:rPr>
                <a:t>Etappe 5 : </a:t>
              </a:r>
              <a:r>
                <a:rPr lang="nl-NL" sz="1000" dirty="0" err="1">
                  <a:solidFill>
                    <a:schemeClr val="tx1"/>
                  </a:solidFill>
                </a:rPr>
                <a:t>l’acte</a:t>
              </a:r>
              <a:r>
                <a:rPr lang="nl-NL" sz="1000" dirty="0">
                  <a:solidFill>
                    <a:schemeClr val="tx1"/>
                  </a:solidFill>
                </a:rPr>
                <a:t> terroriste et </a:t>
              </a:r>
              <a:r>
                <a:rPr lang="nl-NL" sz="1000" dirty="0" err="1">
                  <a:solidFill>
                    <a:schemeClr val="tx1"/>
                  </a:solidFill>
                </a:rPr>
                <a:t>le</a:t>
              </a:r>
              <a:r>
                <a:rPr lang="nl-NL" sz="1000" dirty="0">
                  <a:solidFill>
                    <a:schemeClr val="tx1"/>
                  </a:solidFill>
                </a:rPr>
                <a:t> </a:t>
              </a:r>
              <a:r>
                <a:rPr lang="nl-NL" sz="1000" dirty="0" err="1">
                  <a:solidFill>
                    <a:schemeClr val="tx1"/>
                  </a:solidFill>
                </a:rPr>
                <a:t>contournement</a:t>
              </a:r>
              <a:r>
                <a:rPr lang="nl-NL" sz="1000" dirty="0">
                  <a:solidFill>
                    <a:schemeClr val="tx1"/>
                  </a:solidFill>
                </a:rPr>
                <a:t> </a:t>
              </a:r>
              <a:r>
                <a:rPr lang="nl-NL" sz="1000" dirty="0" err="1">
                  <a:solidFill>
                    <a:schemeClr val="tx1"/>
                  </a:solidFill>
                </a:rPr>
                <a:t>d’obstacles</a:t>
              </a:r>
              <a:endParaRPr lang="nl-BE" sz="1000" dirty="0">
                <a:solidFill>
                  <a:schemeClr val="tx1"/>
                </a:solidFill>
              </a:endParaRPr>
            </a:p>
          </p:txBody>
        </p:sp>
        <p:sp>
          <p:nvSpPr>
            <p:cNvPr id="25" name="Trapezium 24">
              <a:extLst>
                <a:ext uri="{FF2B5EF4-FFF2-40B4-BE49-F238E27FC236}">
                  <a16:creationId xmlns:a16="http://schemas.microsoft.com/office/drawing/2014/main" id="{047765F0-FD7D-4E2D-8454-EA359E38C17C}"/>
                </a:ext>
              </a:extLst>
            </p:cNvPr>
            <p:cNvSpPr/>
            <p:nvPr/>
          </p:nvSpPr>
          <p:spPr>
            <a:xfrm>
              <a:off x="3584698" y="1475426"/>
              <a:ext cx="1976971" cy="234368"/>
            </a:xfrm>
            <a:prstGeom prst="trapezoid">
              <a:avLst>
                <a:gd name="adj" fmla="val 1516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28" name="Titel 1">
            <a:extLst>
              <a:ext uri="{FF2B5EF4-FFF2-40B4-BE49-F238E27FC236}">
                <a16:creationId xmlns:a16="http://schemas.microsoft.com/office/drawing/2014/main" id="{18D725E9-9E55-4676-856B-BCB1C8D6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7534"/>
            <a:ext cx="8229600" cy="857250"/>
          </a:xfrm>
        </p:spPr>
        <p:txBody>
          <a:bodyPr/>
          <a:lstStyle/>
          <a:p>
            <a:r>
              <a:rPr lang="nl-NL" dirty="0"/>
              <a:t>3. Les </a:t>
            </a:r>
            <a:r>
              <a:rPr lang="nl-NL" dirty="0" err="1"/>
              <a:t>causes</a:t>
            </a:r>
            <a:r>
              <a:rPr lang="nl-NL" dirty="0"/>
              <a:t> de la </a:t>
            </a:r>
            <a:r>
              <a:rPr lang="nl-NL" dirty="0" err="1"/>
              <a:t>radicalisation</a:t>
            </a:r>
            <a:endParaRPr lang="nl-BE" dirty="0"/>
          </a:p>
        </p:txBody>
      </p:sp>
      <p:sp>
        <p:nvSpPr>
          <p:cNvPr id="34" name="Tijdelijke aanduiding voor inhoud 2">
            <a:extLst>
              <a:ext uri="{FF2B5EF4-FFF2-40B4-BE49-F238E27FC236}">
                <a16:creationId xmlns:a16="http://schemas.microsoft.com/office/drawing/2014/main" id="{867FB9D7-66B3-4417-B899-CC885B4D3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00977"/>
            <a:ext cx="4114800" cy="288696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nl-BE" sz="1700" dirty="0"/>
              <a:t>= La raison </a:t>
            </a:r>
            <a:r>
              <a:rPr lang="nl-BE" sz="1700" dirty="0" err="1"/>
              <a:t>pourquoi</a:t>
            </a:r>
            <a:r>
              <a:rPr lang="nl-BE" sz="1700" dirty="0"/>
              <a:t> “</a:t>
            </a:r>
            <a:r>
              <a:rPr lang="nl-BE" sz="1700" dirty="0" err="1"/>
              <a:t>profiling</a:t>
            </a:r>
            <a:r>
              <a:rPr lang="nl-BE" sz="1700" dirty="0"/>
              <a:t>” </a:t>
            </a:r>
            <a:r>
              <a:rPr lang="nl-BE" sz="1700" dirty="0" err="1"/>
              <a:t>d’un</a:t>
            </a:r>
            <a:r>
              <a:rPr lang="nl-BE" sz="1700" dirty="0"/>
              <a:t> terroriste </a:t>
            </a:r>
            <a:r>
              <a:rPr lang="nl-BE" sz="1700" dirty="0" err="1"/>
              <a:t>est</a:t>
            </a:r>
            <a:r>
              <a:rPr lang="nl-BE" sz="1700" dirty="0"/>
              <a:t> </a:t>
            </a:r>
            <a:r>
              <a:rPr lang="nl-BE" sz="1700" dirty="0" err="1"/>
              <a:t>très</a:t>
            </a:r>
            <a:r>
              <a:rPr lang="nl-BE" sz="1700" dirty="0"/>
              <a:t> </a:t>
            </a:r>
            <a:r>
              <a:rPr lang="nl-BE" sz="1700" dirty="0" err="1"/>
              <a:t>difficile</a:t>
            </a:r>
            <a:r>
              <a:rPr lang="nl-BE" sz="1700" dirty="0"/>
              <a:t> (</a:t>
            </a:r>
            <a:r>
              <a:rPr lang="nl-BE" sz="1700" dirty="0" err="1"/>
              <a:t>impossible</a:t>
            </a:r>
            <a:r>
              <a:rPr lang="nl-BE" sz="1700" dirty="0"/>
              <a:t>?)</a:t>
            </a:r>
          </a:p>
          <a:p>
            <a:pPr marL="0" indent="0">
              <a:spcBef>
                <a:spcPts val="0"/>
              </a:spcBef>
              <a:buNone/>
            </a:pPr>
            <a:endParaRPr lang="nl-BE" sz="1700" i="1" dirty="0"/>
          </a:p>
          <a:p>
            <a:pPr marL="0" indent="0">
              <a:spcBef>
                <a:spcPts val="0"/>
              </a:spcBef>
              <a:buNone/>
            </a:pPr>
            <a:r>
              <a:rPr lang="nl-BE" sz="1700" i="1" dirty="0"/>
              <a:t>Le </a:t>
            </a:r>
            <a:r>
              <a:rPr lang="nl-BE" sz="1700" i="1" dirty="0" err="1"/>
              <a:t>modèle</a:t>
            </a:r>
            <a:r>
              <a:rPr lang="nl-BE" sz="1700" i="1" dirty="0"/>
              <a:t> “</a:t>
            </a:r>
            <a:r>
              <a:rPr lang="nl-BE" sz="1700" i="1" dirty="0" err="1"/>
              <a:t>escalier</a:t>
            </a:r>
            <a:r>
              <a:rPr lang="nl-BE" sz="1700" i="1" dirty="0"/>
              <a:t>” de </a:t>
            </a:r>
            <a:r>
              <a:rPr lang="nl-BE" sz="1700" i="1" dirty="0" err="1"/>
              <a:t>Moghaddam</a:t>
            </a:r>
            <a:r>
              <a:rPr lang="nl-BE" sz="1700" i="1" dirty="0"/>
              <a:t>:</a:t>
            </a:r>
          </a:p>
          <a:p>
            <a:pPr>
              <a:spcBef>
                <a:spcPts val="0"/>
              </a:spcBef>
            </a:pPr>
            <a:r>
              <a:rPr lang="nl-BE" sz="1700" dirty="0" err="1"/>
              <a:t>Un</a:t>
            </a:r>
            <a:r>
              <a:rPr lang="nl-BE" sz="1700" dirty="0"/>
              <a:t> </a:t>
            </a:r>
            <a:r>
              <a:rPr lang="nl-BE" sz="1700" dirty="0" err="1"/>
              <a:t>processus</a:t>
            </a:r>
            <a:r>
              <a:rPr lang="nl-BE" sz="1700" dirty="0"/>
              <a:t> en 5 </a:t>
            </a:r>
            <a:r>
              <a:rPr lang="nl-BE" sz="1700" dirty="0" err="1"/>
              <a:t>étapes</a:t>
            </a:r>
            <a:endParaRPr lang="nl-BE" sz="1700" dirty="0"/>
          </a:p>
          <a:p>
            <a:pPr>
              <a:spcBef>
                <a:spcPts val="0"/>
              </a:spcBef>
            </a:pPr>
            <a:r>
              <a:rPr lang="nl-BE" sz="1700" dirty="0"/>
              <a:t>Les </a:t>
            </a:r>
            <a:r>
              <a:rPr lang="nl-BE" sz="1700" dirty="0" err="1"/>
              <a:t>participants</a:t>
            </a:r>
            <a:r>
              <a:rPr lang="nl-BE" sz="1700" dirty="0"/>
              <a:t> </a:t>
            </a:r>
            <a:r>
              <a:rPr lang="nl-BE" sz="1700" dirty="0" err="1"/>
              <a:t>doivent</a:t>
            </a:r>
            <a:r>
              <a:rPr lang="nl-BE" sz="1700" dirty="0"/>
              <a:t> passer par </a:t>
            </a:r>
            <a:r>
              <a:rPr lang="nl-BE" sz="1700" dirty="0" err="1"/>
              <a:t>toutes</a:t>
            </a:r>
            <a:r>
              <a:rPr lang="nl-BE" sz="1700" dirty="0"/>
              <a:t> les </a:t>
            </a:r>
            <a:r>
              <a:rPr lang="nl-BE" sz="1700" dirty="0" err="1"/>
              <a:t>étapes</a:t>
            </a:r>
            <a:endParaRPr lang="nl-BE" sz="1700" dirty="0"/>
          </a:p>
          <a:p>
            <a:pPr>
              <a:spcBef>
                <a:spcPts val="0"/>
              </a:spcBef>
            </a:pPr>
            <a:r>
              <a:rPr lang="nl-BE" sz="1700" dirty="0"/>
              <a:t>Plus que la </a:t>
            </a:r>
            <a:r>
              <a:rPr lang="nl-BE" sz="1700" dirty="0" err="1"/>
              <a:t>personne</a:t>
            </a:r>
            <a:r>
              <a:rPr lang="nl-BE" sz="1700" dirty="0"/>
              <a:t> </a:t>
            </a:r>
            <a:r>
              <a:rPr lang="nl-BE" sz="1700" dirty="0" err="1"/>
              <a:t>monte</a:t>
            </a:r>
            <a:r>
              <a:rPr lang="nl-BE" sz="1700" dirty="0"/>
              <a:t> </a:t>
            </a:r>
            <a:r>
              <a:rPr lang="nl-BE" sz="1700" dirty="0" err="1"/>
              <a:t>sur</a:t>
            </a:r>
            <a:r>
              <a:rPr lang="nl-BE" sz="1700" dirty="0"/>
              <a:t> </a:t>
            </a:r>
            <a:r>
              <a:rPr lang="nl-BE" sz="1700" dirty="0" err="1"/>
              <a:t>l’escalier</a:t>
            </a:r>
            <a:r>
              <a:rPr lang="nl-BE" sz="1700" dirty="0"/>
              <a:t>, plus </a:t>
            </a:r>
            <a:r>
              <a:rPr lang="nl-BE" sz="1700" dirty="0" err="1"/>
              <a:t>le</a:t>
            </a:r>
            <a:r>
              <a:rPr lang="nl-BE" sz="1700" dirty="0"/>
              <a:t> retour </a:t>
            </a:r>
            <a:r>
              <a:rPr lang="nl-BE" sz="1700" dirty="0" err="1"/>
              <a:t>devient</a:t>
            </a:r>
            <a:r>
              <a:rPr lang="nl-BE" sz="1700" dirty="0"/>
              <a:t> </a:t>
            </a:r>
            <a:r>
              <a:rPr lang="nl-BE" sz="1700" dirty="0" err="1"/>
              <a:t>difficile</a:t>
            </a:r>
            <a:r>
              <a:rPr lang="nl-BE" sz="1700" dirty="0"/>
              <a:t> / </a:t>
            </a:r>
            <a:r>
              <a:rPr lang="nl-BE" sz="1700" dirty="0" err="1"/>
              <a:t>impossible</a:t>
            </a:r>
            <a:r>
              <a:rPr lang="nl-BE" sz="1700" dirty="0"/>
              <a:t>;</a:t>
            </a:r>
          </a:p>
          <a:p>
            <a:pPr>
              <a:spcBef>
                <a:spcPts val="0"/>
              </a:spcBef>
            </a:pPr>
            <a:r>
              <a:rPr lang="nl-BE" sz="1700" dirty="0" err="1"/>
              <a:t>L’acte</a:t>
            </a:r>
            <a:r>
              <a:rPr lang="nl-BE" sz="1700" dirty="0"/>
              <a:t> terroriste </a:t>
            </a:r>
            <a:r>
              <a:rPr lang="nl-BE" sz="1700" dirty="0" err="1"/>
              <a:t>devient</a:t>
            </a:r>
            <a:r>
              <a:rPr lang="nl-BE" sz="1700" dirty="0"/>
              <a:t> la </a:t>
            </a:r>
            <a:r>
              <a:rPr lang="nl-BE" sz="1700" dirty="0" err="1"/>
              <a:t>seule</a:t>
            </a:r>
            <a:r>
              <a:rPr lang="nl-BE" sz="1700" dirty="0"/>
              <a:t> </a:t>
            </a:r>
            <a:r>
              <a:rPr lang="nl-BE" sz="1700" dirty="0" err="1"/>
              <a:t>alternative</a:t>
            </a:r>
            <a:endParaRPr lang="nl-BE" sz="1700" dirty="0"/>
          </a:p>
          <a:p>
            <a:pPr>
              <a:spcBef>
                <a:spcPts val="0"/>
              </a:spcBef>
            </a:pPr>
            <a:endParaRPr lang="nl-BE" sz="1700" dirty="0"/>
          </a:p>
          <a:p>
            <a:pPr marL="0" indent="0">
              <a:spcBef>
                <a:spcPts val="0"/>
              </a:spcBef>
              <a:buNone/>
            </a:pPr>
            <a:endParaRPr lang="nl-BE" sz="1700" dirty="0"/>
          </a:p>
        </p:txBody>
      </p:sp>
      <p:sp>
        <p:nvSpPr>
          <p:cNvPr id="1026" name="Tekstvak 1025">
            <a:extLst>
              <a:ext uri="{FF2B5EF4-FFF2-40B4-BE49-F238E27FC236}">
                <a16:creationId xmlns:a16="http://schemas.microsoft.com/office/drawing/2014/main" id="{88E12008-0973-4A59-A130-F01BA09D87B2}"/>
              </a:ext>
            </a:extLst>
          </p:cNvPr>
          <p:cNvSpPr txBox="1"/>
          <p:nvPr/>
        </p:nvSpPr>
        <p:spPr>
          <a:xfrm>
            <a:off x="447970" y="1179533"/>
            <a:ext cx="3780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>
                <a:solidFill>
                  <a:schemeClr val="bg1"/>
                </a:solidFill>
              </a:rPr>
              <a:t>Théories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multifactorielles</a:t>
            </a:r>
            <a:endParaRPr lang="nl-B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25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  <p:bldP spid="10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apezium 11">
            <a:extLst>
              <a:ext uri="{FF2B5EF4-FFF2-40B4-BE49-F238E27FC236}">
                <a16:creationId xmlns:a16="http://schemas.microsoft.com/office/drawing/2014/main" id="{5BEC4DB0-0143-41F8-9DC3-FBF6AEFAFBC6}"/>
              </a:ext>
            </a:extLst>
          </p:cNvPr>
          <p:cNvSpPr/>
          <p:nvPr/>
        </p:nvSpPr>
        <p:spPr>
          <a:xfrm>
            <a:off x="4500564" y="3963967"/>
            <a:ext cx="4493846" cy="893389"/>
          </a:xfrm>
          <a:prstGeom prst="trapezoid">
            <a:avLst>
              <a:gd name="adj" fmla="val 627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 err="1">
                <a:solidFill>
                  <a:schemeClr val="tx1"/>
                </a:solidFill>
              </a:rPr>
              <a:t>Sympathisants</a:t>
            </a:r>
            <a:r>
              <a:rPr lang="nl-NL" sz="1050" dirty="0">
                <a:solidFill>
                  <a:schemeClr val="tx1"/>
                </a:solidFill>
              </a:rPr>
              <a:t> </a:t>
            </a:r>
            <a:r>
              <a:rPr lang="nl-NL" sz="1050" dirty="0" err="1">
                <a:solidFill>
                  <a:schemeClr val="tx1"/>
                </a:solidFill>
              </a:rPr>
              <a:t>sont</a:t>
            </a:r>
            <a:r>
              <a:rPr lang="nl-NL" sz="1050" dirty="0">
                <a:solidFill>
                  <a:schemeClr val="tx1"/>
                </a:solidFill>
              </a:rPr>
              <a:t> </a:t>
            </a:r>
            <a:r>
              <a:rPr lang="nl-NL" sz="1050" dirty="0" err="1">
                <a:solidFill>
                  <a:schemeClr val="tx1"/>
                </a:solidFill>
              </a:rPr>
              <a:t>d’accord</a:t>
            </a:r>
            <a:r>
              <a:rPr lang="nl-NL" sz="1050" dirty="0">
                <a:solidFill>
                  <a:schemeClr val="tx1"/>
                </a:solidFill>
              </a:rPr>
              <a:t> </a:t>
            </a:r>
            <a:r>
              <a:rPr lang="nl-NL" sz="1050" dirty="0" err="1">
                <a:solidFill>
                  <a:schemeClr val="tx1"/>
                </a:solidFill>
              </a:rPr>
              <a:t>avec</a:t>
            </a:r>
            <a:r>
              <a:rPr lang="nl-NL" sz="1050" dirty="0">
                <a:solidFill>
                  <a:schemeClr val="tx1"/>
                </a:solidFill>
              </a:rPr>
              <a:t> </a:t>
            </a:r>
            <a:r>
              <a:rPr lang="nl-NL" sz="1050" dirty="0" err="1">
                <a:solidFill>
                  <a:schemeClr val="tx1"/>
                </a:solidFill>
              </a:rPr>
              <a:t>le</a:t>
            </a:r>
            <a:r>
              <a:rPr lang="nl-NL" sz="1050" dirty="0">
                <a:solidFill>
                  <a:schemeClr val="tx1"/>
                </a:solidFill>
              </a:rPr>
              <a:t> but, mais pas </a:t>
            </a:r>
            <a:r>
              <a:rPr lang="nl-NL" sz="1050" dirty="0" err="1">
                <a:solidFill>
                  <a:schemeClr val="tx1"/>
                </a:solidFill>
              </a:rPr>
              <a:t>avec</a:t>
            </a:r>
            <a:r>
              <a:rPr lang="nl-NL" sz="1050" dirty="0">
                <a:solidFill>
                  <a:schemeClr val="tx1"/>
                </a:solidFill>
              </a:rPr>
              <a:t> la </a:t>
            </a:r>
            <a:r>
              <a:rPr lang="nl-NL" sz="1050" dirty="0" err="1">
                <a:solidFill>
                  <a:schemeClr val="tx1"/>
                </a:solidFill>
              </a:rPr>
              <a:t>violence</a:t>
            </a:r>
            <a:r>
              <a:rPr lang="nl-NL" sz="1050" dirty="0">
                <a:solidFill>
                  <a:schemeClr val="tx1"/>
                </a:solidFill>
              </a:rPr>
              <a:t> pour </a:t>
            </a:r>
            <a:r>
              <a:rPr lang="nl-NL" sz="1050" dirty="0" err="1">
                <a:solidFill>
                  <a:schemeClr val="tx1"/>
                </a:solidFill>
              </a:rPr>
              <a:t>obtenir</a:t>
            </a:r>
            <a:r>
              <a:rPr lang="nl-NL" sz="1050" dirty="0">
                <a:solidFill>
                  <a:schemeClr val="tx1"/>
                </a:solidFill>
              </a:rPr>
              <a:t> </a:t>
            </a:r>
            <a:r>
              <a:rPr lang="nl-NL" sz="1050" dirty="0" err="1">
                <a:solidFill>
                  <a:schemeClr val="tx1"/>
                </a:solidFill>
              </a:rPr>
              <a:t>ce</a:t>
            </a:r>
            <a:r>
              <a:rPr lang="nl-NL" sz="1050" dirty="0">
                <a:solidFill>
                  <a:schemeClr val="tx1"/>
                </a:solidFill>
              </a:rPr>
              <a:t> but</a:t>
            </a:r>
            <a:endParaRPr lang="nl-BE" sz="1050" dirty="0">
              <a:solidFill>
                <a:schemeClr val="tx1"/>
              </a:solidFill>
            </a:endParaRPr>
          </a:p>
        </p:txBody>
      </p:sp>
      <p:sp>
        <p:nvSpPr>
          <p:cNvPr id="14" name="Trapezium 13">
            <a:extLst>
              <a:ext uri="{FF2B5EF4-FFF2-40B4-BE49-F238E27FC236}">
                <a16:creationId xmlns:a16="http://schemas.microsoft.com/office/drawing/2014/main" id="{9FC6320C-6541-4E31-A2E3-720365D0A641}"/>
              </a:ext>
            </a:extLst>
          </p:cNvPr>
          <p:cNvSpPr/>
          <p:nvPr/>
        </p:nvSpPr>
        <p:spPr>
          <a:xfrm>
            <a:off x="5076056" y="3067140"/>
            <a:ext cx="3384376" cy="893389"/>
          </a:xfrm>
          <a:prstGeom prst="trapezoid">
            <a:avLst>
              <a:gd name="adj" fmla="val 65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dirty="0" err="1">
                <a:solidFill>
                  <a:schemeClr val="tx1"/>
                </a:solidFill>
              </a:rPr>
              <a:t>Sympathisants</a:t>
            </a:r>
            <a:r>
              <a:rPr lang="nl-NL" sz="1000" dirty="0">
                <a:solidFill>
                  <a:schemeClr val="tx1"/>
                </a:solidFill>
              </a:rPr>
              <a:t> et adhérents </a:t>
            </a:r>
            <a:r>
              <a:rPr lang="nl-NL" sz="1000" dirty="0" err="1">
                <a:solidFill>
                  <a:schemeClr val="tx1"/>
                </a:solidFill>
              </a:rPr>
              <a:t>légitiment</a:t>
            </a:r>
            <a:r>
              <a:rPr lang="nl-NL" sz="1000" dirty="0">
                <a:solidFill>
                  <a:schemeClr val="tx1"/>
                </a:solidFill>
              </a:rPr>
              <a:t> des action </a:t>
            </a:r>
            <a:r>
              <a:rPr lang="nl-NL" sz="1000" dirty="0" err="1">
                <a:solidFill>
                  <a:schemeClr val="tx1"/>
                </a:solidFill>
              </a:rPr>
              <a:t>illégales</a:t>
            </a:r>
            <a:r>
              <a:rPr lang="nl-NL" sz="1000" dirty="0">
                <a:solidFill>
                  <a:schemeClr val="tx1"/>
                </a:solidFill>
              </a:rPr>
              <a:t> </a:t>
            </a:r>
            <a:r>
              <a:rPr lang="nl-NL" sz="1000" dirty="0" err="1">
                <a:solidFill>
                  <a:schemeClr val="tx1"/>
                </a:solidFill>
              </a:rPr>
              <a:t>violentes</a:t>
            </a:r>
            <a:endParaRPr lang="nl-BE" sz="1000" dirty="0">
              <a:solidFill>
                <a:schemeClr val="tx1"/>
              </a:solidFill>
            </a:endParaRPr>
          </a:p>
        </p:txBody>
      </p:sp>
      <p:sp>
        <p:nvSpPr>
          <p:cNvPr id="16" name="Trapezium 15">
            <a:extLst>
              <a:ext uri="{FF2B5EF4-FFF2-40B4-BE49-F238E27FC236}">
                <a16:creationId xmlns:a16="http://schemas.microsoft.com/office/drawing/2014/main" id="{397705C5-D4BE-4AAE-A16B-CA877CD8FB32}"/>
              </a:ext>
            </a:extLst>
          </p:cNvPr>
          <p:cNvSpPr/>
          <p:nvPr/>
        </p:nvSpPr>
        <p:spPr>
          <a:xfrm>
            <a:off x="5641051" y="2172032"/>
            <a:ext cx="2254386" cy="893389"/>
          </a:xfrm>
          <a:prstGeom prst="trapezoid">
            <a:avLst>
              <a:gd name="adj" fmla="val 65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dirty="0">
                <a:solidFill>
                  <a:schemeClr val="tx1"/>
                </a:solidFill>
              </a:rPr>
              <a:t>Activistes </a:t>
            </a:r>
            <a:r>
              <a:rPr lang="nl-NL" sz="1000" dirty="0" err="1">
                <a:solidFill>
                  <a:schemeClr val="tx1"/>
                </a:solidFill>
              </a:rPr>
              <a:t>légaux</a:t>
            </a:r>
            <a:r>
              <a:rPr lang="nl-NL" sz="1000" dirty="0">
                <a:solidFill>
                  <a:schemeClr val="tx1"/>
                </a:solidFill>
              </a:rPr>
              <a:t>, acteurs non-violents (</a:t>
            </a:r>
            <a:r>
              <a:rPr lang="nl-NL" sz="1000" dirty="0" err="1">
                <a:solidFill>
                  <a:schemeClr val="tx1"/>
                </a:solidFill>
              </a:rPr>
              <a:t>réseau</a:t>
            </a:r>
            <a:r>
              <a:rPr lang="nl-NL" sz="1000" dirty="0">
                <a:solidFill>
                  <a:schemeClr val="tx1"/>
                </a:solidFill>
              </a:rPr>
              <a:t> de </a:t>
            </a:r>
            <a:r>
              <a:rPr lang="nl-NL" sz="1000" dirty="0" err="1">
                <a:solidFill>
                  <a:schemeClr val="tx1"/>
                </a:solidFill>
              </a:rPr>
              <a:t>recrutement</a:t>
            </a:r>
            <a:r>
              <a:rPr lang="nl-NL" sz="1000" dirty="0">
                <a:solidFill>
                  <a:schemeClr val="tx1"/>
                </a:solidFill>
              </a:rPr>
              <a:t> </a:t>
            </a:r>
            <a:r>
              <a:rPr lang="nl-NL" sz="1000" dirty="0" err="1">
                <a:solidFill>
                  <a:schemeClr val="tx1"/>
                </a:solidFill>
              </a:rPr>
              <a:t>potentiel</a:t>
            </a:r>
            <a:r>
              <a:rPr lang="nl-NL" sz="1000" dirty="0">
                <a:solidFill>
                  <a:schemeClr val="tx1"/>
                </a:solidFill>
              </a:rPr>
              <a:t>)</a:t>
            </a:r>
            <a:endParaRPr lang="nl-BE" sz="1000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13BD94F-E740-421D-80D2-7E6A1A2C1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26</a:t>
            </a:fld>
            <a:endParaRPr lang="fr-CH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9BD52C0-0BE3-47D2-8482-0A9B27AF3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7534"/>
            <a:ext cx="8229600" cy="857250"/>
          </a:xfrm>
        </p:spPr>
        <p:txBody>
          <a:bodyPr/>
          <a:lstStyle/>
          <a:p>
            <a:r>
              <a:rPr lang="nl-NL" dirty="0"/>
              <a:t>3. Les </a:t>
            </a:r>
            <a:r>
              <a:rPr lang="nl-NL" dirty="0" err="1"/>
              <a:t>causes</a:t>
            </a:r>
            <a:r>
              <a:rPr lang="nl-NL" dirty="0"/>
              <a:t> de la </a:t>
            </a:r>
            <a:r>
              <a:rPr lang="nl-NL" dirty="0" err="1"/>
              <a:t>radicalisation</a:t>
            </a:r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0B1E437-D2EA-4D9A-8252-7C6F74999F7D}"/>
              </a:ext>
            </a:extLst>
          </p:cNvPr>
          <p:cNvSpPr txBox="1"/>
          <p:nvPr/>
        </p:nvSpPr>
        <p:spPr>
          <a:xfrm>
            <a:off x="447970" y="1179533"/>
            <a:ext cx="3780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>
                <a:solidFill>
                  <a:schemeClr val="bg1"/>
                </a:solidFill>
              </a:rPr>
              <a:t>Théories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multifactorielles</a:t>
            </a:r>
            <a:endParaRPr lang="nl-BE" sz="2400" dirty="0">
              <a:solidFill>
                <a:srgbClr val="FF0000"/>
              </a:solidFill>
            </a:endParaRP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82230998-4204-415F-9B5E-728B64F863DA}"/>
              </a:ext>
            </a:extLst>
          </p:cNvPr>
          <p:cNvGrpSpPr/>
          <p:nvPr/>
        </p:nvGrpSpPr>
        <p:grpSpPr>
          <a:xfrm>
            <a:off x="6198254" y="1311475"/>
            <a:ext cx="1110050" cy="909604"/>
            <a:chOff x="6198254" y="1311475"/>
            <a:chExt cx="1110050" cy="909604"/>
          </a:xfrm>
        </p:grpSpPr>
        <p:sp>
          <p:nvSpPr>
            <p:cNvPr id="18" name="Trapezium 17">
              <a:extLst>
                <a:ext uri="{FF2B5EF4-FFF2-40B4-BE49-F238E27FC236}">
                  <a16:creationId xmlns:a16="http://schemas.microsoft.com/office/drawing/2014/main" id="{CAB396E3-B647-49FE-BD59-156817CA2012}"/>
                </a:ext>
              </a:extLst>
            </p:cNvPr>
            <p:cNvSpPr/>
            <p:nvPr/>
          </p:nvSpPr>
          <p:spPr>
            <a:xfrm>
              <a:off x="6198254" y="1311475"/>
              <a:ext cx="1110050" cy="893389"/>
            </a:xfrm>
            <a:prstGeom prst="trapezoid">
              <a:avLst>
                <a:gd name="adj" fmla="val 6540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000" dirty="0">
                <a:solidFill>
                  <a:schemeClr val="tx1"/>
                </a:solidFill>
              </a:endParaRP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6A40086F-3954-4940-BF26-18AAA6BB8AB8}"/>
                </a:ext>
              </a:extLst>
            </p:cNvPr>
            <p:cNvSpPr txBox="1"/>
            <p:nvPr/>
          </p:nvSpPr>
          <p:spPr>
            <a:xfrm>
              <a:off x="6300192" y="1667081"/>
              <a:ext cx="93610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000" dirty="0"/>
                <a:t> Acteurs </a:t>
              </a:r>
              <a:r>
                <a:rPr lang="nl-NL" sz="1000" dirty="0" err="1"/>
                <a:t>illégaux</a:t>
              </a:r>
              <a:r>
                <a:rPr lang="nl-NL" sz="1000" dirty="0"/>
                <a:t> et violents</a:t>
              </a:r>
              <a:endParaRPr lang="nl-BE" sz="1000" dirty="0"/>
            </a:p>
          </p:txBody>
        </p: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7E41106B-3436-4896-A398-2E3DB718CA81}"/>
              </a:ext>
            </a:extLst>
          </p:cNvPr>
          <p:cNvSpPr txBox="1"/>
          <p:nvPr/>
        </p:nvSpPr>
        <p:spPr>
          <a:xfrm rot="5400000">
            <a:off x="8026418" y="2914859"/>
            <a:ext cx="16337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err="1">
                <a:solidFill>
                  <a:schemeClr val="bg1"/>
                </a:solidFill>
              </a:rPr>
              <a:t>Mesure</a:t>
            </a:r>
            <a:r>
              <a:rPr lang="nl-NL" sz="1000" dirty="0">
                <a:solidFill>
                  <a:schemeClr val="bg1"/>
                </a:solidFill>
              </a:rPr>
              <a:t> de </a:t>
            </a:r>
            <a:r>
              <a:rPr lang="nl-NL" sz="1000" dirty="0" err="1">
                <a:solidFill>
                  <a:schemeClr val="bg1"/>
                </a:solidFill>
              </a:rPr>
              <a:t>radicalisation</a:t>
            </a:r>
            <a:endParaRPr lang="nl-BE" sz="1000" dirty="0">
              <a:solidFill>
                <a:schemeClr val="bg1"/>
              </a:solidFill>
            </a:endParaRPr>
          </a:p>
        </p:txBody>
      </p: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B42D8AA9-A4D8-4B31-B452-0413BE622402}"/>
              </a:ext>
            </a:extLst>
          </p:cNvPr>
          <p:cNvCxnSpPr>
            <a:cxnSpLocks/>
          </p:cNvCxnSpPr>
          <p:nvPr/>
        </p:nvCxnSpPr>
        <p:spPr>
          <a:xfrm flipH="1" flipV="1">
            <a:off x="8977426" y="1276350"/>
            <a:ext cx="16984" cy="3581006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jdelijke aanduiding voor inhoud 2">
            <a:extLst>
              <a:ext uri="{FF2B5EF4-FFF2-40B4-BE49-F238E27FC236}">
                <a16:creationId xmlns:a16="http://schemas.microsoft.com/office/drawing/2014/main" id="{1D7DC7B5-56BA-4AED-BAE0-A6C6B8D07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7654"/>
            <a:ext cx="3970784" cy="2886968"/>
          </a:xfrm>
        </p:spPr>
        <p:txBody>
          <a:bodyPr>
            <a:normAutofit lnSpcReduction="10000"/>
          </a:bodyPr>
          <a:lstStyle/>
          <a:p>
            <a:r>
              <a:rPr lang="nl-NL" sz="1600" dirty="0" err="1"/>
              <a:t>Radicaliser</a:t>
            </a:r>
            <a:r>
              <a:rPr lang="nl-NL" sz="1600" dirty="0"/>
              <a:t> </a:t>
            </a:r>
            <a:r>
              <a:rPr lang="nl-NL" sz="1600" dirty="0" err="1"/>
              <a:t>est</a:t>
            </a:r>
            <a:r>
              <a:rPr lang="nl-NL" sz="1600" dirty="0"/>
              <a:t> </a:t>
            </a:r>
            <a:r>
              <a:rPr lang="nl-NL" sz="1600" dirty="0" err="1"/>
              <a:t>un</a:t>
            </a:r>
            <a:r>
              <a:rPr lang="nl-NL" sz="1600" dirty="0"/>
              <a:t> changement dans les </a:t>
            </a:r>
            <a:r>
              <a:rPr lang="nl-NL" sz="1600" dirty="0" err="1"/>
              <a:t>convictions</a:t>
            </a:r>
            <a:r>
              <a:rPr lang="nl-NL" sz="1600" dirty="0"/>
              <a:t>, </a:t>
            </a:r>
            <a:r>
              <a:rPr lang="nl-NL" sz="1600" dirty="0" err="1"/>
              <a:t>sentiments</a:t>
            </a:r>
            <a:r>
              <a:rPr lang="nl-NL" sz="1600" dirty="0"/>
              <a:t> et </a:t>
            </a:r>
            <a:r>
              <a:rPr lang="nl-NL" sz="1600" dirty="0" err="1"/>
              <a:t>comportement</a:t>
            </a:r>
            <a:r>
              <a:rPr lang="nl-NL" sz="1600" dirty="0"/>
              <a:t> (</a:t>
            </a:r>
            <a:r>
              <a:rPr lang="nl-NL" sz="1600" dirty="0" err="1"/>
              <a:t>Cauley</a:t>
            </a:r>
            <a:r>
              <a:rPr lang="nl-NL" sz="1600" dirty="0"/>
              <a:t> &amp; </a:t>
            </a:r>
            <a:r>
              <a:rPr lang="nl-NL" sz="1600" dirty="0" err="1"/>
              <a:t>Moskalenko</a:t>
            </a:r>
            <a:r>
              <a:rPr lang="nl-NL" sz="1600" dirty="0"/>
              <a:t>).</a:t>
            </a:r>
          </a:p>
          <a:p>
            <a:r>
              <a:rPr lang="nl-NL" sz="1600" dirty="0"/>
              <a:t>Pour </a:t>
            </a:r>
            <a:r>
              <a:rPr lang="nl-NL" sz="1600" dirty="0" err="1"/>
              <a:t>défendre</a:t>
            </a:r>
            <a:r>
              <a:rPr lang="nl-NL" sz="1600" dirty="0"/>
              <a:t> </a:t>
            </a:r>
            <a:r>
              <a:rPr lang="nl-NL" sz="1600" dirty="0" err="1"/>
              <a:t>le</a:t>
            </a:r>
            <a:r>
              <a:rPr lang="nl-NL" sz="1600" dirty="0"/>
              <a:t> </a:t>
            </a:r>
            <a:r>
              <a:rPr lang="nl-NL" sz="1600" dirty="0" err="1"/>
              <a:t>groupe</a:t>
            </a:r>
            <a:r>
              <a:rPr lang="nl-NL" sz="1600" dirty="0"/>
              <a:t>, on </a:t>
            </a:r>
            <a:r>
              <a:rPr lang="nl-NL" sz="1600" dirty="0" err="1"/>
              <a:t>accentue</a:t>
            </a:r>
            <a:r>
              <a:rPr lang="nl-NL" sz="1600" dirty="0"/>
              <a:t> les </a:t>
            </a:r>
            <a:r>
              <a:rPr lang="nl-NL" sz="1600" dirty="0" err="1"/>
              <a:t>conflicts</a:t>
            </a:r>
            <a:r>
              <a:rPr lang="nl-NL" sz="1600" dirty="0"/>
              <a:t> </a:t>
            </a:r>
            <a:r>
              <a:rPr lang="nl-NL" sz="1600" dirty="0" err="1"/>
              <a:t>aves</a:t>
            </a:r>
            <a:r>
              <a:rPr lang="nl-NL" sz="1600" dirty="0"/>
              <a:t> </a:t>
            </a:r>
            <a:r>
              <a:rPr lang="nl-NL" sz="1600" dirty="0" err="1"/>
              <a:t>d’autres</a:t>
            </a:r>
            <a:r>
              <a:rPr lang="nl-NL" sz="1600" dirty="0"/>
              <a:t> </a:t>
            </a:r>
            <a:r>
              <a:rPr lang="nl-NL" sz="1600" dirty="0" err="1"/>
              <a:t>groupes</a:t>
            </a:r>
            <a:r>
              <a:rPr lang="nl-NL" sz="1600" dirty="0"/>
              <a:t> = </a:t>
            </a:r>
            <a:r>
              <a:rPr lang="nl-NL" sz="1600" dirty="0" err="1"/>
              <a:t>polarisation</a:t>
            </a:r>
            <a:endParaRPr lang="nl-NL" sz="1600" dirty="0"/>
          </a:p>
          <a:p>
            <a:r>
              <a:rPr lang="nl-NL" sz="1600" dirty="0" err="1"/>
              <a:t>L’investissement</a:t>
            </a:r>
            <a:r>
              <a:rPr lang="nl-NL" sz="1600" dirty="0"/>
              <a:t> en </a:t>
            </a:r>
            <a:r>
              <a:rPr lang="nl-NL" sz="1600" dirty="0" err="1"/>
              <a:t>temps</a:t>
            </a:r>
            <a:r>
              <a:rPr lang="nl-NL" sz="1600" dirty="0"/>
              <a:t>, </a:t>
            </a:r>
            <a:r>
              <a:rPr lang="nl-NL" sz="1600" dirty="0" err="1"/>
              <a:t>argent</a:t>
            </a:r>
            <a:r>
              <a:rPr lang="nl-NL" sz="1600" dirty="0"/>
              <a:t>, </a:t>
            </a:r>
            <a:r>
              <a:rPr lang="nl-NL" sz="1600" dirty="0" err="1"/>
              <a:t>le</a:t>
            </a:r>
            <a:r>
              <a:rPr lang="nl-NL" sz="1600" dirty="0"/>
              <a:t> </a:t>
            </a:r>
            <a:r>
              <a:rPr lang="nl-NL" sz="1600" dirty="0" err="1"/>
              <a:t>comportement</a:t>
            </a:r>
            <a:r>
              <a:rPr lang="nl-NL" sz="1600" dirty="0"/>
              <a:t> </a:t>
            </a:r>
            <a:r>
              <a:rPr lang="nl-NL" sz="1600" dirty="0" err="1"/>
              <a:t>dangereux</a:t>
            </a:r>
            <a:r>
              <a:rPr lang="nl-NL" sz="1600" dirty="0"/>
              <a:t> et la </a:t>
            </a:r>
            <a:r>
              <a:rPr lang="nl-NL" sz="1600" dirty="0" err="1"/>
              <a:t>violence</a:t>
            </a:r>
            <a:r>
              <a:rPr lang="nl-NL" sz="1600" dirty="0"/>
              <a:t> ne </a:t>
            </a:r>
            <a:r>
              <a:rPr lang="nl-NL" sz="1600" dirty="0" err="1"/>
              <a:t>suivent</a:t>
            </a:r>
            <a:r>
              <a:rPr lang="nl-NL" sz="1600" dirty="0"/>
              <a:t> pas </a:t>
            </a:r>
            <a:r>
              <a:rPr lang="nl-NL" sz="1600" dirty="0" err="1"/>
              <a:t>le</a:t>
            </a:r>
            <a:r>
              <a:rPr lang="nl-NL" sz="1600" dirty="0"/>
              <a:t> </a:t>
            </a:r>
            <a:r>
              <a:rPr lang="nl-NL" sz="1600" dirty="0" err="1"/>
              <a:t>même</a:t>
            </a:r>
            <a:r>
              <a:rPr lang="nl-NL" sz="1600" dirty="0"/>
              <a:t> </a:t>
            </a:r>
            <a:r>
              <a:rPr lang="nl-NL" sz="1600" dirty="0" err="1"/>
              <a:t>rythme</a:t>
            </a:r>
            <a:r>
              <a:rPr lang="nl-NL" sz="1600" dirty="0"/>
              <a:t> de la </a:t>
            </a:r>
            <a:r>
              <a:rPr lang="nl-NL" sz="1600" dirty="0" err="1"/>
              <a:t>familiarisation</a:t>
            </a:r>
            <a:r>
              <a:rPr lang="nl-NL" sz="1600" dirty="0"/>
              <a:t> </a:t>
            </a:r>
            <a:r>
              <a:rPr lang="nl-NL" sz="1600" dirty="0" err="1"/>
              <a:t>avec</a:t>
            </a:r>
            <a:r>
              <a:rPr lang="nl-NL" sz="1600" dirty="0"/>
              <a:t> </a:t>
            </a:r>
            <a:r>
              <a:rPr lang="nl-NL" sz="1600" dirty="0" err="1"/>
              <a:t>l’idéologie</a:t>
            </a:r>
            <a:endParaRPr lang="nl-NL" sz="1600" dirty="0"/>
          </a:p>
          <a:p>
            <a:endParaRPr lang="nl-BE" sz="160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3E72864-CB4B-45DB-B5FD-097E7944CF84}"/>
              </a:ext>
            </a:extLst>
          </p:cNvPr>
          <p:cNvSpPr txBox="1"/>
          <p:nvPr/>
        </p:nvSpPr>
        <p:spPr>
          <a:xfrm>
            <a:off x="4728256" y="2296993"/>
            <a:ext cx="12961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200" dirty="0"/>
              <a:t>La branche “</a:t>
            </a:r>
            <a:r>
              <a:rPr lang="nl-NL" sz="1200" dirty="0" err="1"/>
              <a:t>politique</a:t>
            </a:r>
            <a:r>
              <a:rPr lang="nl-NL" sz="1200" dirty="0"/>
              <a:t> / propagandiste”</a:t>
            </a:r>
            <a:endParaRPr lang="nl-BE" sz="12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8E27E6A-C753-4218-B40E-F173EC3A1E33}"/>
              </a:ext>
            </a:extLst>
          </p:cNvPr>
          <p:cNvSpPr txBox="1"/>
          <p:nvPr/>
        </p:nvSpPr>
        <p:spPr>
          <a:xfrm>
            <a:off x="7144266" y="1400166"/>
            <a:ext cx="12961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200" dirty="0"/>
              <a:t>La branche “militaire / </a:t>
            </a:r>
            <a:r>
              <a:rPr lang="nl-NL" sz="1200" dirty="0" err="1"/>
              <a:t>opérationelle</a:t>
            </a:r>
            <a:r>
              <a:rPr lang="nl-NL" sz="1200" dirty="0"/>
              <a:t>”</a:t>
            </a:r>
            <a:endParaRPr lang="nl-BE" sz="1200" dirty="0"/>
          </a:p>
        </p:txBody>
      </p:sp>
    </p:spTree>
    <p:extLst>
      <p:ext uri="{BB962C8B-B14F-4D97-AF65-F5344CB8AC3E}">
        <p14:creationId xmlns:p14="http://schemas.microsoft.com/office/powerpoint/2010/main" val="200034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20" grpId="0"/>
      <p:bldP spid="25" grpId="0" build="p"/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ep 35">
            <a:extLst>
              <a:ext uri="{FF2B5EF4-FFF2-40B4-BE49-F238E27FC236}">
                <a16:creationId xmlns:a16="http://schemas.microsoft.com/office/drawing/2014/main" id="{2E9EB7E2-1ACD-4107-A954-35606DE69CC2}"/>
              </a:ext>
            </a:extLst>
          </p:cNvPr>
          <p:cNvGrpSpPr/>
          <p:nvPr/>
        </p:nvGrpSpPr>
        <p:grpSpPr>
          <a:xfrm>
            <a:off x="424432" y="1855926"/>
            <a:ext cx="8355047" cy="2212578"/>
            <a:chOff x="424432" y="1855926"/>
            <a:chExt cx="8355047" cy="2212578"/>
          </a:xfrm>
        </p:grpSpPr>
        <p:sp>
          <p:nvSpPr>
            <p:cNvPr id="19" name="Pijl: rechts 18">
              <a:extLst>
                <a:ext uri="{FF2B5EF4-FFF2-40B4-BE49-F238E27FC236}">
                  <a16:creationId xmlns:a16="http://schemas.microsoft.com/office/drawing/2014/main" id="{2A5C4139-2B2A-43EC-A4FA-1189AA19DA20}"/>
                </a:ext>
              </a:extLst>
            </p:cNvPr>
            <p:cNvSpPr/>
            <p:nvPr/>
          </p:nvSpPr>
          <p:spPr>
            <a:xfrm rot="13235539" flipV="1">
              <a:off x="4032017" y="2663427"/>
              <a:ext cx="4747462" cy="530350"/>
            </a:xfrm>
            <a:prstGeom prst="rightArrow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400" b="1" dirty="0" err="1"/>
                <a:t>Procès</a:t>
              </a:r>
              <a:r>
                <a:rPr lang="nl-NL" sz="1400" b="1" dirty="0"/>
                <a:t> de </a:t>
              </a:r>
              <a:r>
                <a:rPr lang="nl-NL" sz="1400" b="1" dirty="0" err="1"/>
                <a:t>recrutement</a:t>
              </a:r>
              <a:r>
                <a:rPr lang="nl-NL" sz="1400" b="1" dirty="0"/>
                <a:t> = </a:t>
              </a:r>
              <a:r>
                <a:rPr lang="nl-NL" sz="1400" b="1" dirty="0" err="1"/>
                <a:t>l’offre</a:t>
              </a:r>
              <a:endParaRPr lang="nl-BE" b="1" dirty="0"/>
            </a:p>
          </p:txBody>
        </p: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5BAB1B60-0E87-4B38-9266-CF7ED699A988}"/>
                </a:ext>
              </a:extLst>
            </p:cNvPr>
            <p:cNvSpPr txBox="1"/>
            <p:nvPr/>
          </p:nvSpPr>
          <p:spPr>
            <a:xfrm>
              <a:off x="7856946" y="3806894"/>
              <a:ext cx="74411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z="1100" dirty="0"/>
                <a:t>Spotting</a:t>
              </a:r>
              <a:endParaRPr lang="nl-BE" sz="1100" dirty="0"/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F2A8D7BF-DDE6-4882-AA70-407DBD616526}"/>
                </a:ext>
              </a:extLst>
            </p:cNvPr>
            <p:cNvSpPr txBox="1"/>
            <p:nvPr/>
          </p:nvSpPr>
          <p:spPr>
            <a:xfrm>
              <a:off x="6781303" y="2800054"/>
              <a:ext cx="109517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z="1100" dirty="0" err="1"/>
                <a:t>Indoctrination</a:t>
              </a:r>
              <a:endParaRPr lang="nl-BE" sz="1100" dirty="0"/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C9F127FB-9467-44D5-B06A-EDEEECEF4C5B}"/>
                </a:ext>
              </a:extLst>
            </p:cNvPr>
            <p:cNvSpPr txBox="1"/>
            <p:nvPr/>
          </p:nvSpPr>
          <p:spPr>
            <a:xfrm>
              <a:off x="5631434" y="1855926"/>
              <a:ext cx="93968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z="1100" dirty="0" err="1"/>
                <a:t>Finalisation</a:t>
              </a:r>
              <a:endParaRPr lang="nl-BE" sz="1100" dirty="0"/>
            </a:p>
          </p:txBody>
        </p:sp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50C78218-54BF-4508-9B95-6682586501B0}"/>
                </a:ext>
              </a:extLst>
            </p:cNvPr>
            <p:cNvSpPr txBox="1"/>
            <p:nvPr/>
          </p:nvSpPr>
          <p:spPr>
            <a:xfrm>
              <a:off x="424432" y="1976191"/>
              <a:ext cx="2044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chemeClr val="bg1"/>
                  </a:solidFill>
                </a:rPr>
                <a:t>- </a:t>
              </a:r>
              <a:r>
                <a:rPr lang="nl-NL" dirty="0" err="1">
                  <a:solidFill>
                    <a:schemeClr val="bg1"/>
                  </a:solidFill>
                </a:rPr>
                <a:t>organisationelle</a:t>
              </a:r>
              <a:endParaRPr lang="nl-BE" dirty="0">
                <a:solidFill>
                  <a:srgbClr val="FF0000"/>
                </a:solidFill>
              </a:endParaRPr>
            </a:p>
          </p:txBody>
        </p:sp>
      </p:grpSp>
      <p:sp>
        <p:nvSpPr>
          <p:cNvPr id="6" name="Trapezium 5">
            <a:extLst>
              <a:ext uri="{FF2B5EF4-FFF2-40B4-BE49-F238E27FC236}">
                <a16:creationId xmlns:a16="http://schemas.microsoft.com/office/drawing/2014/main" id="{FFE2D55E-130C-457C-B75A-3F44429CE98B}"/>
              </a:ext>
            </a:extLst>
          </p:cNvPr>
          <p:cNvSpPr/>
          <p:nvPr/>
        </p:nvSpPr>
        <p:spPr>
          <a:xfrm>
            <a:off x="1187624" y="3651870"/>
            <a:ext cx="6768752" cy="849442"/>
          </a:xfrm>
          <a:prstGeom prst="trapezoid">
            <a:avLst>
              <a:gd name="adj" fmla="val 118503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>
                <a:solidFill>
                  <a:schemeClr val="tx1"/>
                </a:solidFill>
              </a:rPr>
              <a:t>Radicalisation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8" name="Trapezium 7">
            <a:extLst>
              <a:ext uri="{FF2B5EF4-FFF2-40B4-BE49-F238E27FC236}">
                <a16:creationId xmlns:a16="http://schemas.microsoft.com/office/drawing/2014/main" id="{D249530F-A244-4537-AB19-F4B4E3190381}"/>
              </a:ext>
            </a:extLst>
          </p:cNvPr>
          <p:cNvSpPr/>
          <p:nvPr/>
        </p:nvSpPr>
        <p:spPr>
          <a:xfrm>
            <a:off x="2195736" y="2787628"/>
            <a:ext cx="4752528" cy="864241"/>
          </a:xfrm>
          <a:prstGeom prst="trapezoid">
            <a:avLst>
              <a:gd name="adj" fmla="val 118503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Extrémisme</a:t>
            </a:r>
            <a:endParaRPr lang="nl-BE" dirty="0">
              <a:solidFill>
                <a:schemeClr val="tx1"/>
              </a:solidFill>
            </a:endParaRPr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FC2D76F8-D165-4363-A5F4-6400214060F8}"/>
              </a:ext>
            </a:extLst>
          </p:cNvPr>
          <p:cNvGrpSpPr/>
          <p:nvPr/>
        </p:nvGrpSpPr>
        <p:grpSpPr>
          <a:xfrm>
            <a:off x="3203848" y="1635646"/>
            <a:ext cx="2736304" cy="1151983"/>
            <a:chOff x="3203848" y="1635646"/>
            <a:chExt cx="2736304" cy="1151983"/>
          </a:xfrm>
        </p:grpSpPr>
        <p:sp>
          <p:nvSpPr>
            <p:cNvPr id="10" name="Trapezium 9">
              <a:extLst>
                <a:ext uri="{FF2B5EF4-FFF2-40B4-BE49-F238E27FC236}">
                  <a16:creationId xmlns:a16="http://schemas.microsoft.com/office/drawing/2014/main" id="{BAEC8CF9-862F-4629-A8DA-4E13C41D6574}"/>
                </a:ext>
              </a:extLst>
            </p:cNvPr>
            <p:cNvSpPr/>
            <p:nvPr/>
          </p:nvSpPr>
          <p:spPr>
            <a:xfrm>
              <a:off x="3203848" y="1635646"/>
              <a:ext cx="2736304" cy="1151983"/>
            </a:xfrm>
            <a:prstGeom prst="trapezoid">
              <a:avLst>
                <a:gd name="adj" fmla="val 118503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7BAEDB62-3FE9-4DA9-AF76-44B8B6BED93A}"/>
                </a:ext>
              </a:extLst>
            </p:cNvPr>
            <p:cNvSpPr txBox="1"/>
            <p:nvPr/>
          </p:nvSpPr>
          <p:spPr>
            <a:xfrm>
              <a:off x="3934263" y="2373438"/>
              <a:ext cx="13452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l-NL" dirty="0"/>
                <a:t>Terrorisme</a:t>
              </a:r>
              <a:endParaRPr lang="nl-BE" dirty="0"/>
            </a:p>
          </p:txBody>
        </p:sp>
      </p:grpSp>
      <p:sp>
        <p:nvSpPr>
          <p:cNvPr id="14" name="Pijl: links/rechts 13">
            <a:extLst>
              <a:ext uri="{FF2B5EF4-FFF2-40B4-BE49-F238E27FC236}">
                <a16:creationId xmlns:a16="http://schemas.microsoft.com/office/drawing/2014/main" id="{2D6699A5-93B1-4B8D-A513-E8EF30D31C40}"/>
              </a:ext>
            </a:extLst>
          </p:cNvPr>
          <p:cNvSpPr/>
          <p:nvPr/>
        </p:nvSpPr>
        <p:spPr>
          <a:xfrm>
            <a:off x="1192524" y="4432172"/>
            <a:ext cx="6768752" cy="484632"/>
          </a:xfrm>
          <a:prstGeom prst="left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Milieu </a:t>
            </a:r>
            <a:r>
              <a:rPr lang="nl-NL" sz="1400" b="1" dirty="0" err="1">
                <a:solidFill>
                  <a:schemeClr val="bg1"/>
                </a:solidFill>
              </a:rPr>
              <a:t>culturel</a:t>
            </a:r>
            <a:endParaRPr lang="nl-BE" sz="1400" b="1" dirty="0">
              <a:solidFill>
                <a:schemeClr val="bg1"/>
              </a:solidFill>
            </a:endParaRPr>
          </a:p>
        </p:txBody>
      </p:sp>
      <p:grpSp>
        <p:nvGrpSpPr>
          <p:cNvPr id="34" name="Groep 33">
            <a:extLst>
              <a:ext uri="{FF2B5EF4-FFF2-40B4-BE49-F238E27FC236}">
                <a16:creationId xmlns:a16="http://schemas.microsoft.com/office/drawing/2014/main" id="{A01E0096-16E9-428D-8AEB-7210D4A8EB11}"/>
              </a:ext>
            </a:extLst>
          </p:cNvPr>
          <p:cNvGrpSpPr/>
          <p:nvPr/>
        </p:nvGrpSpPr>
        <p:grpSpPr>
          <a:xfrm>
            <a:off x="153844" y="1636591"/>
            <a:ext cx="4973534" cy="2511936"/>
            <a:chOff x="139920" y="1636189"/>
            <a:chExt cx="4973534" cy="2511936"/>
          </a:xfrm>
        </p:grpSpPr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94037399-812D-4B4A-94A9-B996811F1C92}"/>
                </a:ext>
              </a:extLst>
            </p:cNvPr>
            <p:cNvGrpSpPr/>
            <p:nvPr/>
          </p:nvGrpSpPr>
          <p:grpSpPr>
            <a:xfrm>
              <a:off x="139920" y="1661116"/>
              <a:ext cx="4973534" cy="2487009"/>
              <a:chOff x="139920" y="1661116"/>
              <a:chExt cx="4973534" cy="2487009"/>
            </a:xfrm>
          </p:grpSpPr>
          <p:sp>
            <p:nvSpPr>
              <p:cNvPr id="17" name="Pijl: rechts 16">
                <a:extLst>
                  <a:ext uri="{FF2B5EF4-FFF2-40B4-BE49-F238E27FC236}">
                    <a16:creationId xmlns:a16="http://schemas.microsoft.com/office/drawing/2014/main" id="{9AD529F2-B5C6-479D-92D0-00050F9F64C4}"/>
                  </a:ext>
                </a:extLst>
              </p:cNvPr>
              <p:cNvSpPr/>
              <p:nvPr/>
            </p:nvSpPr>
            <p:spPr>
              <a:xfrm rot="19181051">
                <a:off x="365992" y="2673903"/>
                <a:ext cx="4747462" cy="484632"/>
              </a:xfrm>
              <a:prstGeom prst="rightArrow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1400" b="1" dirty="0" err="1"/>
                  <a:t>Procès</a:t>
                </a:r>
                <a:r>
                  <a:rPr lang="nl-NL" sz="1400" b="1" dirty="0"/>
                  <a:t> de </a:t>
                </a:r>
                <a:r>
                  <a:rPr lang="nl-NL" sz="1400" b="1" dirty="0" err="1"/>
                  <a:t>radicalisation</a:t>
                </a:r>
                <a:r>
                  <a:rPr lang="nl-NL" sz="1400" b="1" dirty="0"/>
                  <a:t> = la </a:t>
                </a:r>
                <a:r>
                  <a:rPr lang="nl-NL" sz="1400" b="1" dirty="0" err="1"/>
                  <a:t>demande</a:t>
                </a:r>
                <a:endParaRPr lang="nl-BE" b="1" dirty="0"/>
              </a:p>
            </p:txBody>
          </p:sp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D7698940-0A31-4156-AFF1-80C13B931029}"/>
                  </a:ext>
                </a:extLst>
              </p:cNvPr>
              <p:cNvSpPr txBox="1"/>
              <p:nvPr/>
            </p:nvSpPr>
            <p:spPr>
              <a:xfrm>
                <a:off x="139920" y="3886515"/>
                <a:ext cx="930063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nl-NL" sz="1100" dirty="0"/>
                  <a:t>Non violent</a:t>
                </a:r>
                <a:endParaRPr lang="nl-BE" sz="1100" dirty="0"/>
              </a:p>
            </p:txBody>
          </p:sp>
          <p:sp>
            <p:nvSpPr>
              <p:cNvPr id="22" name="Tekstvak 21">
                <a:extLst>
                  <a:ext uri="{FF2B5EF4-FFF2-40B4-BE49-F238E27FC236}">
                    <a16:creationId xmlns:a16="http://schemas.microsoft.com/office/drawing/2014/main" id="{5A90334F-0466-44EA-ADB6-DCA0AD7E894C}"/>
                  </a:ext>
                </a:extLst>
              </p:cNvPr>
              <p:cNvSpPr txBox="1"/>
              <p:nvPr/>
            </p:nvSpPr>
            <p:spPr>
              <a:xfrm>
                <a:off x="4235711" y="1661116"/>
                <a:ext cx="644728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nl-NL" sz="1100" dirty="0"/>
                  <a:t>Violent</a:t>
                </a:r>
                <a:endParaRPr lang="nl-BE" sz="1100" dirty="0"/>
              </a:p>
            </p:txBody>
          </p:sp>
        </p:grpSp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id="{1D034D37-57B7-4D69-94B0-E999522E341B}"/>
                </a:ext>
              </a:extLst>
            </p:cNvPr>
            <p:cNvSpPr txBox="1"/>
            <p:nvPr/>
          </p:nvSpPr>
          <p:spPr>
            <a:xfrm>
              <a:off x="424432" y="1636189"/>
              <a:ext cx="18582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chemeClr val="bg1"/>
                  </a:solidFill>
                </a:rPr>
                <a:t>- comme </a:t>
              </a:r>
              <a:r>
                <a:rPr lang="nl-NL" dirty="0" err="1">
                  <a:solidFill>
                    <a:schemeClr val="bg1"/>
                  </a:solidFill>
                </a:rPr>
                <a:t>procès</a:t>
              </a:r>
              <a:endParaRPr lang="nl-BE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8" name="Groep 37">
            <a:extLst>
              <a:ext uri="{FF2B5EF4-FFF2-40B4-BE49-F238E27FC236}">
                <a16:creationId xmlns:a16="http://schemas.microsoft.com/office/drawing/2014/main" id="{002DE7B0-C84F-4E63-BA2C-3AAAEAD70D17}"/>
              </a:ext>
            </a:extLst>
          </p:cNvPr>
          <p:cNvGrpSpPr/>
          <p:nvPr/>
        </p:nvGrpSpPr>
        <p:grpSpPr>
          <a:xfrm>
            <a:off x="424432" y="1941532"/>
            <a:ext cx="4433084" cy="969207"/>
            <a:chOff x="424432" y="1941532"/>
            <a:chExt cx="4433084" cy="969207"/>
          </a:xfrm>
        </p:grpSpPr>
        <p:sp>
          <p:nvSpPr>
            <p:cNvPr id="33" name="Tekstvak 32">
              <a:extLst>
                <a:ext uri="{FF2B5EF4-FFF2-40B4-BE49-F238E27FC236}">
                  <a16:creationId xmlns:a16="http://schemas.microsoft.com/office/drawing/2014/main" id="{BD9A7D98-980F-49B4-BECC-30CB3AC45E93}"/>
                </a:ext>
              </a:extLst>
            </p:cNvPr>
            <p:cNvSpPr txBox="1"/>
            <p:nvPr/>
          </p:nvSpPr>
          <p:spPr>
            <a:xfrm>
              <a:off x="424432" y="2325964"/>
              <a:ext cx="18966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chemeClr val="bg1"/>
                  </a:solidFill>
                </a:rPr>
                <a:t>- comme </a:t>
              </a:r>
              <a:r>
                <a:rPr lang="nl-NL" dirty="0" err="1">
                  <a:solidFill>
                    <a:schemeClr val="bg1"/>
                  </a:solidFill>
                </a:rPr>
                <a:t>crise</a:t>
              </a:r>
              <a:r>
                <a:rPr lang="nl-NL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nl-NL" sz="1400" dirty="0">
                  <a:solidFill>
                    <a:schemeClr val="bg1"/>
                  </a:solidFill>
                </a:rPr>
                <a:t>(ouverture </a:t>
              </a:r>
              <a:r>
                <a:rPr lang="nl-NL" sz="1400" dirty="0" err="1">
                  <a:solidFill>
                    <a:schemeClr val="bg1"/>
                  </a:solidFill>
                </a:rPr>
                <a:t>cognitive</a:t>
              </a:r>
              <a:r>
                <a:rPr lang="nl-NL" sz="1400" dirty="0">
                  <a:solidFill>
                    <a:schemeClr val="bg1"/>
                  </a:solidFill>
                </a:rPr>
                <a:t>)</a:t>
              </a:r>
              <a:endParaRPr lang="nl-BE" sz="1400" dirty="0">
                <a:solidFill>
                  <a:srgbClr val="FF0000"/>
                </a:solidFill>
              </a:endParaRPr>
            </a:p>
          </p:txBody>
        </p:sp>
        <p:sp>
          <p:nvSpPr>
            <p:cNvPr id="37" name="Zon 36">
              <a:extLst>
                <a:ext uri="{FF2B5EF4-FFF2-40B4-BE49-F238E27FC236}">
                  <a16:creationId xmlns:a16="http://schemas.microsoft.com/office/drawing/2014/main" id="{8790CD45-0638-41F0-8B41-A6EEC38CFCBE}"/>
                </a:ext>
              </a:extLst>
            </p:cNvPr>
            <p:cNvSpPr/>
            <p:nvPr/>
          </p:nvSpPr>
          <p:spPr>
            <a:xfrm>
              <a:off x="4286483" y="1941532"/>
              <a:ext cx="571033" cy="527380"/>
            </a:xfrm>
            <a:prstGeom prst="sun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</p:grp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55E0D2A-320D-4320-97C8-5BB6D272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27</a:t>
            </a:fld>
            <a:endParaRPr lang="fr-CH"/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5AB854F5-413C-4B16-8E90-992D9BE9D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7534"/>
            <a:ext cx="8229600" cy="857250"/>
          </a:xfrm>
        </p:spPr>
        <p:txBody>
          <a:bodyPr/>
          <a:lstStyle/>
          <a:p>
            <a:r>
              <a:rPr lang="nl-NL" dirty="0"/>
              <a:t>3. Les </a:t>
            </a:r>
            <a:r>
              <a:rPr lang="nl-NL" dirty="0" err="1"/>
              <a:t>causes</a:t>
            </a:r>
            <a:r>
              <a:rPr lang="nl-NL" dirty="0"/>
              <a:t> de la </a:t>
            </a:r>
            <a:r>
              <a:rPr lang="nl-NL" dirty="0" err="1"/>
              <a:t>radicalisation</a:t>
            </a:r>
            <a:endParaRPr lang="nl-BE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2FC7BAE-8D2A-465A-8F2E-935DCA5308A1}"/>
              </a:ext>
            </a:extLst>
          </p:cNvPr>
          <p:cNvSpPr txBox="1"/>
          <p:nvPr/>
        </p:nvSpPr>
        <p:spPr>
          <a:xfrm>
            <a:off x="447970" y="1179533"/>
            <a:ext cx="3780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>
                <a:solidFill>
                  <a:schemeClr val="bg1"/>
                </a:solidFill>
              </a:rPr>
              <a:t>Théories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multifactorielles</a:t>
            </a:r>
            <a:endParaRPr lang="nl-BE" sz="2400" dirty="0">
              <a:solidFill>
                <a:srgbClr val="FF0000"/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0131648D-65DF-4B07-8847-38EB466ED4D4}"/>
              </a:ext>
            </a:extLst>
          </p:cNvPr>
          <p:cNvSpPr txBox="1"/>
          <p:nvPr/>
        </p:nvSpPr>
        <p:spPr>
          <a:xfrm>
            <a:off x="438356" y="2923122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(Mellis)</a:t>
            </a:r>
            <a:endParaRPr lang="nl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7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 animBg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8A2C37-2BE6-4544-993F-84C891A7F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28</a:t>
            </a:fld>
            <a:endParaRPr lang="fr-CH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6FD7840-AA9A-43D8-B55E-89D15E0B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7534"/>
            <a:ext cx="8229600" cy="857250"/>
          </a:xfrm>
        </p:spPr>
        <p:txBody>
          <a:bodyPr/>
          <a:lstStyle/>
          <a:p>
            <a:r>
              <a:rPr lang="nl-NL" dirty="0"/>
              <a:t>3. Les </a:t>
            </a:r>
            <a:r>
              <a:rPr lang="nl-NL" dirty="0" err="1"/>
              <a:t>causes</a:t>
            </a:r>
            <a:r>
              <a:rPr lang="nl-NL" dirty="0"/>
              <a:t> de la </a:t>
            </a:r>
            <a:r>
              <a:rPr lang="nl-NL" dirty="0" err="1"/>
              <a:t>radicalisation</a:t>
            </a:r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ABD896C-0C7F-4D9D-9115-DD900BBFFC88}"/>
              </a:ext>
            </a:extLst>
          </p:cNvPr>
          <p:cNvSpPr txBox="1"/>
          <p:nvPr/>
        </p:nvSpPr>
        <p:spPr>
          <a:xfrm>
            <a:off x="447970" y="1179533"/>
            <a:ext cx="4280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Théorie </a:t>
            </a:r>
            <a:r>
              <a:rPr lang="nl-NL" sz="2400" dirty="0" err="1">
                <a:solidFill>
                  <a:schemeClr val="bg1"/>
                </a:solidFill>
              </a:rPr>
              <a:t>d’action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situationelle</a:t>
            </a:r>
            <a:endParaRPr lang="nl-BE" sz="2400" dirty="0">
              <a:solidFill>
                <a:srgbClr val="FF0000"/>
              </a:solidFill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022D3791-4FCB-456B-9AA7-54955A4EA8E7}"/>
              </a:ext>
            </a:extLst>
          </p:cNvPr>
          <p:cNvSpPr>
            <a:spLocks noChangeAspect="1"/>
          </p:cNvSpPr>
          <p:nvPr/>
        </p:nvSpPr>
        <p:spPr>
          <a:xfrm>
            <a:off x="4612249" y="1755150"/>
            <a:ext cx="1360951" cy="1360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b="1" dirty="0" err="1">
                <a:solidFill>
                  <a:schemeClr val="tx1"/>
                </a:solidFill>
              </a:rPr>
              <a:t>Causes</a:t>
            </a:r>
            <a:r>
              <a:rPr lang="nl-NL" sz="900" b="1" dirty="0">
                <a:solidFill>
                  <a:schemeClr val="tx1"/>
                </a:solidFill>
              </a:rPr>
              <a:t> </a:t>
            </a:r>
            <a:r>
              <a:rPr lang="nl-NL" sz="900" b="1" dirty="0" err="1">
                <a:solidFill>
                  <a:schemeClr val="tx1"/>
                </a:solidFill>
              </a:rPr>
              <a:t>individuelles</a:t>
            </a:r>
            <a:endParaRPr lang="nl-NL" sz="900" b="1" dirty="0">
              <a:solidFill>
                <a:schemeClr val="tx1"/>
              </a:solidFill>
            </a:endParaRPr>
          </a:p>
          <a:p>
            <a:pPr algn="ctr"/>
            <a:r>
              <a:rPr lang="nl-NL" sz="900" dirty="0">
                <a:solidFill>
                  <a:schemeClr val="tx1"/>
                </a:solidFill>
              </a:rPr>
              <a:t>(p.e. </a:t>
            </a:r>
            <a:r>
              <a:rPr lang="nl-NL" sz="900" dirty="0" err="1">
                <a:solidFill>
                  <a:schemeClr val="tx1"/>
                </a:solidFill>
              </a:rPr>
              <a:t>valeurs</a:t>
            </a:r>
            <a:r>
              <a:rPr lang="nl-NL" sz="900" dirty="0">
                <a:solidFill>
                  <a:schemeClr val="tx1"/>
                </a:solidFill>
              </a:rPr>
              <a:t> </a:t>
            </a:r>
            <a:r>
              <a:rPr lang="nl-NL" sz="900" dirty="0" err="1">
                <a:solidFill>
                  <a:schemeClr val="tx1"/>
                </a:solidFill>
              </a:rPr>
              <a:t>moraux</a:t>
            </a:r>
            <a:r>
              <a:rPr lang="nl-NL" sz="900" dirty="0">
                <a:solidFill>
                  <a:schemeClr val="tx1"/>
                </a:solidFill>
              </a:rPr>
              <a:t>, </a:t>
            </a:r>
            <a:r>
              <a:rPr lang="nl-NL" sz="900" dirty="0" err="1">
                <a:solidFill>
                  <a:schemeClr val="tx1"/>
                </a:solidFill>
              </a:rPr>
              <a:t>émotions</a:t>
            </a:r>
            <a:r>
              <a:rPr lang="nl-NL" sz="900" dirty="0">
                <a:solidFill>
                  <a:schemeClr val="tx1"/>
                </a:solidFill>
              </a:rPr>
              <a:t>)</a:t>
            </a:r>
            <a:endParaRPr lang="nl-BE" sz="900" dirty="0">
              <a:solidFill>
                <a:schemeClr val="tx1"/>
              </a:solidFill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0AF53B94-F77E-48AB-9A9F-70E2EB0C1A94}"/>
              </a:ext>
            </a:extLst>
          </p:cNvPr>
          <p:cNvSpPr>
            <a:spLocks noChangeAspect="1"/>
          </p:cNvSpPr>
          <p:nvPr/>
        </p:nvSpPr>
        <p:spPr>
          <a:xfrm>
            <a:off x="4610291" y="3502303"/>
            <a:ext cx="1360951" cy="1360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b="1" dirty="0" err="1">
                <a:solidFill>
                  <a:schemeClr val="tx1"/>
                </a:solidFill>
              </a:rPr>
              <a:t>Processus</a:t>
            </a:r>
            <a:r>
              <a:rPr lang="nl-NL" sz="900" b="1" dirty="0">
                <a:solidFill>
                  <a:schemeClr val="tx1"/>
                </a:solidFill>
              </a:rPr>
              <a:t> </a:t>
            </a:r>
            <a:r>
              <a:rPr lang="nl-NL" sz="900" b="1" dirty="0" err="1">
                <a:solidFill>
                  <a:schemeClr val="tx1"/>
                </a:solidFill>
              </a:rPr>
              <a:t>psychiques</a:t>
            </a:r>
            <a:endParaRPr lang="nl-BE" sz="900" dirty="0">
              <a:solidFill>
                <a:schemeClr val="tx1"/>
              </a:solidFill>
            </a:endParaRP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E6918201-4F0A-49F5-B2A3-A9567003A67C}"/>
              </a:ext>
            </a:extLst>
          </p:cNvPr>
          <p:cNvSpPr>
            <a:spLocks noChangeAspect="1"/>
          </p:cNvSpPr>
          <p:nvPr/>
        </p:nvSpPr>
        <p:spPr>
          <a:xfrm>
            <a:off x="6164892" y="3475599"/>
            <a:ext cx="1360951" cy="1360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b="1" dirty="0" err="1">
                <a:solidFill>
                  <a:schemeClr val="tx1"/>
                </a:solidFill>
              </a:rPr>
              <a:t>Perceptions</a:t>
            </a:r>
            <a:endParaRPr lang="nl-NL" sz="900" b="1" dirty="0">
              <a:solidFill>
                <a:schemeClr val="tx1"/>
              </a:solidFill>
            </a:endParaRPr>
          </a:p>
          <a:p>
            <a:pPr algn="ctr"/>
            <a:r>
              <a:rPr lang="nl-NL" sz="900" dirty="0">
                <a:solidFill>
                  <a:schemeClr val="tx1"/>
                </a:solidFill>
              </a:rPr>
              <a:t>(de </a:t>
            </a:r>
            <a:r>
              <a:rPr lang="nl-NL" sz="900" dirty="0" err="1">
                <a:solidFill>
                  <a:schemeClr val="tx1"/>
                </a:solidFill>
              </a:rPr>
              <a:t>violence</a:t>
            </a:r>
            <a:r>
              <a:rPr lang="nl-NL" sz="900" dirty="0">
                <a:solidFill>
                  <a:schemeClr val="tx1"/>
                </a:solidFill>
              </a:rPr>
              <a:t> comme </a:t>
            </a:r>
            <a:r>
              <a:rPr lang="nl-NL" sz="900" dirty="0" err="1">
                <a:solidFill>
                  <a:schemeClr val="tx1"/>
                </a:solidFill>
              </a:rPr>
              <a:t>alternative</a:t>
            </a:r>
            <a:r>
              <a:rPr lang="nl-NL" sz="900" dirty="0">
                <a:solidFill>
                  <a:schemeClr val="tx1"/>
                </a:solidFill>
              </a:rPr>
              <a:t>)</a:t>
            </a:r>
            <a:endParaRPr lang="nl-BE" sz="900" dirty="0">
              <a:solidFill>
                <a:schemeClr val="tx1"/>
              </a:solidFill>
            </a:endParaRPr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6B67C0B5-C554-4CE8-9F70-FDABC428D159}"/>
              </a:ext>
            </a:extLst>
          </p:cNvPr>
          <p:cNvSpPr>
            <a:spLocks noChangeAspect="1"/>
          </p:cNvSpPr>
          <p:nvPr/>
        </p:nvSpPr>
        <p:spPr>
          <a:xfrm>
            <a:off x="7682368" y="1766224"/>
            <a:ext cx="1360951" cy="1360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b="1" dirty="0" err="1">
                <a:solidFill>
                  <a:schemeClr val="tx1"/>
                </a:solidFill>
              </a:rPr>
              <a:t>Causes</a:t>
            </a:r>
            <a:r>
              <a:rPr lang="nl-NL" sz="900" b="1" dirty="0">
                <a:solidFill>
                  <a:schemeClr val="tx1"/>
                </a:solidFill>
              </a:rPr>
              <a:t> </a:t>
            </a:r>
            <a:r>
              <a:rPr lang="nl-NL" sz="900" b="1" dirty="0" err="1">
                <a:solidFill>
                  <a:schemeClr val="tx1"/>
                </a:solidFill>
              </a:rPr>
              <a:t>contextuelles</a:t>
            </a:r>
            <a:endParaRPr lang="nl-NL" sz="900" b="1" dirty="0">
              <a:solidFill>
                <a:schemeClr val="tx1"/>
              </a:solidFill>
            </a:endParaRPr>
          </a:p>
          <a:p>
            <a:pPr algn="ctr"/>
            <a:r>
              <a:rPr lang="nl-NL" sz="900" dirty="0">
                <a:solidFill>
                  <a:schemeClr val="tx1"/>
                </a:solidFill>
              </a:rPr>
              <a:t>(p.e. </a:t>
            </a:r>
            <a:r>
              <a:rPr lang="nl-NL" sz="900" dirty="0" err="1">
                <a:solidFill>
                  <a:schemeClr val="tx1"/>
                </a:solidFill>
              </a:rPr>
              <a:t>inégalités</a:t>
            </a:r>
            <a:r>
              <a:rPr lang="nl-NL" sz="900" dirty="0">
                <a:solidFill>
                  <a:schemeClr val="tx1"/>
                </a:solidFill>
              </a:rPr>
              <a:t>, </a:t>
            </a:r>
            <a:r>
              <a:rPr lang="nl-NL" sz="900" dirty="0" err="1">
                <a:solidFill>
                  <a:schemeClr val="tx1"/>
                </a:solidFill>
              </a:rPr>
              <a:t>ségrégation</a:t>
            </a:r>
            <a:r>
              <a:rPr lang="nl-NL" sz="900" dirty="0">
                <a:solidFill>
                  <a:schemeClr val="tx1"/>
                </a:solidFill>
              </a:rPr>
              <a:t>)</a:t>
            </a:r>
            <a:endParaRPr lang="nl-BE" sz="900" dirty="0">
              <a:solidFill>
                <a:schemeClr val="tx1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333D6D1E-AE0C-4AB4-805B-546A7617C6FE}"/>
              </a:ext>
            </a:extLst>
          </p:cNvPr>
          <p:cNvSpPr txBox="1"/>
          <p:nvPr/>
        </p:nvSpPr>
        <p:spPr>
          <a:xfrm>
            <a:off x="5733543" y="1389135"/>
            <a:ext cx="22236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Circonstances </a:t>
            </a:r>
            <a:r>
              <a:rPr lang="nl-NL" sz="1200" dirty="0" err="1"/>
              <a:t>indirectes</a:t>
            </a:r>
            <a:r>
              <a:rPr lang="nl-NL" sz="1200" dirty="0"/>
              <a:t>, “</a:t>
            </a:r>
            <a:r>
              <a:rPr lang="nl-NL" sz="1200" dirty="0" err="1"/>
              <a:t>causes</a:t>
            </a:r>
            <a:r>
              <a:rPr lang="nl-NL" sz="1200" dirty="0"/>
              <a:t> de </a:t>
            </a:r>
            <a:r>
              <a:rPr lang="nl-NL" sz="1200" dirty="0" err="1"/>
              <a:t>causes</a:t>
            </a:r>
            <a:r>
              <a:rPr lang="nl-NL" sz="1200" dirty="0"/>
              <a:t>”</a:t>
            </a:r>
            <a:endParaRPr lang="nl-BE" sz="1200" dirty="0"/>
          </a:p>
        </p:txBody>
      </p: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4BA886A4-6F07-4337-B41B-ED39FBE41F2A}"/>
              </a:ext>
            </a:extLst>
          </p:cNvPr>
          <p:cNvCxnSpPr>
            <a:cxnSpLocks/>
          </p:cNvCxnSpPr>
          <p:nvPr/>
        </p:nvCxnSpPr>
        <p:spPr>
          <a:xfrm flipV="1">
            <a:off x="4678016" y="3295167"/>
            <a:ext cx="4334702" cy="3914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E8F49D25-B069-4E33-8ADD-701774DE2949}"/>
              </a:ext>
            </a:extLst>
          </p:cNvPr>
          <p:cNvCxnSpPr>
            <a:cxnSpLocks/>
            <a:stCxn id="17" idx="4"/>
            <a:endCxn id="15" idx="0"/>
          </p:cNvCxnSpPr>
          <p:nvPr/>
        </p:nvCxnSpPr>
        <p:spPr>
          <a:xfrm>
            <a:off x="8362844" y="3127175"/>
            <a:ext cx="12048" cy="375128"/>
          </a:xfrm>
          <a:prstGeom prst="straightConnector1">
            <a:avLst/>
          </a:prstGeom>
          <a:ln w="25400">
            <a:solidFill>
              <a:schemeClr val="bg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74DA2F40-C95F-45BB-8ED8-7CAC928F1AD8}"/>
              </a:ext>
            </a:extLst>
          </p:cNvPr>
          <p:cNvCxnSpPr>
            <a:cxnSpLocks/>
          </p:cNvCxnSpPr>
          <p:nvPr/>
        </p:nvCxnSpPr>
        <p:spPr>
          <a:xfrm>
            <a:off x="5261541" y="3116101"/>
            <a:ext cx="12048" cy="375128"/>
          </a:xfrm>
          <a:prstGeom prst="straightConnector1">
            <a:avLst/>
          </a:prstGeom>
          <a:ln w="25400">
            <a:solidFill>
              <a:schemeClr val="bg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32795B15-674B-4B75-B529-1DCCFE6BAE72}"/>
              </a:ext>
            </a:extLst>
          </p:cNvPr>
          <p:cNvCxnSpPr>
            <a:cxnSpLocks/>
            <a:endCxn id="13" idx="2"/>
          </p:cNvCxnSpPr>
          <p:nvPr/>
        </p:nvCxnSpPr>
        <p:spPr>
          <a:xfrm>
            <a:off x="5984271" y="4153177"/>
            <a:ext cx="180621" cy="2898"/>
          </a:xfrm>
          <a:prstGeom prst="straightConnector1">
            <a:avLst/>
          </a:prstGeom>
          <a:ln w="25400">
            <a:solidFill>
              <a:schemeClr val="bg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F99226C9-2554-4B88-A65B-AC8ED75225F5}"/>
              </a:ext>
            </a:extLst>
          </p:cNvPr>
          <p:cNvCxnSpPr>
            <a:cxnSpLocks/>
          </p:cNvCxnSpPr>
          <p:nvPr/>
        </p:nvCxnSpPr>
        <p:spPr>
          <a:xfrm flipH="1" flipV="1">
            <a:off x="7493752" y="4182778"/>
            <a:ext cx="425424" cy="2897"/>
          </a:xfrm>
          <a:prstGeom prst="straightConnector1">
            <a:avLst/>
          </a:prstGeom>
          <a:ln w="25400">
            <a:solidFill>
              <a:schemeClr val="bg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al 14">
            <a:extLst>
              <a:ext uri="{FF2B5EF4-FFF2-40B4-BE49-F238E27FC236}">
                <a16:creationId xmlns:a16="http://schemas.microsoft.com/office/drawing/2014/main" id="{AA1D5C88-4584-4077-AF36-252AC30E1D12}"/>
              </a:ext>
            </a:extLst>
          </p:cNvPr>
          <p:cNvSpPr>
            <a:spLocks noChangeAspect="1"/>
          </p:cNvSpPr>
          <p:nvPr/>
        </p:nvSpPr>
        <p:spPr>
          <a:xfrm>
            <a:off x="7694416" y="3502303"/>
            <a:ext cx="1360951" cy="1360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b="1" dirty="0" err="1">
                <a:solidFill>
                  <a:schemeClr val="tx1"/>
                </a:solidFill>
              </a:rPr>
              <a:t>Considérations</a:t>
            </a:r>
            <a:r>
              <a:rPr lang="nl-NL" sz="900" b="1" dirty="0">
                <a:solidFill>
                  <a:schemeClr val="tx1"/>
                </a:solidFill>
              </a:rPr>
              <a:t> </a:t>
            </a:r>
            <a:r>
              <a:rPr lang="nl-NL" sz="900" b="1" dirty="0" err="1">
                <a:solidFill>
                  <a:schemeClr val="tx1"/>
                </a:solidFill>
              </a:rPr>
              <a:t>rationelles</a:t>
            </a:r>
            <a:endParaRPr lang="nl-BE" sz="900" dirty="0">
              <a:solidFill>
                <a:schemeClr val="tx1"/>
              </a:solidFill>
            </a:endParaRPr>
          </a:p>
        </p:txBody>
      </p:sp>
      <p:sp>
        <p:nvSpPr>
          <p:cNvPr id="39" name="Tijdelijke aanduiding voor inhoud 2">
            <a:extLst>
              <a:ext uri="{FF2B5EF4-FFF2-40B4-BE49-F238E27FC236}">
                <a16:creationId xmlns:a16="http://schemas.microsoft.com/office/drawing/2014/main" id="{07BA78B2-530B-4B00-A746-55C1DC742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043" y="1851683"/>
            <a:ext cx="3917506" cy="2886968"/>
          </a:xfrm>
        </p:spPr>
        <p:txBody>
          <a:bodyPr>
            <a:normAutofit/>
          </a:bodyPr>
          <a:lstStyle/>
          <a:p>
            <a:pPr algn="just"/>
            <a:r>
              <a:rPr lang="nl-BE" sz="1600" dirty="0" err="1">
                <a:effectLst/>
                <a:ea typeface="Times New Roman" panose="02020603050405020304" pitchFamily="18" charset="0"/>
              </a:rPr>
              <a:t>Pourquoi</a:t>
            </a:r>
            <a:r>
              <a:rPr lang="nl-BE" sz="1600" dirty="0">
                <a:effectLst/>
                <a:ea typeface="Times New Roman" panose="02020603050405020304" pitchFamily="18" charset="0"/>
              </a:rPr>
              <a:t> </a:t>
            </a:r>
            <a:r>
              <a:rPr lang="nl-BE" sz="1600" dirty="0" err="1">
                <a:effectLst/>
                <a:ea typeface="Times New Roman" panose="02020603050405020304" pitchFamily="18" charset="0"/>
              </a:rPr>
              <a:t>certaines</a:t>
            </a:r>
            <a:r>
              <a:rPr lang="nl-BE" sz="1600" dirty="0">
                <a:effectLst/>
                <a:ea typeface="Times New Roman" panose="02020603050405020304" pitchFamily="18" charset="0"/>
              </a:rPr>
              <a:t> </a:t>
            </a:r>
            <a:r>
              <a:rPr lang="nl-BE" sz="1600" dirty="0" err="1">
                <a:effectLst/>
                <a:ea typeface="Times New Roman" panose="02020603050405020304" pitchFamily="18" charset="0"/>
              </a:rPr>
              <a:t>personnes</a:t>
            </a:r>
            <a:r>
              <a:rPr lang="nl-BE" sz="1600" dirty="0">
                <a:effectLst/>
                <a:ea typeface="Times New Roman" panose="02020603050405020304" pitchFamily="18" charset="0"/>
              </a:rPr>
              <a:t> </a:t>
            </a:r>
            <a:r>
              <a:rPr lang="nl-BE" sz="1600" dirty="0" err="1">
                <a:effectLst/>
                <a:ea typeface="Times New Roman" panose="02020603050405020304" pitchFamily="18" charset="0"/>
              </a:rPr>
              <a:t>radicalisent</a:t>
            </a:r>
            <a:r>
              <a:rPr lang="nl-BE" sz="1600" dirty="0">
                <a:effectLst/>
                <a:ea typeface="Times New Roman" panose="02020603050405020304" pitchFamily="18" charset="0"/>
              </a:rPr>
              <a:t> et </a:t>
            </a:r>
            <a:r>
              <a:rPr lang="nl-BE" sz="1600" dirty="0" err="1">
                <a:effectLst/>
                <a:ea typeface="Times New Roman" panose="02020603050405020304" pitchFamily="18" charset="0"/>
              </a:rPr>
              <a:t>d’autres</a:t>
            </a:r>
            <a:r>
              <a:rPr lang="nl-BE" sz="1600" dirty="0">
                <a:effectLst/>
                <a:ea typeface="Times New Roman" panose="02020603050405020304" pitchFamily="18" charset="0"/>
              </a:rPr>
              <a:t> pas? (</a:t>
            </a:r>
            <a:r>
              <a:rPr lang="nl-BE" sz="1600" dirty="0" err="1">
                <a:effectLst/>
                <a:ea typeface="Times New Roman" panose="02020603050405020304" pitchFamily="18" charset="0"/>
              </a:rPr>
              <a:t>Bouhana</a:t>
            </a:r>
            <a:r>
              <a:rPr lang="nl-BE" sz="1600" dirty="0">
                <a:effectLst/>
                <a:ea typeface="Times New Roman" panose="02020603050405020304" pitchFamily="18" charset="0"/>
              </a:rPr>
              <a:t> &amp; </a:t>
            </a:r>
            <a:r>
              <a:rPr lang="nl-BE" sz="1600" dirty="0" err="1">
                <a:effectLst/>
                <a:ea typeface="Times New Roman" panose="02020603050405020304" pitchFamily="18" charset="0"/>
              </a:rPr>
              <a:t>Wikström</a:t>
            </a:r>
            <a:r>
              <a:rPr lang="nl-BE" sz="1600" dirty="0">
                <a:effectLst/>
                <a:ea typeface="Times New Roman" panose="02020603050405020304" pitchFamily="18" charset="0"/>
              </a:rPr>
              <a:t>)</a:t>
            </a:r>
          </a:p>
          <a:p>
            <a:pPr algn="just"/>
            <a:r>
              <a:rPr lang="nl-BE" sz="1600" dirty="0" err="1">
                <a:effectLst/>
                <a:ea typeface="Times New Roman" panose="02020603050405020304" pitchFamily="18" charset="0"/>
              </a:rPr>
              <a:t>Quelles</a:t>
            </a:r>
            <a:r>
              <a:rPr lang="nl-BE" sz="1600" dirty="0">
                <a:effectLst/>
                <a:ea typeface="Times New Roman" panose="02020603050405020304" pitchFamily="18" charset="0"/>
              </a:rPr>
              <a:t> </a:t>
            </a:r>
            <a:r>
              <a:rPr lang="nl-BE" sz="1600" dirty="0" err="1">
                <a:effectLst/>
                <a:ea typeface="Times New Roman" panose="02020603050405020304" pitchFamily="18" charset="0"/>
              </a:rPr>
              <a:t>sont</a:t>
            </a:r>
            <a:r>
              <a:rPr lang="nl-BE" sz="1600" dirty="0">
                <a:effectLst/>
                <a:ea typeface="Times New Roman" panose="02020603050405020304" pitchFamily="18" charset="0"/>
              </a:rPr>
              <a:t> les </a:t>
            </a:r>
            <a:r>
              <a:rPr lang="nl-BE" sz="1600" dirty="0" err="1">
                <a:effectLst/>
                <a:ea typeface="Times New Roman" panose="02020603050405020304" pitchFamily="18" charset="0"/>
              </a:rPr>
              <a:t>connexions</a:t>
            </a:r>
            <a:r>
              <a:rPr lang="nl-BE" sz="1600" dirty="0">
                <a:effectLst/>
                <a:ea typeface="Times New Roman" panose="02020603050405020304" pitchFamily="18" charset="0"/>
              </a:rPr>
              <a:t> </a:t>
            </a:r>
            <a:r>
              <a:rPr lang="nl-BE" sz="1600" dirty="0" err="1">
                <a:effectLst/>
                <a:ea typeface="Times New Roman" panose="02020603050405020304" pitchFamily="18" charset="0"/>
              </a:rPr>
              <a:t>entre</a:t>
            </a:r>
            <a:r>
              <a:rPr lang="nl-BE" sz="1600" dirty="0">
                <a:effectLst/>
                <a:ea typeface="Times New Roman" panose="02020603050405020304" pitchFamily="18" charset="0"/>
              </a:rPr>
              <a:t> des facteurs </a:t>
            </a:r>
            <a:r>
              <a:rPr lang="nl-BE" sz="1600" dirty="0" err="1">
                <a:effectLst/>
                <a:ea typeface="Times New Roman" panose="02020603050405020304" pitchFamily="18" charset="0"/>
              </a:rPr>
              <a:t>individuels</a:t>
            </a:r>
            <a:r>
              <a:rPr lang="nl-BE" sz="1600" dirty="0">
                <a:effectLst/>
                <a:ea typeface="Times New Roman" panose="02020603050405020304" pitchFamily="18" charset="0"/>
              </a:rPr>
              <a:t> et des facteurs </a:t>
            </a:r>
            <a:r>
              <a:rPr lang="nl-BE" sz="1600" dirty="0" err="1">
                <a:effectLst/>
                <a:ea typeface="Times New Roman" panose="02020603050405020304" pitchFamily="18" charset="0"/>
              </a:rPr>
              <a:t>contextuels</a:t>
            </a:r>
            <a:r>
              <a:rPr lang="nl-BE" sz="1600" dirty="0"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nl-BE" sz="1600" dirty="0" err="1">
                <a:ea typeface="Times New Roman" panose="02020603050405020304" pitchFamily="18" charset="0"/>
              </a:rPr>
              <a:t>Un</a:t>
            </a:r>
            <a:r>
              <a:rPr lang="nl-BE" sz="1600" dirty="0">
                <a:ea typeface="Times New Roman" panose="02020603050405020304" pitchFamily="18" charset="0"/>
              </a:rPr>
              <a:t> acte terroriste </a:t>
            </a:r>
            <a:r>
              <a:rPr lang="nl-BE" sz="1600" dirty="0" err="1">
                <a:ea typeface="Times New Roman" panose="02020603050405020304" pitchFamily="18" charset="0"/>
              </a:rPr>
              <a:t>est</a:t>
            </a:r>
            <a:r>
              <a:rPr lang="nl-BE" sz="1600" dirty="0">
                <a:ea typeface="Times New Roman" panose="02020603050405020304" pitchFamily="18" charset="0"/>
              </a:rPr>
              <a:t> </a:t>
            </a:r>
            <a:r>
              <a:rPr lang="nl-BE" sz="1600" dirty="0" err="1">
                <a:ea typeface="Times New Roman" panose="02020603050405020304" pitchFamily="18" charset="0"/>
              </a:rPr>
              <a:t>un</a:t>
            </a:r>
            <a:r>
              <a:rPr lang="nl-BE" sz="1600" dirty="0">
                <a:ea typeface="Times New Roman" panose="02020603050405020304" pitchFamily="18" charset="0"/>
              </a:rPr>
              <a:t> </a:t>
            </a:r>
            <a:r>
              <a:rPr lang="nl-BE" sz="1600" dirty="0" err="1">
                <a:ea typeface="Times New Roman" panose="02020603050405020304" pitchFamily="18" charset="0"/>
              </a:rPr>
              <a:t>choix</a:t>
            </a:r>
            <a:r>
              <a:rPr lang="nl-BE" sz="1600" dirty="0">
                <a:ea typeface="Times New Roman" panose="02020603050405020304" pitchFamily="18" charset="0"/>
              </a:rPr>
              <a:t> </a:t>
            </a:r>
            <a:r>
              <a:rPr lang="nl-BE" sz="1600" dirty="0" err="1">
                <a:ea typeface="Times New Roman" panose="02020603050405020304" pitchFamily="18" charset="0"/>
              </a:rPr>
              <a:t>moral</a:t>
            </a:r>
            <a:r>
              <a:rPr lang="nl-BE" sz="1600" dirty="0">
                <a:ea typeface="Times New Roman" panose="02020603050405020304" pitchFamily="18" charset="0"/>
              </a:rPr>
              <a:t> (</a:t>
            </a:r>
            <a:r>
              <a:rPr lang="nl-BE" sz="1600" dirty="0" err="1">
                <a:ea typeface="Times New Roman" panose="02020603050405020304" pitchFamily="18" charset="0"/>
              </a:rPr>
              <a:t>d’un</a:t>
            </a:r>
            <a:r>
              <a:rPr lang="nl-BE" sz="1600" dirty="0">
                <a:ea typeface="Times New Roman" panose="02020603050405020304" pitchFamily="18" charset="0"/>
              </a:rPr>
              <a:t> individu et du </a:t>
            </a:r>
            <a:r>
              <a:rPr lang="nl-BE" sz="1600" dirty="0" err="1">
                <a:ea typeface="Times New Roman" panose="02020603050405020304" pitchFamily="18" charset="0"/>
              </a:rPr>
              <a:t>contexte</a:t>
            </a:r>
            <a:r>
              <a:rPr lang="nl-BE" sz="1600" dirty="0">
                <a:ea typeface="Times New Roman" panose="02020603050405020304" pitchFamily="18" charset="0"/>
              </a:rPr>
              <a:t> </a:t>
            </a:r>
            <a:r>
              <a:rPr lang="nl-BE" sz="1600" dirty="0" err="1">
                <a:ea typeface="Times New Roman" panose="02020603050405020304" pitchFamily="18" charset="0"/>
              </a:rPr>
              <a:t>social</a:t>
            </a:r>
            <a:r>
              <a:rPr lang="nl-BE" sz="1600" dirty="0">
                <a:ea typeface="Times New Roman" panose="02020603050405020304" pitchFamily="18" charset="0"/>
              </a:rPr>
              <a:t>): (1) </a:t>
            </a:r>
            <a:r>
              <a:rPr lang="nl-BE" sz="1600" dirty="0" err="1">
                <a:ea typeface="Times New Roman" panose="02020603050405020304" pitchFamily="18" charset="0"/>
              </a:rPr>
              <a:t>accepter</a:t>
            </a:r>
            <a:r>
              <a:rPr lang="nl-BE" sz="1600" dirty="0">
                <a:ea typeface="Times New Roman" panose="02020603050405020304" pitchFamily="18" charset="0"/>
              </a:rPr>
              <a:t> la </a:t>
            </a:r>
            <a:r>
              <a:rPr lang="nl-BE" sz="1600" dirty="0" err="1">
                <a:ea typeface="Times New Roman" panose="02020603050405020304" pitchFamily="18" charset="0"/>
              </a:rPr>
              <a:t>violence</a:t>
            </a:r>
            <a:r>
              <a:rPr lang="nl-BE" sz="1600" dirty="0">
                <a:ea typeface="Times New Roman" panose="02020603050405020304" pitchFamily="18" charset="0"/>
              </a:rPr>
              <a:t>, (2) </a:t>
            </a:r>
            <a:r>
              <a:rPr lang="nl-BE" sz="1600" dirty="0" err="1">
                <a:ea typeface="Times New Roman" panose="02020603050405020304" pitchFamily="18" charset="0"/>
              </a:rPr>
              <a:t>utiliser</a:t>
            </a:r>
            <a:r>
              <a:rPr lang="nl-BE" sz="1600" dirty="0">
                <a:ea typeface="Times New Roman" panose="02020603050405020304" pitchFamily="18" charset="0"/>
              </a:rPr>
              <a:t> la </a:t>
            </a:r>
            <a:r>
              <a:rPr lang="nl-BE" sz="1600" dirty="0" err="1">
                <a:ea typeface="Times New Roman" panose="02020603050405020304" pitchFamily="18" charset="0"/>
              </a:rPr>
              <a:t>violence</a:t>
            </a:r>
            <a:endParaRPr lang="nl-BE" sz="16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16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 animBg="1"/>
      <p:bldP spid="13" grpId="0" animBg="1"/>
      <p:bldP spid="17" grpId="0" animBg="1"/>
      <p:bldP spid="18" grpId="0" animBg="1"/>
      <p:bldP spid="15" grpId="0" animBg="1"/>
      <p:bldP spid="3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7CB815C-01B3-4758-93E9-75472AFF8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29</a:t>
            </a:fld>
            <a:endParaRPr lang="fr-CH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E81BC96D-59DC-4A5D-884E-7831BE2E2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7534"/>
            <a:ext cx="8229600" cy="857250"/>
          </a:xfrm>
        </p:spPr>
        <p:txBody>
          <a:bodyPr/>
          <a:lstStyle/>
          <a:p>
            <a:r>
              <a:rPr lang="nl-NL" dirty="0" err="1"/>
              <a:t>Exercise</a:t>
            </a:r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828A15A-1BC6-4F5C-A4F4-1DEDD6F6E34F}"/>
              </a:ext>
            </a:extLst>
          </p:cNvPr>
          <p:cNvSpPr txBox="1"/>
          <p:nvPr/>
        </p:nvSpPr>
        <p:spPr>
          <a:xfrm>
            <a:off x="457200" y="2203787"/>
            <a:ext cx="8686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Pouvez-vous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donner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un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exemple</a:t>
            </a:r>
            <a:r>
              <a:rPr lang="nl-NL" dirty="0">
                <a:solidFill>
                  <a:schemeClr val="bg1"/>
                </a:solidFill>
              </a:rPr>
              <a:t> de </a:t>
            </a:r>
          </a:p>
          <a:p>
            <a:r>
              <a:rPr lang="nl-NL" dirty="0">
                <a:solidFill>
                  <a:schemeClr val="bg1"/>
                </a:solidFill>
              </a:rPr>
              <a:t>… </a:t>
            </a:r>
            <a:r>
              <a:rPr lang="nl-NL" dirty="0" err="1">
                <a:solidFill>
                  <a:schemeClr val="bg1"/>
                </a:solidFill>
              </a:rPr>
              <a:t>radicalisation</a:t>
            </a:r>
            <a:r>
              <a:rPr lang="nl-NL" dirty="0">
                <a:solidFill>
                  <a:schemeClr val="bg1"/>
                </a:solidFill>
              </a:rPr>
              <a:t>?  … </a:t>
            </a:r>
            <a:r>
              <a:rPr lang="nl-NL" dirty="0" err="1">
                <a:solidFill>
                  <a:schemeClr val="bg1"/>
                </a:solidFill>
              </a:rPr>
              <a:t>polarisation</a:t>
            </a:r>
            <a:r>
              <a:rPr lang="nl-NL" dirty="0">
                <a:solidFill>
                  <a:schemeClr val="bg1"/>
                </a:solidFill>
              </a:rPr>
              <a:t>? … terrorisme? …</a:t>
            </a:r>
          </a:p>
          <a:p>
            <a:r>
              <a:rPr lang="nl-NL" dirty="0">
                <a:solidFill>
                  <a:schemeClr val="bg1"/>
                </a:solidFill>
              </a:rPr>
              <a:t>… radicalisme? … extrémisme? … terrorisme? …</a:t>
            </a:r>
          </a:p>
          <a:p>
            <a:r>
              <a:rPr lang="nl-NL" dirty="0">
                <a:solidFill>
                  <a:schemeClr val="bg1"/>
                </a:solidFill>
              </a:rPr>
              <a:t>… </a:t>
            </a:r>
            <a:r>
              <a:rPr lang="nl-NL" dirty="0" err="1">
                <a:solidFill>
                  <a:schemeClr val="bg1"/>
                </a:solidFill>
              </a:rPr>
              <a:t>d’un</a:t>
            </a:r>
            <a:r>
              <a:rPr lang="nl-NL" dirty="0">
                <a:solidFill>
                  <a:schemeClr val="bg1"/>
                </a:solidFill>
              </a:rPr>
              <a:t> “</a:t>
            </a:r>
            <a:r>
              <a:rPr lang="nl-NL" dirty="0" err="1">
                <a:solidFill>
                  <a:schemeClr val="bg1"/>
                </a:solidFill>
              </a:rPr>
              <a:t>lone</a:t>
            </a:r>
            <a:r>
              <a:rPr lang="nl-NL" dirty="0">
                <a:solidFill>
                  <a:schemeClr val="bg1"/>
                </a:solidFill>
              </a:rPr>
              <a:t> actor”? … de terrorisme </a:t>
            </a:r>
            <a:r>
              <a:rPr lang="nl-NL" dirty="0" err="1">
                <a:solidFill>
                  <a:schemeClr val="bg1"/>
                </a:solidFill>
              </a:rPr>
              <a:t>organisé</a:t>
            </a:r>
            <a:r>
              <a:rPr lang="nl-NL" dirty="0">
                <a:solidFill>
                  <a:schemeClr val="bg1"/>
                </a:solidFill>
              </a:rPr>
              <a:t>? …</a:t>
            </a:r>
          </a:p>
          <a:p>
            <a:r>
              <a:rPr lang="nl-NL" dirty="0">
                <a:solidFill>
                  <a:schemeClr val="bg1"/>
                </a:solidFill>
              </a:rPr>
              <a:t>… </a:t>
            </a:r>
            <a:r>
              <a:rPr lang="nl-NL" dirty="0" err="1">
                <a:solidFill>
                  <a:schemeClr val="bg1"/>
                </a:solidFill>
              </a:rPr>
              <a:t>rationalisation</a:t>
            </a:r>
            <a:r>
              <a:rPr lang="nl-NL" dirty="0">
                <a:solidFill>
                  <a:schemeClr val="bg1"/>
                </a:solidFill>
              </a:rPr>
              <a:t>/</a:t>
            </a:r>
            <a:r>
              <a:rPr lang="nl-NL" dirty="0" err="1">
                <a:solidFill>
                  <a:schemeClr val="bg1"/>
                </a:solidFill>
              </a:rPr>
              <a:t>légitimation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utilisé</a:t>
            </a:r>
            <a:r>
              <a:rPr lang="nl-NL" dirty="0">
                <a:solidFill>
                  <a:schemeClr val="bg1"/>
                </a:solidFill>
              </a:rPr>
              <a:t> par des </a:t>
            </a:r>
            <a:r>
              <a:rPr lang="nl-NL" dirty="0" err="1">
                <a:solidFill>
                  <a:schemeClr val="bg1"/>
                </a:solidFill>
              </a:rPr>
              <a:t>gens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radicalisés</a:t>
            </a:r>
            <a:r>
              <a:rPr lang="nl-NL" dirty="0">
                <a:solidFill>
                  <a:schemeClr val="bg1"/>
                </a:solidFill>
              </a:rPr>
              <a:t>? …</a:t>
            </a:r>
          </a:p>
          <a:p>
            <a:r>
              <a:rPr lang="nl-NL" dirty="0">
                <a:solidFill>
                  <a:schemeClr val="bg1"/>
                </a:solidFill>
              </a:rPr>
              <a:t>… théorie </a:t>
            </a:r>
            <a:r>
              <a:rPr lang="nl-NL" dirty="0" err="1">
                <a:solidFill>
                  <a:schemeClr val="bg1"/>
                </a:solidFill>
              </a:rPr>
              <a:t>descriptive</a:t>
            </a:r>
            <a:r>
              <a:rPr lang="nl-NL" dirty="0">
                <a:solidFill>
                  <a:schemeClr val="bg1"/>
                </a:solidFill>
              </a:rPr>
              <a:t>? … théorie </a:t>
            </a:r>
            <a:r>
              <a:rPr lang="nl-NL" dirty="0" err="1">
                <a:solidFill>
                  <a:schemeClr val="bg1"/>
                </a:solidFill>
              </a:rPr>
              <a:t>contextuelle</a:t>
            </a:r>
            <a:r>
              <a:rPr lang="nl-NL" dirty="0">
                <a:solidFill>
                  <a:schemeClr val="bg1"/>
                </a:solidFill>
              </a:rPr>
              <a:t>? ...</a:t>
            </a:r>
          </a:p>
          <a:p>
            <a:r>
              <a:rPr lang="nl-NL" dirty="0">
                <a:solidFill>
                  <a:schemeClr val="bg1"/>
                </a:solidFill>
              </a:rPr>
              <a:t>… théorie </a:t>
            </a:r>
            <a:r>
              <a:rPr lang="nl-NL" dirty="0" err="1">
                <a:solidFill>
                  <a:schemeClr val="bg1"/>
                </a:solidFill>
              </a:rPr>
              <a:t>multifactorielle</a:t>
            </a:r>
            <a:r>
              <a:rPr lang="nl-NL" dirty="0">
                <a:solidFill>
                  <a:schemeClr val="bg1"/>
                </a:solidFill>
              </a:rPr>
              <a:t>? … théorie </a:t>
            </a:r>
            <a:r>
              <a:rPr lang="nl-NL" dirty="0" err="1">
                <a:solidFill>
                  <a:schemeClr val="bg1"/>
                </a:solidFill>
              </a:rPr>
              <a:t>d’action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situationelles</a:t>
            </a:r>
            <a:r>
              <a:rPr lang="nl-NL" dirty="0">
                <a:solidFill>
                  <a:schemeClr val="bg1"/>
                </a:solidFill>
              </a:rPr>
              <a:t>? …</a:t>
            </a:r>
          </a:p>
        </p:txBody>
      </p:sp>
    </p:spTree>
    <p:extLst>
      <p:ext uri="{BB962C8B-B14F-4D97-AF65-F5344CB8AC3E}">
        <p14:creationId xmlns:p14="http://schemas.microsoft.com/office/powerpoint/2010/main" val="11929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F2D76F-C7CD-4C14-AFA7-24EB71833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 </a:t>
            </a:r>
            <a:r>
              <a:rPr lang="nl-NL" dirty="0" err="1"/>
              <a:t>Quelques</a:t>
            </a:r>
            <a:r>
              <a:rPr lang="nl-NL" dirty="0"/>
              <a:t> </a:t>
            </a:r>
            <a:r>
              <a:rPr lang="nl-NL" dirty="0" err="1"/>
              <a:t>définitions</a:t>
            </a:r>
            <a:r>
              <a:rPr lang="nl-NL" dirty="0"/>
              <a:t> </a:t>
            </a:r>
            <a:r>
              <a:rPr lang="nl-NL" dirty="0" err="1"/>
              <a:t>fondamentales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4A7199-A138-41BE-A0B9-470D67970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5689"/>
            <a:ext cx="8686800" cy="28869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1400" dirty="0"/>
          </a:p>
          <a:p>
            <a:pPr marL="0" indent="0">
              <a:buNone/>
            </a:pPr>
            <a:endParaRPr lang="nl-NL" sz="1400" dirty="0"/>
          </a:p>
          <a:p>
            <a:r>
              <a:rPr lang="nl-NL" sz="1400" b="0" i="1" dirty="0">
                <a:effectLst/>
              </a:rPr>
              <a:t>“</a:t>
            </a:r>
            <a:r>
              <a:rPr lang="nl-NL" sz="1400" b="0" i="1" dirty="0" err="1">
                <a:effectLst/>
              </a:rPr>
              <a:t>Radicalisation</a:t>
            </a:r>
            <a:r>
              <a:rPr lang="nl-NL" sz="1400" b="0" i="1" dirty="0">
                <a:effectLst/>
              </a:rPr>
              <a:t> </a:t>
            </a:r>
            <a:r>
              <a:rPr lang="nl-NL" sz="1400" b="0" i="1" dirty="0" err="1">
                <a:effectLst/>
              </a:rPr>
              <a:t>est</a:t>
            </a:r>
            <a:r>
              <a:rPr lang="nl-NL" sz="1400" b="0" i="1" dirty="0">
                <a:effectLst/>
              </a:rPr>
              <a:t> </a:t>
            </a:r>
            <a:r>
              <a:rPr lang="nl-NL" sz="1400" b="0" i="1" dirty="0" err="1">
                <a:effectLst/>
              </a:rPr>
              <a:t>un</a:t>
            </a:r>
            <a:r>
              <a:rPr lang="nl-NL" sz="1400" b="0" i="1" dirty="0">
                <a:effectLst/>
              </a:rPr>
              <a:t> </a:t>
            </a:r>
            <a:r>
              <a:rPr lang="nl-NL" sz="1400" b="1" i="1" dirty="0" err="1">
                <a:effectLst/>
              </a:rPr>
              <a:t>processus</a:t>
            </a:r>
            <a:r>
              <a:rPr lang="nl-NL" sz="1400" b="0" i="1" dirty="0">
                <a:effectLst/>
              </a:rPr>
              <a:t> </a:t>
            </a:r>
          </a:p>
          <a:p>
            <a:r>
              <a:rPr lang="nl-NL" sz="1400" b="0" i="1" dirty="0">
                <a:effectLst/>
              </a:rPr>
              <a:t>de </a:t>
            </a:r>
            <a:r>
              <a:rPr lang="nl-NL" sz="1400" b="0" i="1" dirty="0" err="1">
                <a:effectLst/>
              </a:rPr>
              <a:t>courte</a:t>
            </a:r>
            <a:r>
              <a:rPr lang="nl-NL" sz="1400" b="0" i="1" dirty="0">
                <a:effectLst/>
              </a:rPr>
              <a:t> </a:t>
            </a:r>
            <a:r>
              <a:rPr lang="nl-NL" sz="1400" b="0" i="1" dirty="0" err="1">
                <a:effectLst/>
              </a:rPr>
              <a:t>ou</a:t>
            </a:r>
            <a:r>
              <a:rPr lang="nl-NL" sz="1400" b="0" i="1" dirty="0">
                <a:effectLst/>
              </a:rPr>
              <a:t> long</a:t>
            </a:r>
            <a:r>
              <a:rPr lang="nl-NL" sz="1400" i="1" dirty="0"/>
              <a:t>ue </a:t>
            </a:r>
            <a:r>
              <a:rPr lang="nl-NL" sz="1400" i="1" dirty="0" err="1"/>
              <a:t>durée</a:t>
            </a:r>
            <a:r>
              <a:rPr lang="nl-NL" sz="1400" i="1" dirty="0"/>
              <a:t>;</a:t>
            </a:r>
          </a:p>
          <a:p>
            <a:r>
              <a:rPr lang="nl-NL" sz="1400" i="1" dirty="0" err="1"/>
              <a:t>chez</a:t>
            </a:r>
            <a:r>
              <a:rPr lang="nl-NL" sz="1400" i="1" dirty="0"/>
              <a:t> </a:t>
            </a:r>
            <a:r>
              <a:rPr lang="nl-NL" sz="1400" i="1" dirty="0" err="1"/>
              <a:t>une</a:t>
            </a:r>
            <a:r>
              <a:rPr lang="nl-NL" sz="1400" i="1" dirty="0"/>
              <a:t> </a:t>
            </a:r>
            <a:r>
              <a:rPr lang="nl-NL" sz="1400" b="1" i="1" dirty="0" err="1"/>
              <a:t>personne</a:t>
            </a:r>
            <a:r>
              <a:rPr lang="nl-NL" sz="1400" i="1" dirty="0"/>
              <a:t> </a:t>
            </a:r>
            <a:r>
              <a:rPr lang="nl-NL" sz="1400" i="1" dirty="0" err="1"/>
              <a:t>ou</a:t>
            </a:r>
            <a:r>
              <a:rPr lang="nl-NL" sz="1400" i="1" dirty="0"/>
              <a:t> </a:t>
            </a:r>
            <a:r>
              <a:rPr lang="nl-NL" sz="1400" b="1" i="1" dirty="0" err="1"/>
              <a:t>groupe</a:t>
            </a:r>
            <a:r>
              <a:rPr lang="nl-NL" sz="1400" i="1" dirty="0"/>
              <a:t> ;</a:t>
            </a:r>
          </a:p>
          <a:p>
            <a:r>
              <a:rPr lang="nl-NL" sz="1400" i="1" dirty="0" err="1"/>
              <a:t>qui</a:t>
            </a:r>
            <a:r>
              <a:rPr lang="nl-NL" sz="1400" i="1" dirty="0"/>
              <a:t> </a:t>
            </a:r>
            <a:r>
              <a:rPr lang="nl-NL" sz="1400" i="1" dirty="0" err="1"/>
              <a:t>implique</a:t>
            </a:r>
            <a:r>
              <a:rPr lang="nl-NL" sz="1400" i="1" dirty="0"/>
              <a:t> de </a:t>
            </a:r>
            <a:r>
              <a:rPr lang="nl-NL" sz="1400" i="1" dirty="0" err="1"/>
              <a:t>prendre</a:t>
            </a:r>
            <a:r>
              <a:rPr lang="nl-NL" sz="1400" i="1" dirty="0"/>
              <a:t> </a:t>
            </a:r>
            <a:r>
              <a:rPr lang="nl-NL" sz="1400" i="1" dirty="0" err="1"/>
              <a:t>distance</a:t>
            </a:r>
            <a:r>
              <a:rPr lang="nl-NL" sz="1400" i="1" dirty="0"/>
              <a:t> de la </a:t>
            </a:r>
            <a:r>
              <a:rPr lang="nl-NL" sz="1400" i="1" dirty="0" err="1"/>
              <a:t>société</a:t>
            </a:r>
            <a:r>
              <a:rPr lang="nl-NL" sz="1400" i="1" dirty="0"/>
              <a:t> </a:t>
            </a:r>
            <a:r>
              <a:rPr lang="nl-NL" sz="1400" i="1" dirty="0" err="1"/>
              <a:t>actuelle</a:t>
            </a:r>
            <a:r>
              <a:rPr lang="nl-NL" sz="1400" i="1" dirty="0"/>
              <a:t>;</a:t>
            </a:r>
          </a:p>
          <a:p>
            <a:r>
              <a:rPr lang="nl-NL" sz="1400" i="1" dirty="0"/>
              <a:t>soit de nature </a:t>
            </a:r>
            <a:r>
              <a:rPr lang="nl-NL" sz="1400" b="1" i="1" dirty="0" err="1"/>
              <a:t>politique</a:t>
            </a:r>
            <a:r>
              <a:rPr lang="nl-NL" sz="1400" i="1" dirty="0"/>
              <a:t>, </a:t>
            </a:r>
            <a:r>
              <a:rPr lang="nl-NL" sz="1400" b="1" i="1" dirty="0" err="1"/>
              <a:t>réligieuse</a:t>
            </a:r>
            <a:r>
              <a:rPr lang="nl-NL" sz="1400" i="1" dirty="0"/>
              <a:t> </a:t>
            </a:r>
            <a:r>
              <a:rPr lang="nl-NL" sz="1400" i="1" dirty="0" err="1"/>
              <a:t>ou</a:t>
            </a:r>
            <a:r>
              <a:rPr lang="nl-NL" sz="1400" i="1" dirty="0"/>
              <a:t> </a:t>
            </a:r>
            <a:r>
              <a:rPr lang="nl-NL" sz="1400" b="1" i="1" dirty="0" err="1"/>
              <a:t>socio-culturelle</a:t>
            </a:r>
            <a:r>
              <a:rPr lang="nl-NL" sz="1400" b="1" i="1" dirty="0"/>
              <a:t> </a:t>
            </a:r>
            <a:r>
              <a:rPr lang="nl-NL" sz="1400" i="1" dirty="0"/>
              <a:t>(aspect </a:t>
            </a:r>
            <a:r>
              <a:rPr lang="nl-NL" sz="1400" i="1" dirty="0" err="1"/>
              <a:t>idéologique</a:t>
            </a:r>
            <a:r>
              <a:rPr lang="nl-NL" sz="1400" i="1" dirty="0"/>
              <a:t>);</a:t>
            </a:r>
          </a:p>
          <a:p>
            <a:r>
              <a:rPr lang="nl-NL" sz="1400" i="1" dirty="0"/>
              <a:t>vers </a:t>
            </a:r>
            <a:r>
              <a:rPr lang="nl-NL" sz="1400" b="0" i="1" dirty="0" err="1">
                <a:effectLst/>
              </a:rPr>
              <a:t>l’empressement</a:t>
            </a:r>
            <a:r>
              <a:rPr lang="nl-NL" sz="1400" b="0" i="1" dirty="0">
                <a:effectLst/>
              </a:rPr>
              <a:t> </a:t>
            </a:r>
            <a:r>
              <a:rPr lang="nl-NL" sz="1400" i="1" dirty="0">
                <a:effectLst/>
              </a:rPr>
              <a:t> </a:t>
            </a:r>
            <a:r>
              <a:rPr lang="nl-NL" sz="1400" b="1" i="1" dirty="0" err="1">
                <a:effectLst/>
              </a:rPr>
              <a:t>d’utiliser</a:t>
            </a:r>
            <a:r>
              <a:rPr lang="nl-NL" sz="1400" b="1" i="1" dirty="0">
                <a:effectLst/>
              </a:rPr>
              <a:t> de la </a:t>
            </a:r>
            <a:r>
              <a:rPr lang="nl-NL" sz="1400" b="1" i="1" dirty="0" err="1">
                <a:effectLst/>
              </a:rPr>
              <a:t>violence</a:t>
            </a:r>
            <a:r>
              <a:rPr lang="nl-NL" sz="1400" b="0" i="1" dirty="0">
                <a:effectLst/>
              </a:rPr>
              <a:t>;</a:t>
            </a:r>
          </a:p>
          <a:p>
            <a:r>
              <a:rPr lang="nl-NL" sz="1400" b="1" i="1" dirty="0"/>
              <a:t>sans </a:t>
            </a:r>
            <a:r>
              <a:rPr lang="nl-NL" sz="1400" b="1" i="1" dirty="0" err="1"/>
              <a:t>volonté</a:t>
            </a:r>
            <a:r>
              <a:rPr lang="nl-NL" sz="1400" b="1" i="1" dirty="0"/>
              <a:t> de compromis </a:t>
            </a:r>
            <a:r>
              <a:rPr lang="nl-NL" sz="1400" i="1" dirty="0"/>
              <a:t>et </a:t>
            </a:r>
            <a:r>
              <a:rPr lang="nl-NL" sz="1400" i="1" dirty="0" err="1"/>
              <a:t>orienté</a:t>
            </a:r>
            <a:r>
              <a:rPr lang="nl-NL" sz="1400" i="1" dirty="0"/>
              <a:t> vers </a:t>
            </a:r>
            <a:r>
              <a:rPr lang="nl-NL" sz="1400" b="1" i="1" dirty="0"/>
              <a:t>la </a:t>
            </a:r>
            <a:r>
              <a:rPr lang="nl-NL" sz="1400" b="1" i="1" dirty="0" err="1"/>
              <a:t>confrontation</a:t>
            </a:r>
            <a:r>
              <a:rPr lang="nl-NL" sz="1400" i="1" dirty="0"/>
              <a:t>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1AC334B-DB72-4E08-9998-406E720FE86F}"/>
              </a:ext>
            </a:extLst>
          </p:cNvPr>
          <p:cNvSpPr txBox="1"/>
          <p:nvPr/>
        </p:nvSpPr>
        <p:spPr>
          <a:xfrm>
            <a:off x="447328" y="1167333"/>
            <a:ext cx="2254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>
                <a:solidFill>
                  <a:schemeClr val="bg1"/>
                </a:solidFill>
              </a:rPr>
              <a:t>Radicalisation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endParaRPr lang="nl-BE" sz="2400" dirty="0">
              <a:solidFill>
                <a:schemeClr val="bg1"/>
              </a:solidFill>
            </a:endParaRPr>
          </a:p>
        </p:txBody>
      </p:sp>
      <p:sp>
        <p:nvSpPr>
          <p:cNvPr id="5" name="Pijl: rechts 4">
            <a:extLst>
              <a:ext uri="{FF2B5EF4-FFF2-40B4-BE49-F238E27FC236}">
                <a16:creationId xmlns:a16="http://schemas.microsoft.com/office/drawing/2014/main" id="{8980275B-C4A0-4266-904F-58A5CCB634E2}"/>
              </a:ext>
            </a:extLst>
          </p:cNvPr>
          <p:cNvSpPr/>
          <p:nvPr/>
        </p:nvSpPr>
        <p:spPr>
          <a:xfrm>
            <a:off x="481382" y="3658717"/>
            <a:ext cx="7920880" cy="11342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BAD28472-3343-4251-B899-1124A6506523}"/>
              </a:ext>
            </a:extLst>
          </p:cNvPr>
          <p:cNvGrpSpPr/>
          <p:nvPr/>
        </p:nvGrpSpPr>
        <p:grpSpPr>
          <a:xfrm>
            <a:off x="450726" y="3906928"/>
            <a:ext cx="795547" cy="675217"/>
            <a:chOff x="3771258" y="1465581"/>
            <a:chExt cx="795547" cy="675217"/>
          </a:xfrm>
        </p:grpSpPr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D4138E9-99F8-43B8-B974-43013FD5D12A}"/>
                </a:ext>
              </a:extLst>
            </p:cNvPr>
            <p:cNvSpPr/>
            <p:nvPr/>
          </p:nvSpPr>
          <p:spPr>
            <a:xfrm>
              <a:off x="4078141" y="1465581"/>
              <a:ext cx="488664" cy="4513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16FFFF07-1351-4716-90DC-D3ADBE3877B0}"/>
                </a:ext>
              </a:extLst>
            </p:cNvPr>
            <p:cNvSpPr/>
            <p:nvPr/>
          </p:nvSpPr>
          <p:spPr>
            <a:xfrm>
              <a:off x="3771258" y="1487646"/>
              <a:ext cx="488664" cy="4513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3EEABF5B-8A46-4639-879E-DC09691B1FCC}"/>
                </a:ext>
              </a:extLst>
            </p:cNvPr>
            <p:cNvSpPr/>
            <p:nvPr/>
          </p:nvSpPr>
          <p:spPr>
            <a:xfrm>
              <a:off x="3869645" y="1689462"/>
              <a:ext cx="488664" cy="4513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10" name="Ovaal 9">
            <a:extLst>
              <a:ext uri="{FF2B5EF4-FFF2-40B4-BE49-F238E27FC236}">
                <a16:creationId xmlns:a16="http://schemas.microsoft.com/office/drawing/2014/main" id="{475899C4-5AFA-480C-BA51-E00CD48417F9}"/>
              </a:ext>
            </a:extLst>
          </p:cNvPr>
          <p:cNvSpPr/>
          <p:nvPr/>
        </p:nvSpPr>
        <p:spPr>
          <a:xfrm>
            <a:off x="604168" y="4011626"/>
            <a:ext cx="488664" cy="4513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EE0FA56-EE5A-4552-A5A0-0C4BD4786DA7}"/>
              </a:ext>
            </a:extLst>
          </p:cNvPr>
          <p:cNvSpPr txBox="1"/>
          <p:nvPr/>
        </p:nvSpPr>
        <p:spPr>
          <a:xfrm rot="5400000">
            <a:off x="5591871" y="4041152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solidFill>
                  <a:srgbClr val="FF0000"/>
                </a:solidFill>
              </a:rPr>
              <a:t>Violence</a:t>
            </a:r>
            <a:endParaRPr lang="nl-BE" b="1" dirty="0">
              <a:solidFill>
                <a:srgbClr val="FF0000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EF56DE2-450B-4958-A54B-4E36F061D6D5}"/>
              </a:ext>
            </a:extLst>
          </p:cNvPr>
          <p:cNvSpPr txBox="1"/>
          <p:nvPr/>
        </p:nvSpPr>
        <p:spPr>
          <a:xfrm>
            <a:off x="1609458" y="3936760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/>
              <a:t>Temps</a:t>
            </a:r>
            <a:endParaRPr lang="nl-BE" sz="1400" dirty="0"/>
          </a:p>
        </p:txBody>
      </p:sp>
      <p:sp>
        <p:nvSpPr>
          <p:cNvPr id="13" name="Tijdelijke aanduiding voor dianummer 12">
            <a:extLst>
              <a:ext uri="{FF2B5EF4-FFF2-40B4-BE49-F238E27FC236}">
                <a16:creationId xmlns:a16="http://schemas.microsoft.com/office/drawing/2014/main" id="{576141D5-9AB9-4D4B-9960-B1286C578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1881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5679E-6 L 0.7868 0.0015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40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022E-16 L 0.7868 0.0003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animBg="1"/>
      <p:bldP spid="10" grpId="0" animBg="1"/>
      <p:bldP spid="10" grpId="1" animBg="1"/>
      <p:bldP spid="10" grpId="2" animBg="1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2D798F-E4B9-4AA4-98C3-58EB0CA3C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Merci de </a:t>
            </a:r>
            <a:r>
              <a:rPr lang="nl-NL" dirty="0" err="1"/>
              <a:t>votre</a:t>
            </a:r>
            <a:r>
              <a:rPr lang="nl-NL" dirty="0"/>
              <a:t> attention. </a:t>
            </a:r>
            <a:r>
              <a:rPr lang="nl-NL" dirty="0" err="1"/>
              <a:t>Questions</a:t>
            </a:r>
            <a:r>
              <a:rPr lang="nl-NL" dirty="0"/>
              <a:t>?</a:t>
            </a: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07DD484-BC84-4152-868A-6F0363B0C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30</a:t>
            </a:fld>
            <a:endParaRPr lang="fr-CH"/>
          </a:p>
        </p:txBody>
      </p:sp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A66FD3D7-680F-44B6-85F3-7AE9A4B299C2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3143899"/>
          <a:ext cx="8507288" cy="1263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9768">
                  <a:extLst>
                    <a:ext uri="{9D8B030D-6E8A-4147-A177-3AD203B41FA5}">
                      <a16:colId xmlns:a16="http://schemas.microsoft.com/office/drawing/2014/main" val="3395281431"/>
                    </a:ext>
                  </a:extLst>
                </a:gridCol>
                <a:gridCol w="4477520">
                  <a:extLst>
                    <a:ext uri="{9D8B030D-6E8A-4147-A177-3AD203B41FA5}">
                      <a16:colId xmlns:a16="http://schemas.microsoft.com/office/drawing/2014/main" val="1105235183"/>
                    </a:ext>
                  </a:extLst>
                </a:gridCol>
              </a:tblGrid>
              <a:tr h="195612">
                <a:tc>
                  <a:txBody>
                    <a:bodyPr/>
                    <a:lstStyle/>
                    <a:p>
                      <a:r>
                        <a:rPr lang="nl-NL" sz="1000" b="0" dirty="0">
                          <a:solidFill>
                            <a:schemeClr val="bg1"/>
                          </a:solidFill>
                        </a:rPr>
                        <a:t>Professor emeritus en Criminologie, </a:t>
                      </a:r>
                      <a:r>
                        <a:rPr lang="nl-NL" sz="1000" b="0" dirty="0" err="1">
                          <a:solidFill>
                            <a:schemeClr val="bg1"/>
                          </a:solidFill>
                        </a:rPr>
                        <a:t>Université</a:t>
                      </a:r>
                      <a:r>
                        <a:rPr lang="nl-NL" sz="1000" b="0" dirty="0">
                          <a:solidFill>
                            <a:schemeClr val="bg1"/>
                          </a:solidFill>
                        </a:rPr>
                        <a:t> de </a:t>
                      </a:r>
                      <a:r>
                        <a:rPr lang="nl-NL" sz="1000" b="0" dirty="0" err="1">
                          <a:solidFill>
                            <a:schemeClr val="bg1"/>
                          </a:solidFill>
                        </a:rPr>
                        <a:t>Gand</a:t>
                      </a:r>
                      <a:r>
                        <a:rPr lang="nl-NL" sz="1000" b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nl-NL" sz="1000" b="0" dirty="0" err="1">
                          <a:solidFill>
                            <a:schemeClr val="bg1"/>
                          </a:solidFill>
                        </a:rPr>
                        <a:t>Belgique</a:t>
                      </a:r>
                      <a:endParaRPr lang="nl-BE" sz="10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1000" b="0" dirty="0">
                          <a:solidFill>
                            <a:schemeClr val="bg1"/>
                          </a:solidFill>
                        </a:rPr>
                        <a:t>Administrateur</a:t>
                      </a:r>
                      <a:endParaRPr lang="nl-BE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3693645"/>
                  </a:ext>
                </a:extLst>
              </a:tr>
              <a:tr h="206902">
                <a:tc>
                  <a:txBody>
                    <a:bodyPr/>
                    <a:lstStyle/>
                    <a:p>
                      <a:r>
                        <a:rPr lang="nl-NL" sz="1000" b="0" dirty="0" err="1">
                          <a:solidFill>
                            <a:schemeClr val="bg1"/>
                          </a:solidFill>
                        </a:rPr>
                        <a:t>Adresse</a:t>
                      </a:r>
                      <a:r>
                        <a:rPr lang="nl-NL" sz="1000" b="0" dirty="0">
                          <a:solidFill>
                            <a:schemeClr val="bg1"/>
                          </a:solidFill>
                        </a:rPr>
                        <a:t> postale </a:t>
                      </a:r>
                      <a:r>
                        <a:rPr lang="nl-BE" sz="1000" b="0" dirty="0">
                          <a:solidFill>
                            <a:schemeClr val="bg1"/>
                          </a:solidFill>
                          <a:effectLst/>
                        </a:rPr>
                        <a:t>|</a:t>
                      </a:r>
                      <a:r>
                        <a:rPr lang="nl-NL" sz="1000" b="0" dirty="0">
                          <a:solidFill>
                            <a:schemeClr val="bg1"/>
                          </a:solidFill>
                        </a:rPr>
                        <a:t> Maisstraat 110, 9000 </a:t>
                      </a:r>
                      <a:r>
                        <a:rPr lang="nl-NL" sz="1000" b="0" dirty="0" err="1">
                          <a:solidFill>
                            <a:schemeClr val="bg1"/>
                          </a:solidFill>
                        </a:rPr>
                        <a:t>Gand</a:t>
                      </a:r>
                      <a:r>
                        <a:rPr lang="nl-NL" sz="1000" b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nl-NL" sz="1000" b="0" dirty="0" err="1">
                          <a:solidFill>
                            <a:schemeClr val="bg1"/>
                          </a:solidFill>
                        </a:rPr>
                        <a:t>Belgique</a:t>
                      </a:r>
                      <a:endParaRPr lang="nl-BE" sz="10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1000" b="1" dirty="0">
                          <a:solidFill>
                            <a:schemeClr val="bg1"/>
                          </a:solidFill>
                        </a:rPr>
                        <a:t>Centre de </a:t>
                      </a:r>
                      <a:r>
                        <a:rPr lang="nl-NL" sz="1000" b="1" dirty="0" err="1">
                          <a:solidFill>
                            <a:schemeClr val="bg1"/>
                          </a:solidFill>
                        </a:rPr>
                        <a:t>Connaissance</a:t>
                      </a:r>
                      <a:r>
                        <a:rPr lang="nl-NL" sz="10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sz="1000" b="1" dirty="0" err="1">
                          <a:solidFill>
                            <a:schemeClr val="bg1"/>
                          </a:solidFill>
                        </a:rPr>
                        <a:t>Sécurité</a:t>
                      </a:r>
                      <a:r>
                        <a:rPr lang="nl-NL" sz="10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sz="1000" b="1" dirty="0" err="1">
                          <a:solidFill>
                            <a:schemeClr val="bg1"/>
                          </a:solidFill>
                        </a:rPr>
                        <a:t>Sociétale</a:t>
                      </a:r>
                      <a:r>
                        <a:rPr lang="nl-NL" sz="1000" b="1" dirty="0">
                          <a:solidFill>
                            <a:schemeClr val="bg1"/>
                          </a:solidFill>
                        </a:rPr>
                        <a:t> &amp; </a:t>
                      </a:r>
                      <a:r>
                        <a:rPr lang="nl-NL" sz="1000" b="1" dirty="0" err="1">
                          <a:solidFill>
                            <a:schemeClr val="bg1"/>
                          </a:solidFill>
                        </a:rPr>
                        <a:t>Cohésion</a:t>
                      </a:r>
                      <a:r>
                        <a:rPr lang="nl-NL" sz="1000" b="1" dirty="0">
                          <a:solidFill>
                            <a:schemeClr val="bg1"/>
                          </a:solidFill>
                        </a:rPr>
                        <a:t> Sociale</a:t>
                      </a:r>
                      <a:endParaRPr lang="nl-BE" sz="10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6923767"/>
                  </a:ext>
                </a:extLst>
              </a:tr>
              <a:tr h="195612">
                <a:tc>
                  <a:txBody>
                    <a:bodyPr/>
                    <a:lstStyle/>
                    <a:p>
                      <a:r>
                        <a:rPr lang="nl-NL" sz="1000" b="0" dirty="0">
                          <a:solidFill>
                            <a:schemeClr val="bg1"/>
                          </a:solidFill>
                        </a:rPr>
                        <a:t>Portable </a:t>
                      </a:r>
                      <a:r>
                        <a:rPr lang="nl-BE" sz="1000" b="0" dirty="0">
                          <a:solidFill>
                            <a:schemeClr val="bg1"/>
                          </a:solidFill>
                          <a:effectLst/>
                        </a:rPr>
                        <a:t>|</a:t>
                      </a:r>
                      <a:r>
                        <a:rPr lang="nl-NL" sz="1000" b="0" dirty="0">
                          <a:solidFill>
                            <a:schemeClr val="bg1"/>
                          </a:solidFill>
                        </a:rPr>
                        <a:t>  +32(0)477 72 23 14</a:t>
                      </a:r>
                      <a:endParaRPr lang="nl-BE" sz="10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00" b="0" dirty="0" err="1">
                          <a:solidFill>
                            <a:schemeClr val="bg1"/>
                          </a:solidFill>
                        </a:rPr>
                        <a:t>Petite</a:t>
                      </a:r>
                      <a:r>
                        <a:rPr lang="nl-NL" sz="1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sz="1000" b="0" dirty="0" err="1">
                          <a:solidFill>
                            <a:schemeClr val="bg1"/>
                          </a:solidFill>
                        </a:rPr>
                        <a:t>entreprise</a:t>
                      </a:r>
                      <a:r>
                        <a:rPr lang="nl-NL" sz="1000" b="0" dirty="0">
                          <a:solidFill>
                            <a:schemeClr val="bg1"/>
                          </a:solidFill>
                        </a:rPr>
                        <a:t> exempte </a:t>
                      </a:r>
                      <a:r>
                        <a:rPr lang="nl-NL" sz="1000" b="0" dirty="0" err="1">
                          <a:solidFill>
                            <a:schemeClr val="bg1"/>
                          </a:solidFill>
                        </a:rPr>
                        <a:t>d’impôt</a:t>
                      </a:r>
                      <a:endParaRPr lang="nl-BE" sz="10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820430"/>
                  </a:ext>
                </a:extLst>
              </a:tr>
              <a:tr h="1956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00" b="0" dirty="0">
                          <a:solidFill>
                            <a:schemeClr val="bg1"/>
                          </a:solidFill>
                          <a:effectLst/>
                        </a:rPr>
                        <a:t>Website | </a:t>
                      </a:r>
                      <a:r>
                        <a:rPr lang="nl-BE" sz="1000" b="0" dirty="0">
                          <a:solidFill>
                            <a:schemeClr val="bg1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http://www.ponsaers.be</a:t>
                      </a:r>
                      <a:endParaRPr lang="nl-BE" sz="1400" b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00" b="0" dirty="0">
                          <a:solidFill>
                            <a:schemeClr val="bg1"/>
                          </a:solidFill>
                          <a:effectLst/>
                        </a:rPr>
                        <a:t>N° bancaire |  BE53 001890506253 | bic GEBABEBB</a:t>
                      </a:r>
                      <a:endParaRPr lang="nl-BE" sz="1400" b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5289232"/>
                  </a:ext>
                </a:extLst>
              </a:tr>
              <a:tr h="2881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00" b="0" dirty="0">
                          <a:solidFill>
                            <a:schemeClr val="bg1"/>
                          </a:solidFill>
                          <a:effectLst/>
                        </a:rPr>
                        <a:t>Email   | </a:t>
                      </a:r>
                      <a:r>
                        <a:rPr lang="nl-BE" sz="1000" b="0" dirty="0">
                          <a:solidFill>
                            <a:schemeClr val="bg1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pponsaers@gmail.com</a:t>
                      </a:r>
                      <a:r>
                        <a:rPr lang="nl-BE" sz="1000" b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nl-BE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00" b="0" dirty="0">
                          <a:solidFill>
                            <a:schemeClr val="bg1"/>
                          </a:solidFill>
                          <a:effectLst/>
                        </a:rPr>
                        <a:t>N° de  </a:t>
                      </a:r>
                      <a:r>
                        <a:rPr lang="nl-NL" sz="1000" b="0" dirty="0" err="1">
                          <a:solidFill>
                            <a:schemeClr val="bg1"/>
                          </a:solidFill>
                          <a:effectLst/>
                        </a:rPr>
                        <a:t>fondation</a:t>
                      </a:r>
                      <a:r>
                        <a:rPr lang="nl-NL" sz="1000" b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BE" sz="1000" b="0" dirty="0">
                          <a:solidFill>
                            <a:schemeClr val="bg1"/>
                          </a:solidFill>
                          <a:effectLst/>
                        </a:rPr>
                        <a:t>| </a:t>
                      </a:r>
                      <a:r>
                        <a:rPr lang="nl-NL" sz="1000" b="0" dirty="0">
                          <a:solidFill>
                            <a:schemeClr val="bg1"/>
                          </a:solidFill>
                          <a:effectLst/>
                        </a:rPr>
                        <a:t>2.305.844.111 </a:t>
                      </a:r>
                      <a:endParaRPr lang="nl-BE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7276339"/>
                  </a:ext>
                </a:extLst>
              </a:tr>
            </a:tbl>
          </a:graphicData>
        </a:graphic>
      </p:graphicFrame>
      <p:pic>
        <p:nvPicPr>
          <p:cNvPr id="8" name="Picture 2">
            <a:extLst>
              <a:ext uri="{FF2B5EF4-FFF2-40B4-BE49-F238E27FC236}">
                <a16:creationId xmlns:a16="http://schemas.microsoft.com/office/drawing/2014/main" id="{B597E403-6747-4F5F-8DF3-2B766EB74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4" b="14153"/>
          <a:stretch>
            <a:fillRect/>
          </a:stretch>
        </p:blipFill>
        <p:spPr bwMode="auto">
          <a:xfrm>
            <a:off x="539552" y="1968892"/>
            <a:ext cx="720080" cy="60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2199AF16-9885-47F4-B62C-F8005F7445B7}"/>
              </a:ext>
            </a:extLst>
          </p:cNvPr>
          <p:cNvSpPr txBox="1"/>
          <p:nvPr/>
        </p:nvSpPr>
        <p:spPr>
          <a:xfrm>
            <a:off x="451157" y="2654806"/>
            <a:ext cx="2225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Paul Ponsaers</a:t>
            </a:r>
            <a:endParaRPr lang="nl-B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712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C8909DD8-0C72-48AA-B108-8D764073B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9150"/>
            <a:ext cx="8229600" cy="28860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1700" dirty="0"/>
          </a:p>
          <a:p>
            <a:r>
              <a:rPr lang="nl-NL" sz="1400" b="0" i="1" dirty="0">
                <a:effectLst/>
              </a:rPr>
              <a:t>“</a:t>
            </a:r>
            <a:r>
              <a:rPr lang="nl-NL" sz="1400" i="1" dirty="0" err="1"/>
              <a:t>Polarisation</a:t>
            </a:r>
            <a:r>
              <a:rPr lang="nl-NL" sz="1400" i="1" dirty="0"/>
              <a:t> </a:t>
            </a:r>
            <a:r>
              <a:rPr lang="nl-NL" sz="1400" i="1" dirty="0" err="1"/>
              <a:t>est</a:t>
            </a:r>
            <a:r>
              <a:rPr lang="nl-NL" sz="1400" i="1" dirty="0"/>
              <a:t> </a:t>
            </a:r>
            <a:r>
              <a:rPr lang="nl-NL" sz="1400" i="1" dirty="0" err="1"/>
              <a:t>un</a:t>
            </a:r>
            <a:r>
              <a:rPr lang="nl-NL" sz="1400" i="1" dirty="0"/>
              <a:t> méchanisme </a:t>
            </a:r>
            <a:r>
              <a:rPr lang="nl-NL" sz="1400" i="1" dirty="0" err="1"/>
              <a:t>d’</a:t>
            </a:r>
            <a:r>
              <a:rPr lang="nl-NL" sz="1400" b="1" i="1" dirty="0" err="1"/>
              <a:t>affûtage</a:t>
            </a:r>
            <a:r>
              <a:rPr lang="nl-NL" sz="1400" b="1" i="1" dirty="0"/>
              <a:t> des </a:t>
            </a:r>
            <a:r>
              <a:rPr lang="nl-NL" sz="1400" b="1" i="1" dirty="0" err="1"/>
              <a:t>contradictions</a:t>
            </a:r>
            <a:r>
              <a:rPr lang="nl-NL" sz="1400" i="1" dirty="0"/>
              <a:t>;</a:t>
            </a:r>
          </a:p>
          <a:p>
            <a:r>
              <a:rPr lang="nl-NL" sz="1400" i="1" dirty="0" err="1"/>
              <a:t>entre</a:t>
            </a:r>
            <a:r>
              <a:rPr lang="nl-NL" sz="1400" i="1" dirty="0"/>
              <a:t> </a:t>
            </a:r>
            <a:r>
              <a:rPr lang="nl-NL" sz="1400" i="1" dirty="0" err="1"/>
              <a:t>personnes</a:t>
            </a:r>
            <a:r>
              <a:rPr lang="nl-NL" sz="1400" i="1" dirty="0"/>
              <a:t> </a:t>
            </a:r>
            <a:r>
              <a:rPr lang="nl-NL" sz="1400" i="1" dirty="0" err="1"/>
              <a:t>ou</a:t>
            </a:r>
            <a:r>
              <a:rPr lang="nl-NL" sz="1400" i="1" dirty="0"/>
              <a:t> </a:t>
            </a:r>
            <a:r>
              <a:rPr lang="nl-NL" sz="1400" i="1" dirty="0" err="1"/>
              <a:t>groupes</a:t>
            </a:r>
            <a:r>
              <a:rPr lang="nl-NL" sz="1400" i="1" dirty="0"/>
              <a:t> dans la </a:t>
            </a:r>
            <a:r>
              <a:rPr lang="nl-NL" sz="1400" i="1" dirty="0" err="1"/>
              <a:t>société</a:t>
            </a:r>
            <a:r>
              <a:rPr lang="nl-NL" sz="1400" i="1" dirty="0"/>
              <a:t>;</a:t>
            </a:r>
          </a:p>
          <a:p>
            <a:r>
              <a:rPr lang="nl-NL" sz="1400" i="1" dirty="0"/>
              <a:t>(</a:t>
            </a:r>
            <a:r>
              <a:rPr lang="nl-NL" sz="1400" i="1" dirty="0" err="1"/>
              <a:t>donc</a:t>
            </a:r>
            <a:r>
              <a:rPr lang="nl-NL" sz="1400" i="1" dirty="0"/>
              <a:t> </a:t>
            </a:r>
            <a:r>
              <a:rPr lang="nl-NL" sz="1400" i="1" dirty="0" err="1"/>
              <a:t>est</a:t>
            </a:r>
            <a:r>
              <a:rPr lang="nl-NL" sz="1400" i="1" dirty="0"/>
              <a:t> à </a:t>
            </a:r>
            <a:r>
              <a:rPr lang="nl-NL" sz="1400" i="1" dirty="0" err="1"/>
              <a:t>considérer</a:t>
            </a:r>
            <a:r>
              <a:rPr lang="nl-NL" sz="1400" i="1" dirty="0"/>
              <a:t> comme </a:t>
            </a:r>
            <a:r>
              <a:rPr lang="nl-NL" sz="1400" i="1" dirty="0" err="1"/>
              <a:t>une</a:t>
            </a:r>
            <a:r>
              <a:rPr lang="nl-NL" sz="1400" i="1" dirty="0"/>
              <a:t> </a:t>
            </a:r>
            <a:r>
              <a:rPr lang="nl-NL" sz="1400" i="1" dirty="0" err="1"/>
              <a:t>charactéristique</a:t>
            </a:r>
            <a:r>
              <a:rPr lang="nl-NL" sz="1400" i="1" dirty="0"/>
              <a:t> </a:t>
            </a:r>
            <a:r>
              <a:rPr lang="nl-NL" sz="1400" b="1" i="1" dirty="0" err="1"/>
              <a:t>relationnelle</a:t>
            </a:r>
            <a:r>
              <a:rPr lang="nl-NL" sz="1400" i="1" dirty="0"/>
              <a:t>)</a:t>
            </a:r>
          </a:p>
          <a:p>
            <a:r>
              <a:rPr lang="nl-NL" sz="1400" i="1" dirty="0" err="1"/>
              <a:t>qui</a:t>
            </a:r>
            <a:r>
              <a:rPr lang="nl-NL" sz="1400" i="1" dirty="0"/>
              <a:t> </a:t>
            </a:r>
            <a:r>
              <a:rPr lang="nl-NL" sz="1400" i="1" dirty="0" err="1"/>
              <a:t>résulte</a:t>
            </a:r>
            <a:r>
              <a:rPr lang="nl-NL" sz="1400" i="1" dirty="0"/>
              <a:t> </a:t>
            </a:r>
            <a:r>
              <a:rPr lang="nl-NL" sz="1400" i="1" dirty="0" err="1"/>
              <a:t>ou</a:t>
            </a:r>
            <a:r>
              <a:rPr lang="nl-NL" sz="1400" i="1" dirty="0"/>
              <a:t> peut </a:t>
            </a:r>
            <a:r>
              <a:rPr lang="nl-NL" sz="1400" i="1" dirty="0" err="1"/>
              <a:t>résulter</a:t>
            </a:r>
            <a:r>
              <a:rPr lang="nl-NL" sz="1400" i="1" dirty="0"/>
              <a:t> dans </a:t>
            </a:r>
            <a:r>
              <a:rPr lang="nl-NL" sz="1400" i="1" dirty="0" err="1"/>
              <a:t>l’augmentation</a:t>
            </a:r>
            <a:r>
              <a:rPr lang="nl-NL" sz="1400" i="1" dirty="0"/>
              <a:t> des </a:t>
            </a:r>
            <a:r>
              <a:rPr lang="nl-NL" sz="1400" b="1" i="1" dirty="0" err="1"/>
              <a:t>tensions</a:t>
            </a:r>
            <a:r>
              <a:rPr lang="nl-NL" sz="1400" i="1" dirty="0"/>
              <a:t> </a:t>
            </a:r>
            <a:r>
              <a:rPr lang="nl-NL" sz="1400" i="1" dirty="0" err="1"/>
              <a:t>entre</a:t>
            </a:r>
            <a:r>
              <a:rPr lang="nl-NL" sz="1400" i="1" dirty="0"/>
              <a:t> </a:t>
            </a:r>
            <a:r>
              <a:rPr lang="nl-NL" sz="1400" i="1" dirty="0" err="1"/>
              <a:t>ceux</a:t>
            </a:r>
            <a:r>
              <a:rPr lang="nl-NL" sz="1400" i="1" dirty="0"/>
              <a:t>-ci;</a:t>
            </a:r>
          </a:p>
          <a:p>
            <a:r>
              <a:rPr lang="nl-NL" sz="1400" i="1" dirty="0"/>
              <a:t>et </a:t>
            </a:r>
            <a:r>
              <a:rPr lang="nl-NL" sz="1400" i="1" dirty="0" err="1"/>
              <a:t>emporte</a:t>
            </a:r>
            <a:r>
              <a:rPr lang="nl-NL" sz="1400" i="1" dirty="0"/>
              <a:t> des </a:t>
            </a:r>
            <a:r>
              <a:rPr lang="nl-NL" sz="1400" b="1" i="1" dirty="0" err="1"/>
              <a:t>risques</a:t>
            </a:r>
            <a:r>
              <a:rPr lang="nl-NL" sz="1400" i="1" dirty="0"/>
              <a:t> pour la </a:t>
            </a:r>
            <a:r>
              <a:rPr lang="nl-NL" sz="1400" i="1" dirty="0" err="1"/>
              <a:t>sécurité</a:t>
            </a:r>
            <a:r>
              <a:rPr lang="nl-NL" sz="1400" i="1" dirty="0"/>
              <a:t> sociale;</a:t>
            </a:r>
          </a:p>
          <a:p>
            <a:r>
              <a:rPr lang="nl-NL" sz="1400" i="1" dirty="0"/>
              <a:t>en </a:t>
            </a:r>
            <a:r>
              <a:rPr lang="nl-NL" sz="1400" i="1" dirty="0" err="1"/>
              <a:t>autres</a:t>
            </a:r>
            <a:r>
              <a:rPr lang="nl-NL" sz="1400" i="1" dirty="0"/>
              <a:t> </a:t>
            </a:r>
            <a:r>
              <a:rPr lang="nl-NL" sz="1400" i="1" dirty="0" err="1"/>
              <a:t>termes</a:t>
            </a:r>
            <a:r>
              <a:rPr lang="nl-NL" sz="1400" i="1" dirty="0"/>
              <a:t>: </a:t>
            </a:r>
            <a:r>
              <a:rPr lang="nl-NL" sz="1400" i="1" dirty="0" err="1"/>
              <a:t>le</a:t>
            </a:r>
            <a:r>
              <a:rPr lang="nl-NL" sz="1400" i="1" dirty="0"/>
              <a:t> </a:t>
            </a:r>
            <a:r>
              <a:rPr lang="nl-NL" sz="1400" i="1" dirty="0" err="1"/>
              <a:t>centre</a:t>
            </a:r>
            <a:r>
              <a:rPr lang="nl-NL" sz="1400" i="1" dirty="0"/>
              <a:t> </a:t>
            </a:r>
            <a:r>
              <a:rPr lang="nl-NL" sz="1400" i="1" dirty="0" err="1"/>
              <a:t>perd</a:t>
            </a:r>
            <a:r>
              <a:rPr lang="nl-NL" sz="1400" i="1" dirty="0"/>
              <a:t> de </a:t>
            </a:r>
            <a:r>
              <a:rPr lang="nl-NL" sz="1400" i="1" dirty="0" err="1"/>
              <a:t>l’adhésion</a:t>
            </a:r>
            <a:r>
              <a:rPr lang="nl-NL" sz="1400" i="1" dirty="0"/>
              <a:t> au </a:t>
            </a:r>
            <a:r>
              <a:rPr lang="nl-NL" sz="1400" i="1" dirty="0" err="1"/>
              <a:t>profit</a:t>
            </a:r>
            <a:r>
              <a:rPr lang="nl-NL" sz="1400" i="1" dirty="0"/>
              <a:t> des </a:t>
            </a:r>
            <a:r>
              <a:rPr lang="nl-NL" sz="1400" i="1" dirty="0" err="1"/>
              <a:t>extremes</a:t>
            </a:r>
            <a:r>
              <a:rPr lang="nl-NL" sz="1400" i="1" dirty="0"/>
              <a:t>”.</a:t>
            </a:r>
            <a:r>
              <a:rPr lang="nl-NL" sz="1400" dirty="0"/>
              <a:t> 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012C7A5-496E-4A7C-99AE-6BE9C63BD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7534"/>
            <a:ext cx="8229600" cy="857250"/>
          </a:xfrm>
        </p:spPr>
        <p:txBody>
          <a:bodyPr/>
          <a:lstStyle/>
          <a:p>
            <a:r>
              <a:rPr lang="nl-NL" dirty="0"/>
              <a:t>1. </a:t>
            </a:r>
            <a:r>
              <a:rPr lang="nl-NL" dirty="0" err="1"/>
              <a:t>Quelques</a:t>
            </a:r>
            <a:r>
              <a:rPr lang="nl-NL" dirty="0"/>
              <a:t> </a:t>
            </a:r>
            <a:r>
              <a:rPr lang="nl-NL" dirty="0" err="1"/>
              <a:t>définitions</a:t>
            </a:r>
            <a:r>
              <a:rPr lang="nl-NL" dirty="0"/>
              <a:t> </a:t>
            </a:r>
            <a:r>
              <a:rPr lang="nl-NL" dirty="0" err="1"/>
              <a:t>fondamentales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05A319B-F997-4865-A242-E083DB5816F7}"/>
              </a:ext>
            </a:extLst>
          </p:cNvPr>
          <p:cNvSpPr txBox="1"/>
          <p:nvPr/>
        </p:nvSpPr>
        <p:spPr>
          <a:xfrm>
            <a:off x="457200" y="1193766"/>
            <a:ext cx="1959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>
                <a:solidFill>
                  <a:schemeClr val="bg1"/>
                </a:solidFill>
              </a:rPr>
              <a:t>Polarisation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endParaRPr lang="nl-BE" sz="2400" dirty="0">
              <a:solidFill>
                <a:schemeClr val="bg1"/>
              </a:solidFill>
            </a:endParaRPr>
          </a:p>
        </p:txBody>
      </p:sp>
      <p:sp>
        <p:nvSpPr>
          <p:cNvPr id="7" name="Pijl: links/rechts 6">
            <a:extLst>
              <a:ext uri="{FF2B5EF4-FFF2-40B4-BE49-F238E27FC236}">
                <a16:creationId xmlns:a16="http://schemas.microsoft.com/office/drawing/2014/main" id="{AA4E1464-706B-487F-85FF-62EDA9508111}"/>
              </a:ext>
            </a:extLst>
          </p:cNvPr>
          <p:cNvSpPr/>
          <p:nvPr/>
        </p:nvSpPr>
        <p:spPr>
          <a:xfrm>
            <a:off x="1691680" y="3730766"/>
            <a:ext cx="5040560" cy="93610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24EA95CC-7F09-448B-B7D3-BA8F77C5F753}"/>
              </a:ext>
            </a:extLst>
          </p:cNvPr>
          <p:cNvSpPr/>
          <p:nvPr/>
        </p:nvSpPr>
        <p:spPr>
          <a:xfrm>
            <a:off x="3848644" y="3866278"/>
            <a:ext cx="648072" cy="62636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AF601B06-8600-4609-BFED-EDAD737D8F0C}"/>
              </a:ext>
            </a:extLst>
          </p:cNvPr>
          <p:cNvSpPr/>
          <p:nvPr/>
        </p:nvSpPr>
        <p:spPr>
          <a:xfrm>
            <a:off x="3860400" y="3874149"/>
            <a:ext cx="648072" cy="62636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9DBE9C4D-DA3C-4120-8F85-0DE65141A4C3}"/>
              </a:ext>
            </a:extLst>
          </p:cNvPr>
          <p:cNvSpPr/>
          <p:nvPr/>
        </p:nvSpPr>
        <p:spPr>
          <a:xfrm>
            <a:off x="3811879" y="3304020"/>
            <a:ext cx="648072" cy="62636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CD83B3E7-729A-4B0C-94E3-F1DEF0BA0D34}"/>
              </a:ext>
            </a:extLst>
          </p:cNvPr>
          <p:cNvSpPr/>
          <p:nvPr/>
        </p:nvSpPr>
        <p:spPr>
          <a:xfrm>
            <a:off x="3536364" y="3513787"/>
            <a:ext cx="648072" cy="62636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00B38CC8-6C9C-47A7-AB01-7FCF2237E9F9}"/>
              </a:ext>
            </a:extLst>
          </p:cNvPr>
          <p:cNvSpPr/>
          <p:nvPr/>
        </p:nvSpPr>
        <p:spPr>
          <a:xfrm>
            <a:off x="3541317" y="4243286"/>
            <a:ext cx="648072" cy="62636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F4BC489D-E936-4751-AF5F-237F3AFEB4D8}"/>
              </a:ext>
            </a:extLst>
          </p:cNvPr>
          <p:cNvSpPr/>
          <p:nvPr/>
        </p:nvSpPr>
        <p:spPr>
          <a:xfrm>
            <a:off x="4184436" y="4243286"/>
            <a:ext cx="648072" cy="62636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CB30C58E-F471-45C1-A9E2-F1964DBC9779}"/>
              </a:ext>
            </a:extLst>
          </p:cNvPr>
          <p:cNvSpPr/>
          <p:nvPr/>
        </p:nvSpPr>
        <p:spPr>
          <a:xfrm>
            <a:off x="3816173" y="4487992"/>
            <a:ext cx="648072" cy="62636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E3744F4D-157D-496C-A57A-8A3CD782738C}"/>
              </a:ext>
            </a:extLst>
          </p:cNvPr>
          <p:cNvSpPr/>
          <p:nvPr/>
        </p:nvSpPr>
        <p:spPr>
          <a:xfrm>
            <a:off x="4180142" y="3513787"/>
            <a:ext cx="648072" cy="62636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56DD46C3-A70C-4E5C-94D2-590E4E79CC37}"/>
              </a:ext>
            </a:extLst>
          </p:cNvPr>
          <p:cNvSpPr txBox="1"/>
          <p:nvPr/>
        </p:nvSpPr>
        <p:spPr>
          <a:xfrm>
            <a:off x="2255612" y="3935509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Relations</a:t>
            </a:r>
            <a:endParaRPr lang="nl-BE" sz="1400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B4A3019-33C7-45D5-82BB-BDA76A8CA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9908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71 L -0.35399 0.00339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34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L 0.35434 1.11111E-6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46914E-6 L 0.31892 -0.00154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-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83951E-6 L 0.31945 0.00092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72" y="31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83951E-6 L -0.31892 -0.00216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55" y="-12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46914E-6 L -0.31944 -0.00154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-93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95 0.00124 L 0.39809 -0.1179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3" y="-5957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58025E-6 L -0.38837 0.1108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ep 21">
            <a:extLst>
              <a:ext uri="{FF2B5EF4-FFF2-40B4-BE49-F238E27FC236}">
                <a16:creationId xmlns:a16="http://schemas.microsoft.com/office/drawing/2014/main" id="{2B39E017-BADB-4D43-9DC2-4655FAE2C57A}"/>
              </a:ext>
            </a:extLst>
          </p:cNvPr>
          <p:cNvGrpSpPr/>
          <p:nvPr/>
        </p:nvGrpSpPr>
        <p:grpSpPr>
          <a:xfrm>
            <a:off x="2441580" y="1484784"/>
            <a:ext cx="4280348" cy="3506316"/>
            <a:chOff x="-2490833" y="816807"/>
            <a:chExt cx="4280348" cy="3506316"/>
          </a:xfrm>
        </p:grpSpPr>
        <p:sp>
          <p:nvSpPr>
            <p:cNvPr id="20" name="Pijl: gekromd omlaag 19">
              <a:extLst>
                <a:ext uri="{FF2B5EF4-FFF2-40B4-BE49-F238E27FC236}">
                  <a16:creationId xmlns:a16="http://schemas.microsoft.com/office/drawing/2014/main" id="{86A1D5BE-9FAB-4916-98B6-E300FC6DB7F0}"/>
                </a:ext>
              </a:extLst>
            </p:cNvPr>
            <p:cNvSpPr/>
            <p:nvPr/>
          </p:nvSpPr>
          <p:spPr>
            <a:xfrm flipH="1" flipV="1">
              <a:off x="-2490833" y="2664701"/>
              <a:ext cx="4171834" cy="1658422"/>
            </a:xfrm>
            <a:prstGeom prst="curved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Pijl: gekromd omlaag 20">
              <a:extLst>
                <a:ext uri="{FF2B5EF4-FFF2-40B4-BE49-F238E27FC236}">
                  <a16:creationId xmlns:a16="http://schemas.microsoft.com/office/drawing/2014/main" id="{0CCB7670-D22B-4F46-9C87-1AE5A976C36F}"/>
                </a:ext>
              </a:extLst>
            </p:cNvPr>
            <p:cNvSpPr/>
            <p:nvPr/>
          </p:nvSpPr>
          <p:spPr>
            <a:xfrm>
              <a:off x="-2207431" y="816807"/>
              <a:ext cx="3996946" cy="1677248"/>
            </a:xfrm>
            <a:prstGeom prst="curved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" name="Titel 1">
            <a:extLst>
              <a:ext uri="{FF2B5EF4-FFF2-40B4-BE49-F238E27FC236}">
                <a16:creationId xmlns:a16="http://schemas.microsoft.com/office/drawing/2014/main" id="{9403F5C9-37A1-4A3E-A92A-F471A8593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7534"/>
            <a:ext cx="8229600" cy="857250"/>
          </a:xfrm>
        </p:spPr>
        <p:txBody>
          <a:bodyPr/>
          <a:lstStyle/>
          <a:p>
            <a:r>
              <a:rPr lang="nl-NL" dirty="0"/>
              <a:t>1. </a:t>
            </a:r>
            <a:r>
              <a:rPr lang="nl-NL" dirty="0" err="1"/>
              <a:t>Quelques</a:t>
            </a:r>
            <a:r>
              <a:rPr lang="nl-NL" dirty="0"/>
              <a:t> </a:t>
            </a:r>
            <a:r>
              <a:rPr lang="nl-NL" dirty="0" err="1"/>
              <a:t>définitions</a:t>
            </a:r>
            <a:r>
              <a:rPr lang="nl-NL" dirty="0"/>
              <a:t> </a:t>
            </a:r>
            <a:r>
              <a:rPr lang="nl-NL" dirty="0" err="1"/>
              <a:t>fondamentales</a:t>
            </a:r>
            <a:endParaRPr lang="nl-BE" dirty="0"/>
          </a:p>
        </p:txBody>
      </p:sp>
      <p:sp>
        <p:nvSpPr>
          <p:cNvPr id="3" name="Pijl: gekromd omlaag 2">
            <a:extLst>
              <a:ext uri="{FF2B5EF4-FFF2-40B4-BE49-F238E27FC236}">
                <a16:creationId xmlns:a16="http://schemas.microsoft.com/office/drawing/2014/main" id="{B7451279-B0D9-4DF6-BF18-C4E6A11984CF}"/>
              </a:ext>
            </a:extLst>
          </p:cNvPr>
          <p:cNvSpPr/>
          <p:nvPr/>
        </p:nvSpPr>
        <p:spPr>
          <a:xfrm flipH="1" flipV="1">
            <a:off x="2416390" y="3332678"/>
            <a:ext cx="4171834" cy="1658422"/>
          </a:xfrm>
          <a:prstGeom prst="curved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ysClr val="windowText" lastClr="000000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1CD3798-5A6E-4978-B055-7052774A4948}"/>
              </a:ext>
            </a:extLst>
          </p:cNvPr>
          <p:cNvSpPr txBox="1"/>
          <p:nvPr/>
        </p:nvSpPr>
        <p:spPr>
          <a:xfrm>
            <a:off x="457200" y="1193766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>
                <a:solidFill>
                  <a:schemeClr val="bg1"/>
                </a:solidFill>
              </a:rPr>
              <a:t>Interaction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endParaRPr lang="nl-BE" sz="2400" dirty="0">
              <a:solidFill>
                <a:schemeClr val="bg1"/>
              </a:solidFill>
            </a:endParaRPr>
          </a:p>
        </p:txBody>
      </p:sp>
      <p:sp>
        <p:nvSpPr>
          <p:cNvPr id="2" name="Pijl: gekromd omlaag 1">
            <a:extLst>
              <a:ext uri="{FF2B5EF4-FFF2-40B4-BE49-F238E27FC236}">
                <a16:creationId xmlns:a16="http://schemas.microsoft.com/office/drawing/2014/main" id="{7283C1D0-F3C2-4558-AAFD-F4EE56A7C66C}"/>
              </a:ext>
            </a:extLst>
          </p:cNvPr>
          <p:cNvSpPr/>
          <p:nvPr/>
        </p:nvSpPr>
        <p:spPr>
          <a:xfrm>
            <a:off x="2699792" y="1484784"/>
            <a:ext cx="3996946" cy="1677248"/>
          </a:xfrm>
          <a:prstGeom prst="curved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ysClr val="windowText" lastClr="000000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1958E5C-2746-4DE2-855E-6E77819F4895}"/>
              </a:ext>
            </a:extLst>
          </p:cNvPr>
          <p:cNvSpPr txBox="1"/>
          <p:nvPr/>
        </p:nvSpPr>
        <p:spPr>
          <a:xfrm>
            <a:off x="2457702" y="2034248"/>
            <a:ext cx="16850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dirty="0" err="1"/>
              <a:t>Radicalisation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8446FB5-023B-40CA-A5BC-41312FF9492A}"/>
              </a:ext>
            </a:extLst>
          </p:cNvPr>
          <p:cNvSpPr txBox="1"/>
          <p:nvPr/>
        </p:nvSpPr>
        <p:spPr>
          <a:xfrm>
            <a:off x="5253751" y="4043138"/>
            <a:ext cx="16850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dirty="0" err="1"/>
              <a:t>Radicalisation</a:t>
            </a:r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A7DB93F-A434-4FC8-8457-4612D68F2468}"/>
              </a:ext>
            </a:extLst>
          </p:cNvPr>
          <p:cNvSpPr txBox="1"/>
          <p:nvPr/>
        </p:nvSpPr>
        <p:spPr>
          <a:xfrm>
            <a:off x="5474966" y="2034248"/>
            <a:ext cx="146386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dirty="0" err="1"/>
              <a:t>Polarisation</a:t>
            </a:r>
            <a:endParaRPr lang="nl-BE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B29185E-9ED3-407D-B4AF-463683139E2F}"/>
              </a:ext>
            </a:extLst>
          </p:cNvPr>
          <p:cNvSpPr txBox="1"/>
          <p:nvPr/>
        </p:nvSpPr>
        <p:spPr>
          <a:xfrm>
            <a:off x="2457702" y="4066808"/>
            <a:ext cx="146386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dirty="0" err="1"/>
              <a:t>Polarisation</a:t>
            </a:r>
            <a:endParaRPr lang="nl-BE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D11DDE7-929C-411E-AEE8-2DD3C4C1D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5720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/>
      <p:bldP spid="2" grpId="0" animBg="1"/>
      <p:bldP spid="2" grpId="1" animBg="1"/>
      <p:bldP spid="5" grpId="0" animBg="1"/>
      <p:bldP spid="6" grpId="0" animBg="1"/>
      <p:bldP spid="7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F2D76F-C7CD-4C14-AFA7-24EB71833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 </a:t>
            </a:r>
            <a:r>
              <a:rPr lang="nl-NL" dirty="0" err="1"/>
              <a:t>Quelques</a:t>
            </a:r>
            <a:r>
              <a:rPr lang="nl-NL" dirty="0"/>
              <a:t> </a:t>
            </a:r>
            <a:r>
              <a:rPr lang="nl-NL" dirty="0" err="1"/>
              <a:t>définitions</a:t>
            </a:r>
            <a:r>
              <a:rPr lang="nl-NL" dirty="0"/>
              <a:t> </a:t>
            </a:r>
            <a:r>
              <a:rPr lang="nl-NL" dirty="0" err="1"/>
              <a:t>fondamentales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4A7199-A138-41BE-A0B9-470D67970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10" y="1367727"/>
            <a:ext cx="8229600" cy="28869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sz="1800" dirty="0"/>
          </a:p>
          <a:p>
            <a:r>
              <a:rPr lang="nl-NL" sz="1400" b="0" i="1" dirty="0">
                <a:effectLst/>
              </a:rPr>
              <a:t>“Radicalisme </a:t>
            </a:r>
            <a:r>
              <a:rPr lang="nl-NL" sz="1400" b="0" i="1" dirty="0" err="1">
                <a:effectLst/>
              </a:rPr>
              <a:t>réflète</a:t>
            </a:r>
            <a:r>
              <a:rPr lang="nl-NL" sz="1400" b="0" i="1" dirty="0">
                <a:effectLst/>
              </a:rPr>
              <a:t> </a:t>
            </a:r>
            <a:r>
              <a:rPr lang="nl-NL" sz="1400" b="0" i="1" dirty="0" err="1">
                <a:effectLst/>
              </a:rPr>
              <a:t>une</a:t>
            </a:r>
            <a:r>
              <a:rPr lang="nl-NL" sz="1400" b="0" i="1" dirty="0">
                <a:effectLst/>
              </a:rPr>
              <a:t> </a:t>
            </a:r>
            <a:r>
              <a:rPr lang="nl-NL" sz="1400" b="0" i="1" dirty="0" err="1">
                <a:effectLst/>
              </a:rPr>
              <a:t>situation</a:t>
            </a:r>
            <a:r>
              <a:rPr lang="nl-NL" sz="1400" b="0" i="1" dirty="0">
                <a:effectLst/>
              </a:rPr>
              <a:t> </a:t>
            </a:r>
            <a:r>
              <a:rPr lang="nl-NL" sz="1400" b="0" i="1" dirty="0" err="1">
                <a:effectLst/>
              </a:rPr>
              <a:t>statique</a:t>
            </a:r>
            <a:r>
              <a:rPr lang="nl-NL" sz="1400" b="0" i="1" dirty="0">
                <a:effectLst/>
              </a:rPr>
              <a:t>, pas </a:t>
            </a:r>
            <a:r>
              <a:rPr lang="nl-NL" sz="1400" b="0" i="1" dirty="0" err="1">
                <a:effectLst/>
              </a:rPr>
              <a:t>un</a:t>
            </a:r>
            <a:r>
              <a:rPr lang="nl-NL" sz="1400" b="0" i="1" dirty="0">
                <a:effectLst/>
              </a:rPr>
              <a:t> </a:t>
            </a:r>
            <a:r>
              <a:rPr lang="nl-NL" sz="1400" b="0" i="1" dirty="0" err="1">
                <a:effectLst/>
              </a:rPr>
              <a:t>processus</a:t>
            </a:r>
            <a:r>
              <a:rPr lang="nl-NL" sz="1400" b="0" i="1" dirty="0">
                <a:effectLst/>
              </a:rPr>
              <a:t>;</a:t>
            </a:r>
          </a:p>
          <a:p>
            <a:r>
              <a:rPr lang="nl-NL" sz="1400" i="1" dirty="0"/>
              <a:t>p</a:t>
            </a:r>
            <a:r>
              <a:rPr lang="nl-NL" sz="1400" b="0" i="1" dirty="0">
                <a:effectLst/>
              </a:rPr>
              <a:t>eut </a:t>
            </a:r>
            <a:r>
              <a:rPr lang="nl-NL" sz="1400" b="0" i="1" dirty="0" err="1">
                <a:effectLst/>
              </a:rPr>
              <a:t>référer</a:t>
            </a:r>
            <a:r>
              <a:rPr lang="nl-NL" sz="1400" b="0" i="1" dirty="0">
                <a:effectLst/>
              </a:rPr>
              <a:t> à </a:t>
            </a:r>
            <a:r>
              <a:rPr lang="nl-NL" sz="1400" b="0" i="1" dirty="0" err="1">
                <a:effectLst/>
              </a:rPr>
              <a:t>une</a:t>
            </a:r>
            <a:r>
              <a:rPr lang="nl-NL" sz="1400" b="0" i="1" dirty="0">
                <a:effectLst/>
              </a:rPr>
              <a:t> </a:t>
            </a:r>
            <a:r>
              <a:rPr lang="nl-NL" sz="1400" b="0" i="1" dirty="0" err="1">
                <a:effectLst/>
              </a:rPr>
              <a:t>position</a:t>
            </a:r>
            <a:r>
              <a:rPr lang="nl-NL" sz="1400" b="0" i="1" dirty="0">
                <a:effectLst/>
              </a:rPr>
              <a:t> </a:t>
            </a:r>
            <a:r>
              <a:rPr lang="nl-NL" sz="1400" b="0" i="1" dirty="0" err="1">
                <a:effectLst/>
              </a:rPr>
              <a:t>politique</a:t>
            </a:r>
            <a:r>
              <a:rPr lang="nl-NL" sz="1400" b="0" i="1" dirty="0">
                <a:effectLst/>
              </a:rPr>
              <a:t> </a:t>
            </a:r>
            <a:r>
              <a:rPr lang="nl-NL" sz="1400" b="0" i="1" dirty="0" err="1">
                <a:effectLst/>
              </a:rPr>
              <a:t>légitime</a:t>
            </a:r>
            <a:r>
              <a:rPr lang="nl-NL" sz="1400" b="0" i="1" dirty="0">
                <a:effectLst/>
              </a:rPr>
              <a:t>;</a:t>
            </a:r>
          </a:p>
          <a:p>
            <a:r>
              <a:rPr lang="nl-NL" sz="1400" i="1" dirty="0"/>
              <a:t>ne </a:t>
            </a:r>
            <a:r>
              <a:rPr lang="nl-NL" sz="1400" i="1" dirty="0" err="1"/>
              <a:t>mène</a:t>
            </a:r>
            <a:r>
              <a:rPr lang="nl-NL" sz="1400" i="1" dirty="0"/>
              <a:t> pas </a:t>
            </a:r>
            <a:r>
              <a:rPr lang="nl-NL" sz="1400" i="1" dirty="0" err="1"/>
              <a:t>nécessairement</a:t>
            </a:r>
            <a:r>
              <a:rPr lang="nl-NL" sz="1400" i="1" dirty="0"/>
              <a:t> vers la </a:t>
            </a:r>
            <a:r>
              <a:rPr lang="nl-NL" sz="1400" i="1" dirty="0" err="1"/>
              <a:t>violence</a:t>
            </a:r>
            <a:r>
              <a:rPr lang="nl-NL" sz="1400" i="1" dirty="0"/>
              <a:t>;</a:t>
            </a:r>
          </a:p>
          <a:p>
            <a:r>
              <a:rPr lang="nl-NL" sz="1400" i="1" dirty="0"/>
              <a:t>peut </a:t>
            </a:r>
            <a:r>
              <a:rPr lang="nl-NL" sz="1400" i="1" dirty="0" err="1"/>
              <a:t>être</a:t>
            </a:r>
            <a:r>
              <a:rPr lang="nl-NL" sz="1400" i="1" dirty="0"/>
              <a:t> </a:t>
            </a:r>
            <a:r>
              <a:rPr lang="nl-NL" sz="1400" i="1" dirty="0" err="1"/>
              <a:t>considéré</a:t>
            </a:r>
            <a:r>
              <a:rPr lang="nl-NL" sz="1400" i="1" dirty="0"/>
              <a:t> comme la première fase </a:t>
            </a:r>
            <a:r>
              <a:rPr lang="nl-NL" sz="1400" i="1" dirty="0" err="1"/>
              <a:t>d’un</a:t>
            </a:r>
            <a:r>
              <a:rPr lang="nl-NL" sz="1400" i="1" dirty="0"/>
              <a:t> </a:t>
            </a:r>
            <a:r>
              <a:rPr lang="nl-NL" sz="1400" i="1" dirty="0" err="1"/>
              <a:t>processus</a:t>
            </a:r>
            <a:r>
              <a:rPr lang="nl-NL" sz="1400" i="1" dirty="0"/>
              <a:t> de </a:t>
            </a:r>
            <a:r>
              <a:rPr lang="nl-NL" sz="1400" i="1" dirty="0" err="1"/>
              <a:t>radicalisation</a:t>
            </a:r>
            <a:r>
              <a:rPr lang="nl-NL" sz="1400" i="1" dirty="0"/>
              <a:t>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1AC334B-DB72-4E08-9998-406E720FE86F}"/>
              </a:ext>
            </a:extLst>
          </p:cNvPr>
          <p:cNvSpPr txBox="1"/>
          <p:nvPr/>
        </p:nvSpPr>
        <p:spPr>
          <a:xfrm>
            <a:off x="491690" y="1194275"/>
            <a:ext cx="4112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Radicali</a:t>
            </a:r>
            <a:r>
              <a:rPr lang="nl-NL" sz="2400" dirty="0">
                <a:solidFill>
                  <a:srgbClr val="FF0000"/>
                </a:solidFill>
              </a:rPr>
              <a:t>sme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>
                <a:solidFill>
                  <a:schemeClr val="bg1"/>
                </a:solidFill>
                <a:cs typeface="Calibri" panose="020F0502020204030204" pitchFamily="34" charset="0"/>
              </a:rPr>
              <a:t>≠ </a:t>
            </a:r>
            <a:r>
              <a:rPr lang="nl-NL" sz="2400" dirty="0" err="1">
                <a:solidFill>
                  <a:schemeClr val="bg1"/>
                </a:solidFill>
                <a:cs typeface="Calibri" panose="020F0502020204030204" pitchFamily="34" charset="0"/>
              </a:rPr>
              <a:t>radicali</a:t>
            </a:r>
            <a:r>
              <a:rPr lang="nl-NL" sz="2400" dirty="0" err="1">
                <a:solidFill>
                  <a:srgbClr val="FF0000"/>
                </a:solidFill>
                <a:cs typeface="Calibri" panose="020F0502020204030204" pitchFamily="34" charset="0"/>
              </a:rPr>
              <a:t>sation</a:t>
            </a:r>
            <a:endParaRPr lang="nl-BE" sz="2400" dirty="0">
              <a:solidFill>
                <a:srgbClr val="FF0000"/>
              </a:solidFill>
            </a:endParaRPr>
          </a:p>
        </p:txBody>
      </p:sp>
      <p:sp>
        <p:nvSpPr>
          <p:cNvPr id="10" name="Pijl: rechts 9">
            <a:extLst>
              <a:ext uri="{FF2B5EF4-FFF2-40B4-BE49-F238E27FC236}">
                <a16:creationId xmlns:a16="http://schemas.microsoft.com/office/drawing/2014/main" id="{C4FF3090-C169-41C1-80EF-BF76103114DD}"/>
              </a:ext>
            </a:extLst>
          </p:cNvPr>
          <p:cNvSpPr/>
          <p:nvPr/>
        </p:nvSpPr>
        <p:spPr>
          <a:xfrm>
            <a:off x="481382" y="3658717"/>
            <a:ext cx="7920880" cy="11342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47E8A113-AC8B-4F4F-8CDD-709F0EFBC713}"/>
              </a:ext>
            </a:extLst>
          </p:cNvPr>
          <p:cNvGrpSpPr/>
          <p:nvPr/>
        </p:nvGrpSpPr>
        <p:grpSpPr>
          <a:xfrm>
            <a:off x="2686101" y="3889904"/>
            <a:ext cx="795547" cy="675217"/>
            <a:chOff x="3771258" y="1465581"/>
            <a:chExt cx="795547" cy="675217"/>
          </a:xfrm>
        </p:grpSpPr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EE943F8E-0112-4D14-8893-A61FA0627FB9}"/>
                </a:ext>
              </a:extLst>
            </p:cNvPr>
            <p:cNvSpPr/>
            <p:nvPr/>
          </p:nvSpPr>
          <p:spPr>
            <a:xfrm>
              <a:off x="4078141" y="1465581"/>
              <a:ext cx="488664" cy="4513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4ADFA3AD-10FC-4C9B-90D2-9E5E114C8C69}"/>
                </a:ext>
              </a:extLst>
            </p:cNvPr>
            <p:cNvSpPr/>
            <p:nvPr/>
          </p:nvSpPr>
          <p:spPr>
            <a:xfrm>
              <a:off x="3771258" y="1487646"/>
              <a:ext cx="488664" cy="4513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886B83AB-AFD8-4A8A-A1D0-1DEAAFC6A01D}"/>
                </a:ext>
              </a:extLst>
            </p:cNvPr>
            <p:cNvSpPr/>
            <p:nvPr/>
          </p:nvSpPr>
          <p:spPr>
            <a:xfrm>
              <a:off x="3869645" y="1689462"/>
              <a:ext cx="488664" cy="4513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15" name="Ovaal 14">
            <a:extLst>
              <a:ext uri="{FF2B5EF4-FFF2-40B4-BE49-F238E27FC236}">
                <a16:creationId xmlns:a16="http://schemas.microsoft.com/office/drawing/2014/main" id="{D23CB4FE-9FE4-46EC-9860-30EA9CACEA71}"/>
              </a:ext>
            </a:extLst>
          </p:cNvPr>
          <p:cNvSpPr/>
          <p:nvPr/>
        </p:nvSpPr>
        <p:spPr>
          <a:xfrm>
            <a:off x="3630717" y="4029027"/>
            <a:ext cx="488664" cy="4513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3F6592C0-7956-4090-86EE-95FCBAAD58A2}"/>
              </a:ext>
            </a:extLst>
          </p:cNvPr>
          <p:cNvSpPr txBox="1"/>
          <p:nvPr/>
        </p:nvSpPr>
        <p:spPr>
          <a:xfrm rot="5400000">
            <a:off x="5591871" y="4041152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solidFill>
                  <a:srgbClr val="FF0000"/>
                </a:solidFill>
              </a:rPr>
              <a:t>Violence</a:t>
            </a:r>
            <a:endParaRPr lang="nl-BE" b="1" dirty="0">
              <a:solidFill>
                <a:srgbClr val="FF0000"/>
              </a:solidFill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B643503F-0DD4-4E5C-8763-03596161202D}"/>
              </a:ext>
            </a:extLst>
          </p:cNvPr>
          <p:cNvSpPr txBox="1"/>
          <p:nvPr/>
        </p:nvSpPr>
        <p:spPr>
          <a:xfrm>
            <a:off x="1609458" y="3936760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/>
              <a:t>Temps</a:t>
            </a:r>
            <a:endParaRPr lang="nl-BE" sz="14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A7FAA50-A73A-4ABB-BE55-B70BAC93E030}"/>
              </a:ext>
            </a:extLst>
          </p:cNvPr>
          <p:cNvSpPr txBox="1"/>
          <p:nvPr/>
        </p:nvSpPr>
        <p:spPr>
          <a:xfrm>
            <a:off x="491690" y="3326814"/>
            <a:ext cx="164339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400" dirty="0"/>
              <a:t>Première </a:t>
            </a:r>
            <a:r>
              <a:rPr lang="nl-NL" sz="1400" dirty="0" err="1"/>
              <a:t>phase</a:t>
            </a:r>
            <a:r>
              <a:rPr lang="nl-NL" sz="1400" dirty="0"/>
              <a:t>, </a:t>
            </a:r>
          </a:p>
          <a:p>
            <a:r>
              <a:rPr lang="nl-NL" sz="1400" dirty="0"/>
              <a:t>peut </a:t>
            </a:r>
            <a:r>
              <a:rPr lang="nl-NL" sz="1400" dirty="0" err="1"/>
              <a:t>être</a:t>
            </a:r>
            <a:r>
              <a:rPr lang="nl-NL" sz="1400" dirty="0"/>
              <a:t> </a:t>
            </a:r>
            <a:r>
              <a:rPr lang="nl-NL" sz="1400" dirty="0" err="1"/>
              <a:t>légitime</a:t>
            </a:r>
            <a:endParaRPr lang="nl-BE" sz="140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FFE9F3-07A2-4E41-AFDD-FB3E6B28A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4660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0" grpId="0" animBg="1"/>
      <p:bldP spid="15" grpId="2" animBg="1"/>
      <p:bldP spid="16" grpId="0"/>
      <p:bldP spid="17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F2D76F-C7CD-4C14-AFA7-24EB71833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 </a:t>
            </a:r>
            <a:r>
              <a:rPr lang="nl-NL" dirty="0" err="1"/>
              <a:t>Quelques</a:t>
            </a:r>
            <a:r>
              <a:rPr lang="nl-NL" dirty="0"/>
              <a:t> </a:t>
            </a:r>
            <a:r>
              <a:rPr lang="nl-NL" dirty="0" err="1"/>
              <a:t>définitions</a:t>
            </a:r>
            <a:r>
              <a:rPr lang="nl-NL" dirty="0"/>
              <a:t> </a:t>
            </a:r>
            <a:r>
              <a:rPr lang="nl-NL" dirty="0" err="1"/>
              <a:t>fondamentales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4A7199-A138-41BE-A0B9-470D67970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41678"/>
            <a:ext cx="8229600" cy="161398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1400" dirty="0"/>
          </a:p>
          <a:p>
            <a:pPr marL="0" indent="0">
              <a:buNone/>
            </a:pPr>
            <a:endParaRPr lang="nl-NL" sz="1400" dirty="0"/>
          </a:p>
          <a:p>
            <a:pPr>
              <a:spcBef>
                <a:spcPts val="336"/>
              </a:spcBef>
            </a:pPr>
            <a:r>
              <a:rPr lang="nl-NL" sz="1400" b="0" i="1" dirty="0">
                <a:effectLst/>
              </a:rPr>
              <a:t>“Extrémisme </a:t>
            </a:r>
            <a:r>
              <a:rPr lang="nl-NL" sz="1400" b="0" i="1" dirty="0" err="1">
                <a:effectLst/>
              </a:rPr>
              <a:t>implique</a:t>
            </a:r>
            <a:r>
              <a:rPr lang="nl-NL" sz="1400" b="0" i="1" dirty="0">
                <a:effectLst/>
              </a:rPr>
              <a:t> la </a:t>
            </a:r>
            <a:r>
              <a:rPr lang="nl-NL" sz="1400" b="0" i="1" dirty="0" err="1">
                <a:effectLst/>
              </a:rPr>
              <a:t>légitimation</a:t>
            </a:r>
            <a:r>
              <a:rPr lang="nl-NL" sz="1400" b="0" i="1" dirty="0">
                <a:effectLst/>
              </a:rPr>
              <a:t> (la </a:t>
            </a:r>
            <a:r>
              <a:rPr lang="nl-NL" sz="1400" b="0" i="1" dirty="0" err="1">
                <a:effectLst/>
              </a:rPr>
              <a:t>rationalisation</a:t>
            </a:r>
            <a:r>
              <a:rPr lang="nl-NL" sz="1400" b="0" i="1" dirty="0">
                <a:effectLst/>
              </a:rPr>
              <a:t>);</a:t>
            </a:r>
          </a:p>
          <a:p>
            <a:pPr>
              <a:spcBef>
                <a:spcPts val="336"/>
              </a:spcBef>
            </a:pPr>
            <a:r>
              <a:rPr lang="nl-NL" sz="1400" i="1" dirty="0"/>
              <a:t>= </a:t>
            </a:r>
            <a:r>
              <a:rPr lang="nl-NL" sz="1400" i="1" dirty="0" err="1"/>
              <a:t>utiliser</a:t>
            </a:r>
            <a:r>
              <a:rPr lang="nl-NL" sz="1400" i="1" dirty="0"/>
              <a:t> des </a:t>
            </a:r>
            <a:r>
              <a:rPr lang="nl-NL" sz="1400" i="1" dirty="0" err="1"/>
              <a:t>arguments</a:t>
            </a:r>
            <a:r>
              <a:rPr lang="nl-NL" sz="1400" i="1" dirty="0"/>
              <a:t> </a:t>
            </a:r>
            <a:r>
              <a:rPr lang="nl-NL" sz="1400" i="1" dirty="0" err="1"/>
              <a:t>raisonables</a:t>
            </a:r>
            <a:r>
              <a:rPr lang="nl-NL" sz="1400" i="1" dirty="0"/>
              <a:t> pour </a:t>
            </a:r>
            <a:r>
              <a:rPr lang="nl-NL" sz="1400" i="1" dirty="0" err="1"/>
              <a:t>trouver</a:t>
            </a:r>
            <a:r>
              <a:rPr lang="nl-NL" sz="1400" i="1" dirty="0"/>
              <a:t> </a:t>
            </a:r>
            <a:r>
              <a:rPr lang="nl-NL" sz="1400" i="1" dirty="0" err="1"/>
              <a:t>un</a:t>
            </a:r>
            <a:r>
              <a:rPr lang="nl-NL" sz="1400" i="1" dirty="0"/>
              <a:t> </a:t>
            </a:r>
            <a:r>
              <a:rPr lang="nl-NL" sz="1400" i="1" dirty="0" err="1"/>
              <a:t>motif</a:t>
            </a:r>
            <a:r>
              <a:rPr lang="nl-NL" sz="1400" i="1" dirty="0"/>
              <a:t> </a:t>
            </a:r>
            <a:r>
              <a:rPr lang="nl-NL" sz="1400" i="1" dirty="0" err="1"/>
              <a:t>acceptable</a:t>
            </a:r>
            <a:r>
              <a:rPr lang="nl-NL" sz="1400" i="1" dirty="0"/>
              <a:t>;</a:t>
            </a:r>
          </a:p>
          <a:p>
            <a:pPr>
              <a:spcBef>
                <a:spcPts val="336"/>
              </a:spcBef>
            </a:pPr>
            <a:r>
              <a:rPr lang="nl-NL" sz="1400" i="1" dirty="0"/>
              <a:t>p</a:t>
            </a:r>
            <a:r>
              <a:rPr lang="nl-NL" sz="1400" b="0" i="1" dirty="0">
                <a:effectLst/>
              </a:rPr>
              <a:t>our </a:t>
            </a:r>
            <a:r>
              <a:rPr lang="nl-NL" sz="1400" b="0" i="1" dirty="0" err="1">
                <a:effectLst/>
              </a:rPr>
              <a:t>un</a:t>
            </a:r>
            <a:r>
              <a:rPr lang="nl-NL" sz="1400" b="0" i="1" dirty="0">
                <a:effectLst/>
              </a:rPr>
              <a:t> </a:t>
            </a:r>
            <a:r>
              <a:rPr lang="nl-NL" sz="1400" b="0" i="1" dirty="0" err="1">
                <a:effectLst/>
              </a:rPr>
              <a:t>comportement</a:t>
            </a:r>
            <a:r>
              <a:rPr lang="nl-NL" sz="1400" b="0" i="1" dirty="0">
                <a:effectLst/>
              </a:rPr>
              <a:t> non </a:t>
            </a:r>
            <a:r>
              <a:rPr lang="nl-NL" sz="1400" b="0" i="1" dirty="0" err="1">
                <a:effectLst/>
              </a:rPr>
              <a:t>acceptable</a:t>
            </a:r>
            <a:r>
              <a:rPr lang="nl-NL" sz="1400" b="0" i="1" dirty="0">
                <a:effectLst/>
              </a:rPr>
              <a:t>, </a:t>
            </a:r>
          </a:p>
          <a:p>
            <a:pPr>
              <a:spcBef>
                <a:spcPts val="336"/>
              </a:spcBef>
            </a:pPr>
            <a:r>
              <a:rPr lang="nl-NL" sz="1400" i="1" dirty="0" err="1"/>
              <a:t>n</a:t>
            </a:r>
            <a:r>
              <a:rPr lang="nl-NL" sz="1400" b="0" i="1" dirty="0" err="1">
                <a:effectLst/>
              </a:rPr>
              <a:t>otamment</a:t>
            </a:r>
            <a:r>
              <a:rPr lang="nl-NL" sz="1400" b="0" i="1" dirty="0">
                <a:effectLst/>
              </a:rPr>
              <a:t> </a:t>
            </a:r>
            <a:r>
              <a:rPr lang="nl-NL" sz="1400" b="0" i="1" dirty="0" err="1">
                <a:effectLst/>
              </a:rPr>
              <a:t>l’usage</a:t>
            </a:r>
            <a:r>
              <a:rPr lang="nl-NL" sz="1400" b="0" i="1" dirty="0">
                <a:effectLst/>
              </a:rPr>
              <a:t> de la </a:t>
            </a:r>
            <a:r>
              <a:rPr lang="nl-NL" sz="1400" b="0" i="1" dirty="0" err="1">
                <a:effectLst/>
              </a:rPr>
              <a:t>violence</a:t>
            </a:r>
            <a:r>
              <a:rPr lang="nl-NL" sz="1400" i="1" dirty="0"/>
              <a:t> </a:t>
            </a:r>
            <a:r>
              <a:rPr lang="nl-NL" sz="1400" b="0" i="1" dirty="0">
                <a:effectLst/>
              </a:rPr>
              <a:t>.</a:t>
            </a:r>
          </a:p>
          <a:p>
            <a:pPr marL="0" indent="0">
              <a:buNone/>
            </a:pPr>
            <a:endParaRPr lang="nl-NL" sz="1400" b="0" i="1" dirty="0">
              <a:effectLst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1AC334B-DB72-4E08-9998-406E720FE86F}"/>
              </a:ext>
            </a:extLst>
          </p:cNvPr>
          <p:cNvSpPr txBox="1"/>
          <p:nvPr/>
        </p:nvSpPr>
        <p:spPr>
          <a:xfrm>
            <a:off x="455712" y="1194275"/>
            <a:ext cx="1957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Extrémisme </a:t>
            </a:r>
            <a:endParaRPr lang="nl-BE" sz="2400" dirty="0">
              <a:solidFill>
                <a:srgbClr val="FF0000"/>
              </a:solidFill>
            </a:endParaRPr>
          </a:p>
        </p:txBody>
      </p:sp>
      <p:sp>
        <p:nvSpPr>
          <p:cNvPr id="10" name="Pijl: rechts 9">
            <a:extLst>
              <a:ext uri="{FF2B5EF4-FFF2-40B4-BE49-F238E27FC236}">
                <a16:creationId xmlns:a16="http://schemas.microsoft.com/office/drawing/2014/main" id="{59100679-DDA5-421B-AA96-0E3D367FD06D}"/>
              </a:ext>
            </a:extLst>
          </p:cNvPr>
          <p:cNvSpPr/>
          <p:nvPr/>
        </p:nvSpPr>
        <p:spPr>
          <a:xfrm>
            <a:off x="481382" y="3658717"/>
            <a:ext cx="7920880" cy="11342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35148DAF-62A7-4006-9E34-FB6303A3F004}"/>
              </a:ext>
            </a:extLst>
          </p:cNvPr>
          <p:cNvGrpSpPr/>
          <p:nvPr/>
        </p:nvGrpSpPr>
        <p:grpSpPr>
          <a:xfrm>
            <a:off x="450726" y="3906928"/>
            <a:ext cx="795547" cy="675217"/>
            <a:chOff x="3771258" y="1465581"/>
            <a:chExt cx="795547" cy="675217"/>
          </a:xfrm>
        </p:grpSpPr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AEA139AF-4A50-4D29-B68D-F9D7E8DC9DB3}"/>
                </a:ext>
              </a:extLst>
            </p:cNvPr>
            <p:cNvSpPr/>
            <p:nvPr/>
          </p:nvSpPr>
          <p:spPr>
            <a:xfrm>
              <a:off x="4078141" y="1465581"/>
              <a:ext cx="488664" cy="4513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080891E9-E762-4CF8-BE8E-61BF1A58B4BD}"/>
                </a:ext>
              </a:extLst>
            </p:cNvPr>
            <p:cNvSpPr/>
            <p:nvPr/>
          </p:nvSpPr>
          <p:spPr>
            <a:xfrm>
              <a:off x="3771258" y="1487646"/>
              <a:ext cx="488664" cy="4513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F3123606-ABC9-4D81-BA44-027D86CF83EE}"/>
                </a:ext>
              </a:extLst>
            </p:cNvPr>
            <p:cNvSpPr/>
            <p:nvPr/>
          </p:nvSpPr>
          <p:spPr>
            <a:xfrm>
              <a:off x="3869645" y="1689462"/>
              <a:ext cx="488664" cy="4513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15" name="Ovaal 14">
            <a:extLst>
              <a:ext uri="{FF2B5EF4-FFF2-40B4-BE49-F238E27FC236}">
                <a16:creationId xmlns:a16="http://schemas.microsoft.com/office/drawing/2014/main" id="{0751B31C-48B6-4FF5-889F-D77A4CF9446E}"/>
              </a:ext>
            </a:extLst>
          </p:cNvPr>
          <p:cNvSpPr/>
          <p:nvPr/>
        </p:nvSpPr>
        <p:spPr>
          <a:xfrm>
            <a:off x="604168" y="4011626"/>
            <a:ext cx="488664" cy="4513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7B1F12C-DBA1-4B63-A1FE-BA0036BA1832}"/>
              </a:ext>
            </a:extLst>
          </p:cNvPr>
          <p:cNvSpPr txBox="1"/>
          <p:nvPr/>
        </p:nvSpPr>
        <p:spPr>
          <a:xfrm rot="5400000">
            <a:off x="5591871" y="4041152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solidFill>
                  <a:srgbClr val="FF0000"/>
                </a:solidFill>
              </a:rPr>
              <a:t>Violence</a:t>
            </a:r>
            <a:endParaRPr lang="nl-BE" b="1" dirty="0">
              <a:solidFill>
                <a:srgbClr val="FF0000"/>
              </a:solidFill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0169DCA6-634A-4DF8-92F2-5FADAD853A89}"/>
              </a:ext>
            </a:extLst>
          </p:cNvPr>
          <p:cNvSpPr txBox="1"/>
          <p:nvPr/>
        </p:nvSpPr>
        <p:spPr>
          <a:xfrm>
            <a:off x="1609458" y="3936760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/>
              <a:t>Temps</a:t>
            </a:r>
            <a:endParaRPr lang="nl-BE" sz="1400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3E27A389-D935-4AEA-B42B-84B67D6E6902}"/>
              </a:ext>
            </a:extLst>
          </p:cNvPr>
          <p:cNvSpPr txBox="1"/>
          <p:nvPr/>
        </p:nvSpPr>
        <p:spPr>
          <a:xfrm>
            <a:off x="491690" y="3326814"/>
            <a:ext cx="164339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400" dirty="0"/>
              <a:t>Première </a:t>
            </a:r>
            <a:r>
              <a:rPr lang="nl-NL" sz="1400" dirty="0" err="1"/>
              <a:t>phase</a:t>
            </a:r>
            <a:r>
              <a:rPr lang="nl-NL" sz="1400" dirty="0"/>
              <a:t>, </a:t>
            </a:r>
          </a:p>
          <a:p>
            <a:r>
              <a:rPr lang="nl-NL" sz="1400" dirty="0"/>
              <a:t>peut </a:t>
            </a:r>
            <a:r>
              <a:rPr lang="nl-NL" sz="1400" dirty="0" err="1"/>
              <a:t>être</a:t>
            </a:r>
            <a:r>
              <a:rPr lang="nl-NL" sz="1400" dirty="0"/>
              <a:t> </a:t>
            </a:r>
            <a:r>
              <a:rPr lang="nl-NL" sz="1400" dirty="0" err="1"/>
              <a:t>légitime</a:t>
            </a:r>
            <a:endParaRPr lang="nl-BE" sz="1400" dirty="0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667363A0-0559-4903-A9F2-CE47DAE9AD6C}"/>
              </a:ext>
            </a:extLst>
          </p:cNvPr>
          <p:cNvSpPr txBox="1"/>
          <p:nvPr/>
        </p:nvSpPr>
        <p:spPr>
          <a:xfrm>
            <a:off x="3624505" y="3326814"/>
            <a:ext cx="232948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400" dirty="0" err="1"/>
              <a:t>Deuxième</a:t>
            </a:r>
            <a:r>
              <a:rPr lang="nl-NL" sz="1400" dirty="0"/>
              <a:t> </a:t>
            </a:r>
            <a:r>
              <a:rPr lang="nl-NL" sz="1400" dirty="0" err="1"/>
              <a:t>phase</a:t>
            </a:r>
            <a:r>
              <a:rPr lang="nl-NL" sz="1400" dirty="0"/>
              <a:t>, </a:t>
            </a:r>
          </a:p>
          <a:p>
            <a:r>
              <a:rPr lang="nl-NL" sz="1400" dirty="0" err="1"/>
              <a:t>Acceptation</a:t>
            </a:r>
            <a:r>
              <a:rPr lang="nl-NL" sz="1400" dirty="0"/>
              <a:t> de la </a:t>
            </a:r>
            <a:r>
              <a:rPr lang="nl-NL" sz="1400" dirty="0" err="1"/>
              <a:t>violence</a:t>
            </a:r>
            <a:endParaRPr lang="nl-BE" sz="14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3639009-3C2E-41D2-AC5A-27C6B32EBCCB}"/>
              </a:ext>
            </a:extLst>
          </p:cNvPr>
          <p:cNvSpPr txBox="1"/>
          <p:nvPr/>
        </p:nvSpPr>
        <p:spPr>
          <a:xfrm>
            <a:off x="3552316" y="4565383"/>
            <a:ext cx="4471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>
                <a:solidFill>
                  <a:schemeClr val="bg1"/>
                </a:solidFill>
              </a:rPr>
              <a:t>Attention à la </a:t>
            </a:r>
            <a:r>
              <a:rPr lang="nl-NL" sz="1200" dirty="0" err="1">
                <a:solidFill>
                  <a:schemeClr val="bg1"/>
                </a:solidFill>
              </a:rPr>
              <a:t>définition</a:t>
            </a:r>
            <a:r>
              <a:rPr lang="nl-NL" sz="1200" dirty="0">
                <a:solidFill>
                  <a:schemeClr val="bg1"/>
                </a:solidFill>
              </a:rPr>
              <a:t> pénale:</a:t>
            </a:r>
          </a:p>
          <a:p>
            <a:r>
              <a:rPr lang="nl-NL" sz="1200" dirty="0" err="1">
                <a:solidFill>
                  <a:schemeClr val="bg1"/>
                </a:solidFill>
              </a:rPr>
              <a:t>Devenir</a:t>
            </a:r>
            <a:r>
              <a:rPr lang="nl-NL" sz="1200" dirty="0">
                <a:solidFill>
                  <a:schemeClr val="bg1"/>
                </a:solidFill>
              </a:rPr>
              <a:t> </a:t>
            </a:r>
            <a:r>
              <a:rPr lang="nl-NL" sz="1200" dirty="0" err="1">
                <a:solidFill>
                  <a:schemeClr val="bg1"/>
                </a:solidFill>
              </a:rPr>
              <a:t>membre</a:t>
            </a:r>
            <a:r>
              <a:rPr lang="nl-NL" sz="1200" dirty="0">
                <a:solidFill>
                  <a:schemeClr val="bg1"/>
                </a:solidFill>
              </a:rPr>
              <a:t>, </a:t>
            </a:r>
            <a:r>
              <a:rPr lang="nl-NL" sz="1200" dirty="0" err="1">
                <a:solidFill>
                  <a:schemeClr val="bg1"/>
                </a:solidFill>
              </a:rPr>
              <a:t>entraînement</a:t>
            </a:r>
            <a:r>
              <a:rPr lang="nl-NL" sz="1200" dirty="0">
                <a:solidFill>
                  <a:schemeClr val="bg1"/>
                </a:solidFill>
              </a:rPr>
              <a:t>, </a:t>
            </a:r>
            <a:r>
              <a:rPr lang="nl-NL" sz="1200" dirty="0" err="1">
                <a:solidFill>
                  <a:schemeClr val="bg1"/>
                </a:solidFill>
              </a:rPr>
              <a:t>achat</a:t>
            </a:r>
            <a:r>
              <a:rPr lang="nl-NL" sz="1200" dirty="0">
                <a:solidFill>
                  <a:schemeClr val="bg1"/>
                </a:solidFill>
              </a:rPr>
              <a:t> </a:t>
            </a:r>
            <a:r>
              <a:rPr lang="nl-NL" sz="1200" dirty="0" err="1">
                <a:solidFill>
                  <a:schemeClr val="bg1"/>
                </a:solidFill>
              </a:rPr>
              <a:t>d’armes</a:t>
            </a:r>
            <a:r>
              <a:rPr lang="nl-NL" sz="1200" dirty="0">
                <a:solidFill>
                  <a:schemeClr val="bg1"/>
                </a:solidFill>
              </a:rPr>
              <a:t> &amp; </a:t>
            </a:r>
            <a:r>
              <a:rPr lang="nl-NL" sz="1200" dirty="0" err="1">
                <a:solidFill>
                  <a:schemeClr val="bg1"/>
                </a:solidFill>
              </a:rPr>
              <a:t>explosifs</a:t>
            </a:r>
            <a:r>
              <a:rPr lang="nl-NL" sz="1200" dirty="0">
                <a:solidFill>
                  <a:schemeClr val="bg1"/>
                </a:solidFill>
              </a:rPr>
              <a:t>, …</a:t>
            </a:r>
            <a:endParaRPr lang="nl-BE" sz="1200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0D8E5A-586F-4A53-9A43-86430148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0210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5679E-6 L 0.54167 0.0015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3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022E-16 L 0.52482 0.0003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0" grpId="0" animBg="1"/>
      <p:bldP spid="15" grpId="0" animBg="1"/>
      <p:bldP spid="15" grpId="1" animBg="1"/>
      <p:bldP spid="16" grpId="0"/>
      <p:bldP spid="17" grpId="0"/>
      <p:bldP spid="18" grpId="0" animBg="1"/>
      <p:bldP spid="19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F2D76F-C7CD-4C14-AFA7-24EB71833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 </a:t>
            </a:r>
            <a:r>
              <a:rPr lang="nl-NL" dirty="0" err="1"/>
              <a:t>Quelques</a:t>
            </a:r>
            <a:r>
              <a:rPr lang="nl-NL" dirty="0"/>
              <a:t> </a:t>
            </a:r>
            <a:r>
              <a:rPr lang="nl-NL" dirty="0" err="1"/>
              <a:t>définitions</a:t>
            </a:r>
            <a:r>
              <a:rPr lang="nl-NL" dirty="0"/>
              <a:t> </a:t>
            </a:r>
            <a:r>
              <a:rPr lang="nl-NL" dirty="0" err="1"/>
              <a:t>fondamentales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4A7199-A138-41BE-A0B9-470D67970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382" y="1595203"/>
            <a:ext cx="8229600" cy="28869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sz="1800" dirty="0"/>
          </a:p>
          <a:p>
            <a:r>
              <a:rPr lang="nl-NL" sz="1400" b="0" i="1" dirty="0">
                <a:effectLst/>
              </a:rPr>
              <a:t>“Terrorisme </a:t>
            </a:r>
            <a:r>
              <a:rPr lang="nl-NL" sz="1400" b="0" i="1" dirty="0" err="1">
                <a:effectLst/>
              </a:rPr>
              <a:t>est</a:t>
            </a:r>
            <a:r>
              <a:rPr lang="nl-NL" sz="1400" b="0" i="1" dirty="0">
                <a:effectLst/>
              </a:rPr>
              <a:t> </a:t>
            </a:r>
            <a:r>
              <a:rPr lang="nl-NL" sz="1400" b="0" i="1" dirty="0" err="1">
                <a:effectLst/>
              </a:rPr>
              <a:t>l’usage</a:t>
            </a:r>
            <a:r>
              <a:rPr lang="nl-NL" sz="1400" b="0" i="1" dirty="0">
                <a:effectLst/>
              </a:rPr>
              <a:t> de la </a:t>
            </a:r>
            <a:r>
              <a:rPr lang="nl-NL" sz="1400" b="0" i="1" dirty="0" err="1">
                <a:effectLst/>
              </a:rPr>
              <a:t>violence</a:t>
            </a:r>
            <a:r>
              <a:rPr lang="nl-NL" sz="1400" b="0" i="1" dirty="0">
                <a:effectLst/>
              </a:rPr>
              <a:t>;</a:t>
            </a:r>
          </a:p>
          <a:p>
            <a:r>
              <a:rPr lang="nl-NL" sz="1400" i="1" dirty="0"/>
              <a:t>portée par </a:t>
            </a:r>
            <a:r>
              <a:rPr lang="nl-NL" sz="1400" i="1" dirty="0" err="1"/>
              <a:t>une</a:t>
            </a:r>
            <a:r>
              <a:rPr lang="nl-NL" sz="1400" i="1" dirty="0"/>
              <a:t> idéologie (</a:t>
            </a:r>
            <a:r>
              <a:rPr lang="nl-NL" sz="1400" i="1" dirty="0" err="1"/>
              <a:t>politique</a:t>
            </a:r>
            <a:r>
              <a:rPr lang="nl-NL" sz="1400" i="1" dirty="0"/>
              <a:t> </a:t>
            </a:r>
            <a:r>
              <a:rPr lang="nl-NL" sz="1400" i="1" dirty="0" err="1"/>
              <a:t>extrême</a:t>
            </a:r>
            <a:r>
              <a:rPr lang="nl-NL" sz="1400" i="1" dirty="0"/>
              <a:t> </a:t>
            </a:r>
            <a:r>
              <a:rPr lang="nl-NL" sz="1400" i="1" dirty="0" err="1"/>
              <a:t>gauche</a:t>
            </a:r>
            <a:r>
              <a:rPr lang="nl-NL" sz="1400" i="1" dirty="0"/>
              <a:t> </a:t>
            </a:r>
            <a:r>
              <a:rPr lang="nl-NL" sz="1400" i="1" dirty="0" err="1"/>
              <a:t>ou</a:t>
            </a:r>
            <a:r>
              <a:rPr lang="nl-NL" sz="1400" i="1" dirty="0"/>
              <a:t> </a:t>
            </a:r>
            <a:r>
              <a:rPr lang="nl-NL" sz="1400" i="1" dirty="0" err="1"/>
              <a:t>droite</a:t>
            </a:r>
            <a:r>
              <a:rPr lang="nl-NL" sz="1400" i="1" dirty="0"/>
              <a:t>, </a:t>
            </a:r>
            <a:r>
              <a:rPr lang="nl-NL" sz="1400" i="1" dirty="0" err="1"/>
              <a:t>réligieuse</a:t>
            </a:r>
            <a:r>
              <a:rPr lang="nl-NL" sz="1400" i="1" dirty="0"/>
              <a:t>, </a:t>
            </a:r>
            <a:r>
              <a:rPr lang="nl-NL" sz="1400" i="1" dirty="0" err="1"/>
              <a:t>socio-culturelle</a:t>
            </a:r>
            <a:r>
              <a:rPr lang="nl-NL" sz="1400" i="1" dirty="0"/>
              <a:t>);</a:t>
            </a:r>
            <a:endParaRPr lang="nl-NL" sz="1400" b="0" i="1" dirty="0">
              <a:effectLst/>
            </a:endParaRPr>
          </a:p>
          <a:p>
            <a:r>
              <a:rPr lang="nl-NL" sz="1400" i="1" dirty="0" err="1"/>
              <a:t>exécuté</a:t>
            </a:r>
            <a:r>
              <a:rPr lang="nl-NL" sz="1400" i="1" dirty="0"/>
              <a:t> par d</a:t>
            </a:r>
            <a:r>
              <a:rPr lang="nl-NL" sz="1400" b="0" i="1" dirty="0">
                <a:effectLst/>
              </a:rPr>
              <a:t>es </a:t>
            </a:r>
            <a:r>
              <a:rPr lang="nl-NL" sz="1400" b="0" i="1" dirty="0" err="1">
                <a:effectLst/>
              </a:rPr>
              <a:t>autres</a:t>
            </a:r>
            <a:r>
              <a:rPr lang="nl-NL" sz="1400" b="0" i="1" dirty="0">
                <a:effectLst/>
              </a:rPr>
              <a:t> </a:t>
            </a:r>
            <a:r>
              <a:rPr lang="nl-NL" sz="1400" b="0" i="1" dirty="0" err="1">
                <a:effectLst/>
              </a:rPr>
              <a:t>ou</a:t>
            </a:r>
            <a:r>
              <a:rPr lang="nl-NL" sz="1400" b="0" i="1" dirty="0">
                <a:effectLst/>
              </a:rPr>
              <a:t> par </a:t>
            </a:r>
            <a:r>
              <a:rPr lang="nl-NL" sz="1400" b="0" i="1" dirty="0" err="1">
                <a:effectLst/>
              </a:rPr>
              <a:t>soi-même</a:t>
            </a:r>
            <a:r>
              <a:rPr lang="nl-NL" sz="1400" b="0" i="1" dirty="0">
                <a:effectLst/>
              </a:rPr>
              <a:t>”</a:t>
            </a:r>
            <a:r>
              <a:rPr lang="nl-NL" sz="1400" i="1" dirty="0"/>
              <a:t>.</a:t>
            </a:r>
            <a:endParaRPr lang="nl-NL" sz="1400" b="0" i="1" dirty="0">
              <a:effectLst/>
            </a:endParaRPr>
          </a:p>
          <a:p>
            <a:pPr marL="0" indent="0">
              <a:buNone/>
            </a:pPr>
            <a:endParaRPr lang="nl-NL" sz="1400" b="0" i="1" dirty="0">
              <a:effectLst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1AC334B-DB72-4E08-9998-406E720FE86F}"/>
              </a:ext>
            </a:extLst>
          </p:cNvPr>
          <p:cNvSpPr txBox="1"/>
          <p:nvPr/>
        </p:nvSpPr>
        <p:spPr>
          <a:xfrm>
            <a:off x="458562" y="1186893"/>
            <a:ext cx="180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Terrorisme </a:t>
            </a:r>
            <a:endParaRPr lang="nl-BE" sz="2400" dirty="0">
              <a:solidFill>
                <a:srgbClr val="FF0000"/>
              </a:solidFill>
            </a:endParaRPr>
          </a:p>
        </p:txBody>
      </p:sp>
      <p:sp>
        <p:nvSpPr>
          <p:cNvPr id="10" name="Pijl: rechts 9">
            <a:extLst>
              <a:ext uri="{FF2B5EF4-FFF2-40B4-BE49-F238E27FC236}">
                <a16:creationId xmlns:a16="http://schemas.microsoft.com/office/drawing/2014/main" id="{DE1BB75C-7ABB-413C-BF6C-F3187957A99C}"/>
              </a:ext>
            </a:extLst>
          </p:cNvPr>
          <p:cNvSpPr/>
          <p:nvPr/>
        </p:nvSpPr>
        <p:spPr>
          <a:xfrm>
            <a:off x="481382" y="3658717"/>
            <a:ext cx="7920880" cy="11342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E7753516-39AA-40B8-BF95-F510B1554798}"/>
              </a:ext>
            </a:extLst>
          </p:cNvPr>
          <p:cNvGrpSpPr/>
          <p:nvPr/>
        </p:nvGrpSpPr>
        <p:grpSpPr>
          <a:xfrm>
            <a:off x="450726" y="3906928"/>
            <a:ext cx="795547" cy="675217"/>
            <a:chOff x="3771258" y="1465581"/>
            <a:chExt cx="795547" cy="675217"/>
          </a:xfrm>
        </p:grpSpPr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7B5EB83C-CE43-4918-A4C0-52C5D6055F7D}"/>
                </a:ext>
              </a:extLst>
            </p:cNvPr>
            <p:cNvSpPr/>
            <p:nvPr/>
          </p:nvSpPr>
          <p:spPr>
            <a:xfrm>
              <a:off x="4078141" y="1465581"/>
              <a:ext cx="488664" cy="4513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8E6EA5F4-4669-4AAD-99DD-BF95A3B4096A}"/>
                </a:ext>
              </a:extLst>
            </p:cNvPr>
            <p:cNvSpPr/>
            <p:nvPr/>
          </p:nvSpPr>
          <p:spPr>
            <a:xfrm>
              <a:off x="3771258" y="1487646"/>
              <a:ext cx="488664" cy="4513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0CC513B9-19FC-4022-AD96-A122F77DAF03}"/>
                </a:ext>
              </a:extLst>
            </p:cNvPr>
            <p:cNvSpPr/>
            <p:nvPr/>
          </p:nvSpPr>
          <p:spPr>
            <a:xfrm>
              <a:off x="3869645" y="1689462"/>
              <a:ext cx="488664" cy="4513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15" name="Ovaal 14">
            <a:extLst>
              <a:ext uri="{FF2B5EF4-FFF2-40B4-BE49-F238E27FC236}">
                <a16:creationId xmlns:a16="http://schemas.microsoft.com/office/drawing/2014/main" id="{CBDB24FC-52A0-4BEA-954E-8587DF89504A}"/>
              </a:ext>
            </a:extLst>
          </p:cNvPr>
          <p:cNvSpPr/>
          <p:nvPr/>
        </p:nvSpPr>
        <p:spPr>
          <a:xfrm>
            <a:off x="604168" y="4011626"/>
            <a:ext cx="488664" cy="4513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C364CAD-3EBE-4164-8D19-CB68E5F80564}"/>
              </a:ext>
            </a:extLst>
          </p:cNvPr>
          <p:cNvSpPr txBox="1"/>
          <p:nvPr/>
        </p:nvSpPr>
        <p:spPr>
          <a:xfrm rot="5400000">
            <a:off x="5591871" y="4041152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solidFill>
                  <a:srgbClr val="FF0000"/>
                </a:solidFill>
              </a:rPr>
              <a:t>Violence</a:t>
            </a:r>
            <a:endParaRPr lang="nl-BE" b="1" dirty="0">
              <a:solidFill>
                <a:srgbClr val="FF0000"/>
              </a:solidFill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5F88B455-3883-4660-9509-C80E81A98F83}"/>
              </a:ext>
            </a:extLst>
          </p:cNvPr>
          <p:cNvSpPr txBox="1"/>
          <p:nvPr/>
        </p:nvSpPr>
        <p:spPr>
          <a:xfrm>
            <a:off x="1609458" y="3936760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/>
              <a:t>Temps</a:t>
            </a:r>
            <a:endParaRPr lang="nl-BE" sz="1400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EC8F81C4-394B-4651-A5D2-9112B38ADC74}"/>
              </a:ext>
            </a:extLst>
          </p:cNvPr>
          <p:cNvSpPr txBox="1"/>
          <p:nvPr/>
        </p:nvSpPr>
        <p:spPr>
          <a:xfrm>
            <a:off x="491690" y="3326814"/>
            <a:ext cx="164339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400" dirty="0"/>
              <a:t>Première </a:t>
            </a:r>
            <a:r>
              <a:rPr lang="nl-NL" sz="1400" dirty="0" err="1"/>
              <a:t>phase</a:t>
            </a:r>
            <a:r>
              <a:rPr lang="nl-NL" sz="1400" dirty="0"/>
              <a:t>, </a:t>
            </a:r>
          </a:p>
          <a:p>
            <a:r>
              <a:rPr lang="nl-NL" sz="1400" dirty="0"/>
              <a:t>peut </a:t>
            </a:r>
            <a:r>
              <a:rPr lang="nl-NL" sz="1400" dirty="0" err="1"/>
              <a:t>être</a:t>
            </a:r>
            <a:r>
              <a:rPr lang="nl-NL" sz="1400" dirty="0"/>
              <a:t> </a:t>
            </a:r>
            <a:r>
              <a:rPr lang="nl-NL" sz="1400" dirty="0" err="1"/>
              <a:t>légitime</a:t>
            </a:r>
            <a:endParaRPr lang="nl-BE" sz="1400" dirty="0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8B1DAAAE-CDDC-4E86-8408-F0746D1342B1}"/>
              </a:ext>
            </a:extLst>
          </p:cNvPr>
          <p:cNvSpPr txBox="1"/>
          <p:nvPr/>
        </p:nvSpPr>
        <p:spPr>
          <a:xfrm>
            <a:off x="3624505" y="3326814"/>
            <a:ext cx="232948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400" dirty="0" err="1"/>
              <a:t>Deuxième</a:t>
            </a:r>
            <a:r>
              <a:rPr lang="nl-NL" sz="1400" dirty="0"/>
              <a:t> </a:t>
            </a:r>
            <a:r>
              <a:rPr lang="nl-NL" sz="1400" dirty="0" err="1"/>
              <a:t>phase</a:t>
            </a:r>
            <a:r>
              <a:rPr lang="nl-NL" sz="1400" dirty="0"/>
              <a:t>, </a:t>
            </a:r>
          </a:p>
          <a:p>
            <a:r>
              <a:rPr lang="nl-NL" sz="1400" dirty="0" err="1"/>
              <a:t>Acceptation</a:t>
            </a:r>
            <a:r>
              <a:rPr lang="nl-NL" sz="1400" dirty="0"/>
              <a:t> de la </a:t>
            </a:r>
            <a:r>
              <a:rPr lang="nl-NL" sz="1400" dirty="0" err="1"/>
              <a:t>violence</a:t>
            </a:r>
            <a:endParaRPr lang="nl-BE" sz="1400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4AB269F3-22A1-4C04-B74D-A755635D4D03}"/>
              </a:ext>
            </a:extLst>
          </p:cNvPr>
          <p:cNvSpPr txBox="1"/>
          <p:nvPr/>
        </p:nvSpPr>
        <p:spPr>
          <a:xfrm>
            <a:off x="6323322" y="3326814"/>
            <a:ext cx="265489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400" dirty="0" err="1"/>
              <a:t>Troisième</a:t>
            </a:r>
            <a:r>
              <a:rPr lang="nl-NL" sz="1400" dirty="0"/>
              <a:t> </a:t>
            </a:r>
            <a:r>
              <a:rPr lang="nl-NL" sz="1400" dirty="0" err="1"/>
              <a:t>phase</a:t>
            </a:r>
            <a:r>
              <a:rPr lang="nl-NL" sz="1400" dirty="0"/>
              <a:t>, </a:t>
            </a:r>
          </a:p>
          <a:p>
            <a:r>
              <a:rPr lang="nl-NL" sz="1400" dirty="0" err="1"/>
              <a:t>Commettre</a:t>
            </a:r>
            <a:r>
              <a:rPr lang="nl-NL" sz="1400" dirty="0"/>
              <a:t> des </a:t>
            </a:r>
            <a:r>
              <a:rPr lang="nl-NL" sz="1400" dirty="0" err="1"/>
              <a:t>actes</a:t>
            </a:r>
            <a:r>
              <a:rPr lang="nl-NL" sz="1400" dirty="0"/>
              <a:t> violents</a:t>
            </a:r>
            <a:endParaRPr lang="nl-BE" sz="1400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23AC86-DE27-4512-A680-0A027799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2793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5679E-6 L 0.78524 -0.0018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53" y="-9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022E-16 L 0.76962 0.0046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72" y="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0" grpId="0" animBg="1"/>
      <p:bldP spid="15" grpId="0" animBg="1"/>
      <p:bldP spid="15" grpId="1" animBg="1"/>
      <p:bldP spid="16" grpId="0"/>
      <p:bldP spid="17" grpId="0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62B1B-CC48-4A69-AA86-C42447D75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Contenu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89D676-66EB-485C-B634-6339F2466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b="1" dirty="0" err="1"/>
              <a:t>Quelques</a:t>
            </a:r>
            <a:r>
              <a:rPr lang="nl-NL" b="1" dirty="0"/>
              <a:t> </a:t>
            </a:r>
            <a:r>
              <a:rPr lang="nl-NL" b="1" dirty="0" err="1"/>
              <a:t>définitions</a:t>
            </a:r>
            <a:r>
              <a:rPr lang="nl-NL" b="1" dirty="0"/>
              <a:t> </a:t>
            </a:r>
            <a:r>
              <a:rPr lang="nl-NL" b="1" dirty="0" err="1"/>
              <a:t>fondamentales</a:t>
            </a:r>
            <a:endParaRPr lang="nl-NL" b="1" dirty="0"/>
          </a:p>
          <a:p>
            <a:pPr marL="457200" indent="-457200">
              <a:buFont typeface="+mj-lt"/>
              <a:buAutoNum type="arabicPeriod"/>
            </a:pPr>
            <a:r>
              <a:rPr lang="nl-BE" b="1" dirty="0" err="1"/>
              <a:t>Manifestations</a:t>
            </a:r>
            <a:r>
              <a:rPr lang="nl-BE" b="1" dirty="0"/>
              <a:t> de </a:t>
            </a:r>
            <a:r>
              <a:rPr lang="nl-BE" b="1" dirty="0" err="1"/>
              <a:t>radicalisation</a:t>
            </a:r>
            <a:endParaRPr lang="nl-BE" b="1" dirty="0"/>
          </a:p>
          <a:p>
            <a:pPr marL="857250" lvl="1" indent="-457200"/>
            <a:r>
              <a:rPr lang="nl-BE" dirty="0" err="1"/>
              <a:t>Radicalisation</a:t>
            </a:r>
            <a:r>
              <a:rPr lang="nl-BE" dirty="0"/>
              <a:t> </a:t>
            </a:r>
            <a:r>
              <a:rPr lang="nl-BE" dirty="0" err="1"/>
              <a:t>Jihadiste</a:t>
            </a:r>
            <a:endParaRPr lang="nl-BE" dirty="0"/>
          </a:p>
          <a:p>
            <a:pPr marL="857250" lvl="1" indent="-457200"/>
            <a:r>
              <a:rPr lang="nl-BE" dirty="0" err="1"/>
              <a:t>Radicalisation</a:t>
            </a:r>
            <a:r>
              <a:rPr lang="nl-BE" dirty="0"/>
              <a:t> de </a:t>
            </a:r>
            <a:r>
              <a:rPr lang="nl-BE" dirty="0" err="1"/>
              <a:t>l’extrême</a:t>
            </a:r>
            <a:r>
              <a:rPr lang="nl-BE" dirty="0"/>
              <a:t> </a:t>
            </a:r>
            <a:r>
              <a:rPr lang="nl-BE" dirty="0" err="1"/>
              <a:t>gauche</a:t>
            </a:r>
            <a:endParaRPr lang="nl-BE" dirty="0"/>
          </a:p>
          <a:p>
            <a:pPr marL="857250" lvl="1" indent="-457200"/>
            <a:r>
              <a:rPr lang="nl-BE" dirty="0" err="1"/>
              <a:t>Radicalisation</a:t>
            </a:r>
            <a:r>
              <a:rPr lang="nl-BE" dirty="0"/>
              <a:t> de </a:t>
            </a:r>
            <a:r>
              <a:rPr lang="nl-BE" dirty="0" err="1"/>
              <a:t>l’extrême</a:t>
            </a:r>
            <a:r>
              <a:rPr lang="nl-BE" dirty="0"/>
              <a:t> </a:t>
            </a:r>
            <a:r>
              <a:rPr lang="nl-BE" dirty="0" err="1"/>
              <a:t>droite</a:t>
            </a:r>
            <a:endParaRPr lang="nl-BE" dirty="0"/>
          </a:p>
          <a:p>
            <a:pPr marL="457200" indent="-457200">
              <a:buFont typeface="+mj-lt"/>
              <a:buAutoNum type="arabicPeriod"/>
            </a:pPr>
            <a:r>
              <a:rPr lang="nl-BE" b="1" dirty="0"/>
              <a:t>Les </a:t>
            </a:r>
            <a:r>
              <a:rPr lang="nl-BE" b="1" dirty="0" err="1"/>
              <a:t>causes</a:t>
            </a:r>
            <a:r>
              <a:rPr lang="nl-BE" b="1" dirty="0"/>
              <a:t> de </a:t>
            </a:r>
            <a:r>
              <a:rPr lang="nl-BE" b="1" dirty="0" err="1"/>
              <a:t>radicalisation</a:t>
            </a:r>
            <a:endParaRPr lang="nl-BE" b="1" dirty="0"/>
          </a:p>
          <a:p>
            <a:pPr marL="857250" lvl="1" indent="-457200"/>
            <a:r>
              <a:rPr lang="nl-BE" dirty="0" err="1"/>
              <a:t>Théories</a:t>
            </a:r>
            <a:r>
              <a:rPr lang="nl-BE" dirty="0"/>
              <a:t> </a:t>
            </a:r>
            <a:r>
              <a:rPr lang="nl-BE" dirty="0" err="1"/>
              <a:t>descriptives</a:t>
            </a:r>
            <a:endParaRPr lang="nl-BE" dirty="0"/>
          </a:p>
          <a:p>
            <a:pPr marL="857250" lvl="1" indent="-457200"/>
            <a:r>
              <a:rPr lang="nl-BE" dirty="0" err="1"/>
              <a:t>Théories</a:t>
            </a:r>
            <a:r>
              <a:rPr lang="nl-BE" dirty="0"/>
              <a:t> </a:t>
            </a:r>
            <a:r>
              <a:rPr lang="nl-BE" dirty="0" err="1"/>
              <a:t>contextuelles</a:t>
            </a:r>
            <a:endParaRPr lang="nl-BE" dirty="0"/>
          </a:p>
          <a:p>
            <a:pPr marL="857250" lvl="1" indent="-457200"/>
            <a:r>
              <a:rPr lang="nl-BE" dirty="0" err="1"/>
              <a:t>Théories</a:t>
            </a:r>
            <a:r>
              <a:rPr lang="nl-BE" dirty="0"/>
              <a:t> </a:t>
            </a:r>
            <a:r>
              <a:rPr lang="nl-BE" dirty="0" err="1"/>
              <a:t>multifactorielles</a:t>
            </a:r>
            <a:endParaRPr lang="nl-BE" dirty="0"/>
          </a:p>
          <a:p>
            <a:pPr marL="857250" lvl="1" indent="-457200"/>
            <a:r>
              <a:rPr lang="nl-BE" dirty="0"/>
              <a:t>Théorie de </a:t>
            </a:r>
            <a:r>
              <a:rPr lang="nl-BE" dirty="0" err="1"/>
              <a:t>l’action</a:t>
            </a:r>
            <a:r>
              <a:rPr lang="nl-BE" dirty="0"/>
              <a:t> </a:t>
            </a:r>
            <a:r>
              <a:rPr lang="nl-BE" dirty="0" err="1"/>
              <a:t>situationelle</a:t>
            </a: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AD75D56-7A0F-4A59-8AFF-66CB7CD8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460FF-DEC1-4727-8D64-D3ED0F812F35}" type="slidenum">
              <a:rPr lang="fr-CH" smtClean="0"/>
              <a:t>9</a:t>
            </a:fld>
            <a:endParaRPr lang="fr-CH"/>
          </a:p>
        </p:txBody>
      </p:sp>
      <p:sp>
        <p:nvSpPr>
          <p:cNvPr id="8" name="Pijl: rechts 7">
            <a:extLst>
              <a:ext uri="{FF2B5EF4-FFF2-40B4-BE49-F238E27FC236}">
                <a16:creationId xmlns:a16="http://schemas.microsoft.com/office/drawing/2014/main" id="{9655F755-7FC7-498F-861A-D412839BB73C}"/>
              </a:ext>
            </a:extLst>
          </p:cNvPr>
          <p:cNvSpPr/>
          <p:nvPr/>
        </p:nvSpPr>
        <p:spPr>
          <a:xfrm>
            <a:off x="-978408" y="1897634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905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6.17284E-7 L 0.05729 6.17284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DCAF Brand 2019">
      <a:dk1>
        <a:srgbClr val="00204E"/>
      </a:dk1>
      <a:lt1>
        <a:sysClr val="window" lastClr="FFFFFF"/>
      </a:lt1>
      <a:dk2>
        <a:srgbClr val="00204E"/>
      </a:dk2>
      <a:lt2>
        <a:srgbClr val="FBEABF"/>
      </a:lt2>
      <a:accent1>
        <a:srgbClr val="F0AB00"/>
      </a:accent1>
      <a:accent2>
        <a:srgbClr val="00B2A9"/>
      </a:accent2>
      <a:accent3>
        <a:srgbClr val="8996A0"/>
      </a:accent3>
      <a:accent4>
        <a:srgbClr val="A7B0B8"/>
      </a:accent4>
      <a:accent5>
        <a:srgbClr val="40C5BF"/>
      </a:accent5>
      <a:accent6>
        <a:srgbClr val="F4C040"/>
      </a:accent6>
      <a:hlink>
        <a:srgbClr val="00B2A9"/>
      </a:hlink>
      <a:folHlink>
        <a:srgbClr val="8996A0"/>
      </a:folHlink>
    </a:clrScheme>
    <a:fontScheme name="DCAF Brand 2019">
      <a:majorFont>
        <a:latin typeface="Saira ExtraBold"/>
        <a:ea typeface=""/>
        <a:cs typeface=""/>
      </a:majorFont>
      <a:minorFont>
        <a:latin typeface="Saira"/>
        <a:ea typeface=""/>
        <a:cs typeface="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CAF_PPT_2019  -  Read-Only" id="{014F4D34-BD9E-4009-8C7E-E98A92B543D8}" vid="{F29C20E7-F5D4-4B35-9A82-AD8720EE558F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opic xmlns="4c17f5b6-eb87-4ddb-ba55-74da1aef247e">DCAF Standard Template</Topic>
    <Author0 xmlns="4c17f5b6-eb87-4ddb-ba55-74da1aef247e">
      <UserInfo>
        <DisplayName/>
        <AccountId xsi:nil="true"/>
        <AccountType/>
      </UserInfo>
    </Author0>
    <_dlc_DocId xmlns="a1ec9f4b-03c0-425a-a532-22b772d100b9">HF4RY2MMQTEP-1069230636-26</_dlc_DocId>
    <Date xmlns="4c17f5b6-eb87-4ddb-ba55-74da1aef247e" xsi:nil="true"/>
    <_dlc_DocIdUrl xmlns="a1ec9f4b-03c0-425a-a532-22b772d100b9">
      <Url>http://portal.dcaf.ch/intranet/_layouts/15/DocIdRedir.aspx?ID=HF4RY2MMQTEP-1069230636-26</Url>
      <Description>HF4RY2MMQTEP-1069230636-26</Description>
    </_dlc_DocIdUrl>
    <Document_x0020_Type xmlns="4c17f5b6-eb87-4ddb-ba55-74da1aef247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A9AA30F3D58A46B04FE04A637DDD7E" ma:contentTypeVersion="5" ma:contentTypeDescription="Create a new document." ma:contentTypeScope="" ma:versionID="07087c4bf0409b5998ee80a82f212cca">
  <xsd:schema xmlns:xsd="http://www.w3.org/2001/XMLSchema" xmlns:xs="http://www.w3.org/2001/XMLSchema" xmlns:p="http://schemas.microsoft.com/office/2006/metadata/properties" xmlns:ns2="a1ec9f4b-03c0-425a-a532-22b772d100b9" xmlns:ns3="4c17f5b6-eb87-4ddb-ba55-74da1aef247e" targetNamespace="http://schemas.microsoft.com/office/2006/metadata/properties" ma:root="true" ma:fieldsID="6096781fde60b319dac031bc944f137e" ns2:_="" ns3:_="">
    <xsd:import namespace="a1ec9f4b-03c0-425a-a532-22b772d100b9"/>
    <xsd:import namespace="4c17f5b6-eb87-4ddb-ba55-74da1aef247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uthor0" minOccurs="0"/>
                <xsd:element ref="ns3:Date" minOccurs="0"/>
                <xsd:element ref="ns3:Document_x0020_Type" minOccurs="0"/>
                <xsd:element ref="ns3:Topic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ec9f4b-03c0-425a-a532-22b772d100b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17f5b6-eb87-4ddb-ba55-74da1aef247e" elementFormDefault="qualified">
    <xsd:import namespace="http://schemas.microsoft.com/office/2006/documentManagement/types"/>
    <xsd:import namespace="http://schemas.microsoft.com/office/infopath/2007/PartnerControls"/>
    <xsd:element name="Author0" ma:index="11" nillable="true" ma:displayName="Author" ma:list="UserInfo" ma:SharePointGroup="0" ma:internalName="Author0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ate" ma:index="12" nillable="true" ma:displayName="Date" ma:format="DateOnly" ma:internalName="Date">
      <xsd:simpleType>
        <xsd:restriction base="dms:DateTime"/>
      </xsd:simpleType>
    </xsd:element>
    <xsd:element name="Document_x0020_Type" ma:index="14" nillable="true" ma:displayName="Document Type" ma:internalName="Document_x0020_Type">
      <xsd:simpleType>
        <xsd:restriction base="dms:Text">
          <xsd:maxLength value="255"/>
        </xsd:restriction>
      </xsd:simpleType>
    </xsd:element>
    <xsd:element name="Topic" ma:index="15" nillable="true" ma:displayName="Topic" ma:internalName="Topic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9D908632-6804-4692-88CB-B65401DE260E}">
  <ds:schemaRefs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4c17f5b6-eb87-4ddb-ba55-74da1aef247e"/>
    <ds:schemaRef ds:uri="a1ec9f4b-03c0-425a-a532-22b772d100b9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A54F654-4CDB-4612-9E81-5752656467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ec9f4b-03c0-425a-a532-22b772d100b9"/>
    <ds:schemaRef ds:uri="4c17f5b6-eb87-4ddb-ba55-74da1aef24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5AEAA0-232A-4C6D-8E17-49003119181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0743556-E4CE-4332-94DD-FE7B91744762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DCAF PPT template</Template>
  <TotalTime>1587</TotalTime>
  <Words>2047</Words>
  <Application>Microsoft Office PowerPoint</Application>
  <PresentationFormat>Diavoorstelling (16:9)</PresentationFormat>
  <Paragraphs>348</Paragraphs>
  <Slides>30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6" baseType="lpstr">
      <vt:lpstr>Saira</vt:lpstr>
      <vt:lpstr>Calibri</vt:lpstr>
      <vt:lpstr>Arial Narrow</vt:lpstr>
      <vt:lpstr>Saira ExtraBold</vt:lpstr>
      <vt:lpstr>Arial</vt:lpstr>
      <vt:lpstr>Kantoorthema</vt:lpstr>
      <vt:lpstr>Radicalisation et terrorisme</vt:lpstr>
      <vt:lpstr>Contenu</vt:lpstr>
      <vt:lpstr>1. Quelques définitions fondamentales</vt:lpstr>
      <vt:lpstr>1. Quelques définitions fondamentales</vt:lpstr>
      <vt:lpstr>1. Quelques définitions fondamentales</vt:lpstr>
      <vt:lpstr>1. Quelques définitions fondamentales</vt:lpstr>
      <vt:lpstr>1. Quelques définitions fondamentales</vt:lpstr>
      <vt:lpstr>1. Quelques définitions fondamentales</vt:lpstr>
      <vt:lpstr>Contenu</vt:lpstr>
      <vt:lpstr>2. Manifestations de radicalisation</vt:lpstr>
      <vt:lpstr>2. Manifestations de radicalisation</vt:lpstr>
      <vt:lpstr>2. Manifestations de radicalisation</vt:lpstr>
      <vt:lpstr>PowerPoint-presentatie</vt:lpstr>
      <vt:lpstr>2. Manifestations de radicalisation</vt:lpstr>
      <vt:lpstr>2. Manifestations de radicalisation</vt:lpstr>
      <vt:lpstr>2. Manifestations de radicalisation</vt:lpstr>
      <vt:lpstr>2. Manifestations de radicalisation</vt:lpstr>
      <vt:lpstr>PowerPoint-presentatie</vt:lpstr>
      <vt:lpstr>2. Manifestations de radicalisation</vt:lpstr>
      <vt:lpstr>Contenu</vt:lpstr>
      <vt:lpstr>3. Les causes de la radicalisation</vt:lpstr>
      <vt:lpstr>3. Les causes de la radicalisation</vt:lpstr>
      <vt:lpstr>3. Les causes de la radicalisation</vt:lpstr>
      <vt:lpstr>3. Les causes de la radicalisation</vt:lpstr>
      <vt:lpstr>3. Les causes de la radicalisation</vt:lpstr>
      <vt:lpstr>3. Les causes de la radicalisation</vt:lpstr>
      <vt:lpstr>3. Les causes de la radicalisation</vt:lpstr>
      <vt:lpstr>3. Les causes de la radicalisation</vt:lpstr>
      <vt:lpstr>Exercise</vt:lpstr>
      <vt:lpstr>Merci de votre attention.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pponsaers@gmail.com</dc:creator>
  <cp:lastModifiedBy>pponsaers@gmail.com</cp:lastModifiedBy>
  <cp:revision>177</cp:revision>
  <dcterms:created xsi:type="dcterms:W3CDTF">2020-11-14T14:55:41Z</dcterms:created>
  <dcterms:modified xsi:type="dcterms:W3CDTF">2020-12-17T12:06:51Z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b4ce1521-fe70-4b84-b3d9-d71fcef5761b</vt:lpwstr>
  </property>
  <property fmtid="{D5CDD505-2E9C-101B-9397-08002B2CF9AE}" pid="3" name="ContentTypeId">
    <vt:lpwstr>0x010100B4A9AA30F3D58A46B04FE04A637DDD7E</vt:lpwstr>
  </property>
</Properties>
</file>