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5"/>
  </p:sldMasterIdLst>
  <p:notesMasterIdLst>
    <p:notesMasterId r:id="rId53"/>
  </p:notesMasterIdLst>
  <p:sldIdLst>
    <p:sldId id="257" r:id="rId6"/>
    <p:sldId id="582" r:id="rId7"/>
    <p:sldId id="572" r:id="rId8"/>
    <p:sldId id="573" r:id="rId9"/>
    <p:sldId id="574" r:id="rId10"/>
    <p:sldId id="275" r:id="rId11"/>
    <p:sldId id="266" r:id="rId12"/>
    <p:sldId id="293" r:id="rId13"/>
    <p:sldId id="583" r:id="rId14"/>
    <p:sldId id="382" r:id="rId15"/>
    <p:sldId id="258" r:id="rId16"/>
    <p:sldId id="283" r:id="rId17"/>
    <p:sldId id="306" r:id="rId18"/>
    <p:sldId id="384" r:id="rId19"/>
    <p:sldId id="304" r:id="rId20"/>
    <p:sldId id="584" r:id="rId21"/>
    <p:sldId id="315" r:id="rId22"/>
    <p:sldId id="523" r:id="rId23"/>
    <p:sldId id="322" r:id="rId24"/>
    <p:sldId id="323" r:id="rId25"/>
    <p:sldId id="324" r:id="rId26"/>
    <p:sldId id="585" r:id="rId27"/>
    <p:sldId id="391" r:id="rId28"/>
    <p:sldId id="521" r:id="rId29"/>
    <p:sldId id="527" r:id="rId30"/>
    <p:sldId id="522" r:id="rId31"/>
    <p:sldId id="394" r:id="rId32"/>
    <p:sldId id="528" r:id="rId33"/>
    <p:sldId id="529" r:id="rId34"/>
    <p:sldId id="575" r:id="rId35"/>
    <p:sldId id="269" r:id="rId36"/>
    <p:sldId id="586" r:id="rId37"/>
    <p:sldId id="393" r:id="rId38"/>
    <p:sldId id="551" r:id="rId39"/>
    <p:sldId id="560" r:id="rId40"/>
    <p:sldId id="577" r:id="rId41"/>
    <p:sldId id="578" r:id="rId42"/>
    <p:sldId id="581" r:id="rId43"/>
    <p:sldId id="526" r:id="rId44"/>
    <p:sldId id="580" r:id="rId45"/>
    <p:sldId id="587" r:id="rId46"/>
    <p:sldId id="392" r:id="rId47"/>
    <p:sldId id="543" r:id="rId48"/>
    <p:sldId id="588" r:id="rId49"/>
    <p:sldId id="372" r:id="rId50"/>
    <p:sldId id="579" r:id="rId51"/>
    <p:sldId id="320" r:id="rId52"/>
  </p:sldIdLst>
  <p:sldSz cx="9144000" cy="5143500" type="screen16x9"/>
  <p:notesSz cx="6858000" cy="9144000"/>
  <p:embeddedFontLst>
    <p:embeddedFont>
      <p:font typeface="Arial Narrow" panose="020B0606020202030204" pitchFamily="34" charset="0"/>
      <p:regular r:id="rId54"/>
      <p:bold r:id="rId55"/>
      <p:italic r:id="rId56"/>
      <p:boldItalic r:id="rId57"/>
    </p:embeddedFont>
    <p:embeddedFont>
      <p:font typeface="Calibri" panose="020F0502020204030204" pitchFamily="34" charset="0"/>
      <p:regular r:id="rId58"/>
      <p:bold r:id="rId59"/>
      <p:italic r:id="rId60"/>
      <p:boldItalic r:id="rId61"/>
    </p:embeddedFont>
    <p:embeddedFont>
      <p:font typeface="Saira" panose="020B0604020202020204" charset="0"/>
      <p:regular r:id="rId62"/>
      <p:bold r:id="rId63"/>
    </p:embeddedFont>
    <p:embeddedFont>
      <p:font typeface="Saira ExtraBold" panose="020B0604020202020204" charset="0"/>
      <p:bold r:id="rId64"/>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27" userDrawn="1">
          <p15:clr>
            <a:srgbClr val="A4A3A4"/>
          </p15:clr>
        </p15:guide>
        <p15:guide id="2" pos="11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4" autoAdjust="0"/>
    <p:restoredTop sz="94682" autoAdjust="0"/>
  </p:normalViewPr>
  <p:slideViewPr>
    <p:cSldViewPr>
      <p:cViewPr varScale="1">
        <p:scale>
          <a:sx n="80" d="100"/>
          <a:sy n="80" d="100"/>
        </p:scale>
        <p:origin x="102" y="252"/>
      </p:cViewPr>
      <p:guideLst>
        <p:guide orient="horz" pos="2527"/>
        <p:guide pos="113"/>
      </p:guideLst>
    </p:cSldViewPr>
  </p:slideViewPr>
  <p:outlineViewPr>
    <p:cViewPr>
      <p:scale>
        <a:sx n="33" d="100"/>
        <a:sy n="33" d="100"/>
      </p:scale>
      <p:origin x="0" y="0"/>
    </p:cViewPr>
  </p:outlineViewPr>
  <p:notesTextViewPr>
    <p:cViewPr>
      <p:scale>
        <a:sx n="1" d="1"/>
        <a:sy n="1" d="1"/>
      </p:scale>
      <p:origin x="0" y="0"/>
    </p:cViewPr>
  </p:notesTextViewPr>
  <p:sorterViewPr>
    <p:cViewPr>
      <p:scale>
        <a:sx n="120" d="100"/>
        <a:sy n="120" d="100"/>
      </p:scale>
      <p:origin x="0" y="-1538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font" Target="fonts/font2.fntdata"/><Relationship Id="rId63" Type="http://schemas.openxmlformats.org/officeDocument/2006/relationships/font" Target="fonts/font10.fntdata"/><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notesMaster" Target="notesMasters/notesMaster1.xml"/><Relationship Id="rId58" Type="http://schemas.openxmlformats.org/officeDocument/2006/relationships/font" Target="fonts/font5.fntdata"/><Relationship Id="rId66"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font" Target="fonts/font4.fntdata"/><Relationship Id="rId61" Type="http://schemas.openxmlformats.org/officeDocument/2006/relationships/font" Target="fonts/font8.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font" Target="fonts/font7.fntdata"/><Relationship Id="rId65"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font" Target="fonts/font3.fntdata"/><Relationship Id="rId64" Type="http://schemas.openxmlformats.org/officeDocument/2006/relationships/font" Target="fonts/font11.fntdata"/><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font" Target="fonts/font6.fntdata"/><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font" Target="fonts/font1.fntdata"/><Relationship Id="rId62"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9B8BF6-1D50-4B85-AF90-17537E63981B}" type="datetimeFigureOut">
              <a:rPr lang="nl-BE" smtClean="0"/>
              <a:t>6/12/2020</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204DAF-A864-4CC9-9E06-C52A343CA4E0}" type="slidenum">
              <a:rPr lang="nl-BE" smtClean="0"/>
              <a:t>‹nr.›</a:t>
            </a:fld>
            <a:endParaRPr lang="nl-BE"/>
          </a:p>
        </p:txBody>
      </p:sp>
    </p:spTree>
    <p:extLst>
      <p:ext uri="{BB962C8B-B14F-4D97-AF65-F5344CB8AC3E}">
        <p14:creationId xmlns:p14="http://schemas.microsoft.com/office/powerpoint/2010/main" val="3271905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ullets_WhiteB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85D460FF-DEC1-4727-8D64-D3ED0F812F35}" type="slidenum">
              <a:rPr lang="fr-CH" smtClean="0"/>
              <a:t>‹nr.›</a:t>
            </a:fld>
            <a:endParaRPr lang="fr-CH"/>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3568" y="195485"/>
            <a:ext cx="1728192" cy="294931"/>
          </a:xfrm>
          <a:prstGeom prst="rect">
            <a:avLst/>
          </a:prstGeom>
        </p:spPr>
      </p:pic>
      <p:sp>
        <p:nvSpPr>
          <p:cNvPr id="9" name="Title Placeholder 1">
            <a:extLst>
              <a:ext uri="{FF2B5EF4-FFF2-40B4-BE49-F238E27FC236}">
                <a16:creationId xmlns:a16="http://schemas.microsoft.com/office/drawing/2014/main" id="{182EDE65-81C6-4D04-A738-160D0B7848B2}"/>
              </a:ext>
            </a:extLst>
          </p:cNvPr>
          <p:cNvSpPr>
            <a:spLocks noGrp="1"/>
          </p:cNvSpPr>
          <p:nvPr>
            <p:ph type="title"/>
          </p:nvPr>
        </p:nvSpPr>
        <p:spPr>
          <a:xfrm>
            <a:off x="467544" y="621903"/>
            <a:ext cx="8229600" cy="942975"/>
          </a:xfrm>
          <a:prstGeom prst="rect">
            <a:avLst/>
          </a:prstGeom>
        </p:spPr>
        <p:txBody>
          <a:bodyPr vert="horz" lIns="91440" tIns="45720" rIns="91440" bIns="45720" rtlCol="0" anchor="ctr">
            <a:normAutofit/>
          </a:bodyPr>
          <a:lstStyle>
            <a:lvl1pPr>
              <a:defRPr>
                <a:solidFill>
                  <a:schemeClr val="tx1"/>
                </a:solidFill>
              </a:defRPr>
            </a:lvl1pPr>
          </a:lstStyle>
          <a:p>
            <a:r>
              <a:rPr lang="nl-NL"/>
              <a:t>Klik om stijl te bewerken</a:t>
            </a:r>
            <a:endParaRPr lang="fr-CH" dirty="0"/>
          </a:p>
        </p:txBody>
      </p:sp>
      <p:sp>
        <p:nvSpPr>
          <p:cNvPr id="10" name="Text Placeholder 2">
            <a:extLst>
              <a:ext uri="{FF2B5EF4-FFF2-40B4-BE49-F238E27FC236}">
                <a16:creationId xmlns:a16="http://schemas.microsoft.com/office/drawing/2014/main" id="{FEC2E78C-50BD-4404-81C2-D4B9DBFF7CD5}"/>
              </a:ext>
            </a:extLst>
          </p:cNvPr>
          <p:cNvSpPr>
            <a:spLocks noGrp="1"/>
          </p:cNvSpPr>
          <p:nvPr>
            <p:ph idx="1"/>
          </p:nvPr>
        </p:nvSpPr>
        <p:spPr>
          <a:xfrm>
            <a:off x="467544" y="1449318"/>
            <a:ext cx="8229600" cy="3334084"/>
          </a:xfrm>
          <a:prstGeom prst="rect">
            <a:avLst/>
          </a:prstGeom>
        </p:spPr>
        <p:txBody>
          <a:bodyPr vert="horz" lIns="91440" tIns="45720" rIns="91440" bIns="45720" rtlCol="0">
            <a:norm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fr-CH" dirty="0"/>
          </a:p>
        </p:txBody>
      </p:sp>
      <p:sp>
        <p:nvSpPr>
          <p:cNvPr id="11" name="Date Placeholder 3">
            <a:extLst>
              <a:ext uri="{FF2B5EF4-FFF2-40B4-BE49-F238E27FC236}">
                <a16:creationId xmlns:a16="http://schemas.microsoft.com/office/drawing/2014/main" id="{B15DDBDE-253E-4B94-9F37-FFD219AC9F4C}"/>
              </a:ext>
            </a:extLst>
          </p:cNvPr>
          <p:cNvSpPr txBox="1">
            <a:spLocks/>
          </p:cNvSpPr>
          <p:nvPr userDrawn="1"/>
        </p:nvSpPr>
        <p:spPr>
          <a:xfrm>
            <a:off x="467544" y="4790802"/>
            <a:ext cx="2133600" cy="301228"/>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24730F7-AEFF-411A-9935-E22A84A9D5F5}" type="datetimeFigureOut">
              <a:rPr lang="fr-CH" smtClean="0"/>
              <a:pPr/>
              <a:t>06.12.2020</a:t>
            </a:fld>
            <a:endParaRPr lang="fr-CH" dirty="0"/>
          </a:p>
        </p:txBody>
      </p:sp>
    </p:spTree>
    <p:extLst>
      <p:ext uri="{BB962C8B-B14F-4D97-AF65-F5344CB8AC3E}">
        <p14:creationId xmlns:p14="http://schemas.microsoft.com/office/powerpoint/2010/main" val="752330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792288" y="3775298"/>
            <a:ext cx="5486400" cy="425054"/>
          </a:xfrm>
        </p:spPr>
        <p:txBody>
          <a:bodyPr anchor="b"/>
          <a:lstStyle>
            <a:lvl1pPr algn="l">
              <a:defRPr sz="2000" b="1"/>
            </a:lvl1pPr>
          </a:lstStyle>
          <a:p>
            <a:r>
              <a:rPr lang="nl-NL"/>
              <a:t>Klik om stijl te bewerken</a:t>
            </a:r>
            <a:endParaRPr lang="fr-CH" dirty="0"/>
          </a:p>
        </p:txBody>
      </p:sp>
      <p:sp>
        <p:nvSpPr>
          <p:cNvPr id="3" name="Picture Placeholder 2"/>
          <p:cNvSpPr>
            <a:spLocks noGrp="1"/>
          </p:cNvSpPr>
          <p:nvPr>
            <p:ph type="pic" idx="1"/>
          </p:nvPr>
        </p:nvSpPr>
        <p:spPr>
          <a:xfrm>
            <a:off x="1792288" y="918333"/>
            <a:ext cx="5486400" cy="28055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fr-CH"/>
          </a:p>
        </p:txBody>
      </p:sp>
      <p:sp>
        <p:nvSpPr>
          <p:cNvPr id="4" name="Text Placeholder 3"/>
          <p:cNvSpPr>
            <a:spLocks noGrp="1"/>
          </p:cNvSpPr>
          <p:nvPr>
            <p:ph type="body" sz="half" idx="2"/>
          </p:nvPr>
        </p:nvSpPr>
        <p:spPr>
          <a:xfrm>
            <a:off x="1792288" y="4200351"/>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AAC597AE-4B9A-45E3-A33D-2CBF2A116C09}" type="datetime1">
              <a:rPr lang="fr-CH" smtClean="0"/>
              <a:t>06.12.2020</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85D460FF-DEC1-4727-8D64-D3ED0F812F35}" type="slidenum">
              <a:rPr lang="fr-CH" smtClean="0"/>
              <a:t>‹nr.›</a:t>
            </a:fld>
            <a:endParaRPr lang="fr-CH"/>
          </a:p>
        </p:txBody>
      </p:sp>
    </p:spTree>
    <p:extLst>
      <p:ext uri="{BB962C8B-B14F-4D97-AF65-F5344CB8AC3E}">
        <p14:creationId xmlns:p14="http://schemas.microsoft.com/office/powerpoint/2010/main" val="3708419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1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3775298"/>
            <a:ext cx="5486400" cy="425054"/>
          </a:xfrm>
        </p:spPr>
        <p:txBody>
          <a:bodyPr anchor="b"/>
          <a:lstStyle>
            <a:lvl1pPr algn="l">
              <a:defRPr sz="2000" b="1">
                <a:solidFill>
                  <a:schemeClr val="tx1"/>
                </a:solidFill>
              </a:defRPr>
            </a:lvl1pPr>
          </a:lstStyle>
          <a:p>
            <a:r>
              <a:rPr lang="nl-NL"/>
              <a:t>Klik om stijl te bewerken</a:t>
            </a:r>
            <a:endParaRPr lang="fr-CH" dirty="0"/>
          </a:p>
        </p:txBody>
      </p:sp>
      <p:sp>
        <p:nvSpPr>
          <p:cNvPr id="3" name="Picture Placeholder 2"/>
          <p:cNvSpPr>
            <a:spLocks noGrp="1"/>
          </p:cNvSpPr>
          <p:nvPr>
            <p:ph type="pic" idx="1"/>
          </p:nvPr>
        </p:nvSpPr>
        <p:spPr>
          <a:xfrm>
            <a:off x="1792288" y="918333"/>
            <a:ext cx="5486400" cy="2805545"/>
          </a:xfrm>
        </p:spPr>
        <p:txBody>
          <a:bodyPr/>
          <a:lstStyle>
            <a:lvl1pPr marL="0" indent="0">
              <a:buNone/>
              <a:defRPr sz="3200">
                <a:ln>
                  <a:noFill/>
                </a:ln>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fr-CH"/>
          </a:p>
        </p:txBody>
      </p:sp>
      <p:sp>
        <p:nvSpPr>
          <p:cNvPr id="4" name="Text Placeholder 3"/>
          <p:cNvSpPr>
            <a:spLocks noGrp="1"/>
          </p:cNvSpPr>
          <p:nvPr>
            <p:ph type="body" sz="half" idx="2"/>
          </p:nvPr>
        </p:nvSpPr>
        <p:spPr>
          <a:xfrm>
            <a:off x="1792288" y="4200351"/>
            <a:ext cx="5486400" cy="603647"/>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FA38DBAC-00EF-4D7F-8353-02966E80E5D8}" type="datetime1">
              <a:rPr lang="fr-CH" smtClean="0"/>
              <a:t>06.12.2020</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85D460FF-DEC1-4727-8D64-D3ED0F812F35}" type="slidenum">
              <a:rPr lang="fr-CH" smtClean="0"/>
              <a:t>‹nr.›</a:t>
            </a:fld>
            <a:endParaRPr lang="fr-CH"/>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7544" y="195486"/>
            <a:ext cx="2016224" cy="344086"/>
          </a:xfrm>
          <a:prstGeom prst="rect">
            <a:avLst/>
          </a:prstGeom>
        </p:spPr>
      </p:pic>
    </p:spTree>
    <p:extLst>
      <p:ext uri="{BB962C8B-B14F-4D97-AF65-F5344CB8AC3E}">
        <p14:creationId xmlns:p14="http://schemas.microsoft.com/office/powerpoint/2010/main" val="15941504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a:xfrm>
            <a:off x="457200" y="771550"/>
            <a:ext cx="5122912" cy="857250"/>
          </a:xfrm>
        </p:spPr>
        <p:txBody>
          <a:bodyPr>
            <a:normAutofit/>
          </a:bodyPr>
          <a:lstStyle>
            <a:lvl1pPr>
              <a:defRPr sz="2400"/>
            </a:lvl1pPr>
          </a:lstStyle>
          <a:p>
            <a:r>
              <a:rPr lang="nl-NL"/>
              <a:t>Klik om stijl te bewerken</a:t>
            </a:r>
            <a:endParaRPr lang="fr-CH" dirty="0"/>
          </a:p>
        </p:txBody>
      </p:sp>
      <p:sp>
        <p:nvSpPr>
          <p:cNvPr id="3" name="Vertical Text Placeholder 2"/>
          <p:cNvSpPr>
            <a:spLocks noGrp="1"/>
          </p:cNvSpPr>
          <p:nvPr>
            <p:ph type="body" orient="vert" idx="1"/>
          </p:nvPr>
        </p:nvSpPr>
        <p:spPr>
          <a:xfrm rot="16200000">
            <a:off x="1511659" y="663534"/>
            <a:ext cx="2880323" cy="4968554"/>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fr-CH" dirty="0"/>
          </a:p>
        </p:txBody>
      </p:sp>
      <p:sp>
        <p:nvSpPr>
          <p:cNvPr id="4" name="Date Placeholder 3"/>
          <p:cNvSpPr>
            <a:spLocks noGrp="1"/>
          </p:cNvSpPr>
          <p:nvPr>
            <p:ph type="dt" sz="half" idx="10"/>
          </p:nvPr>
        </p:nvSpPr>
        <p:spPr/>
        <p:txBody>
          <a:bodyPr/>
          <a:lstStyle/>
          <a:p>
            <a:fld id="{538BA4E6-1551-411A-935C-C3C38093B605}" type="datetime1">
              <a:rPr lang="fr-CH" smtClean="0"/>
              <a:t>06.12.2020</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85D460FF-DEC1-4727-8D64-D3ED0F812F35}" type="slidenum">
              <a:rPr lang="fr-CH" smtClean="0"/>
              <a:t>‹nr.›</a:t>
            </a:fld>
            <a:endParaRPr lang="fr-CH"/>
          </a:p>
        </p:txBody>
      </p:sp>
      <p:sp>
        <p:nvSpPr>
          <p:cNvPr id="8" name="Picture Placeholder 7"/>
          <p:cNvSpPr>
            <a:spLocks noGrp="1"/>
          </p:cNvSpPr>
          <p:nvPr>
            <p:ph type="pic" sz="quarter" idx="13"/>
          </p:nvPr>
        </p:nvSpPr>
        <p:spPr>
          <a:xfrm>
            <a:off x="5724525" y="0"/>
            <a:ext cx="3419475" cy="5143500"/>
          </a:xfrm>
        </p:spPr>
        <p:txBody>
          <a:bodyPr/>
          <a:lstStyle/>
          <a:p>
            <a:r>
              <a:rPr lang="nl-NL"/>
              <a:t>Klik op het pictogram als u een afbeelding wilt toevoegen</a:t>
            </a:r>
            <a:endParaRPr lang="fr-CH"/>
          </a:p>
        </p:txBody>
      </p:sp>
    </p:spTree>
    <p:extLst>
      <p:ext uri="{BB962C8B-B14F-4D97-AF65-F5344CB8AC3E}">
        <p14:creationId xmlns:p14="http://schemas.microsoft.com/office/powerpoint/2010/main" val="14495898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rot="16200000">
            <a:off x="-288540" y="1239602"/>
            <a:ext cx="4032448" cy="2808312"/>
          </a:xfrm>
        </p:spPr>
        <p:txBody>
          <a:bodyPr vert="eaVert"/>
          <a:lstStyle/>
          <a:p>
            <a:r>
              <a:rPr lang="nl-NL"/>
              <a:t>Klik om stijl te bewerken</a:t>
            </a:r>
            <a:endParaRPr lang="fr-CH"/>
          </a:p>
        </p:txBody>
      </p:sp>
      <p:sp>
        <p:nvSpPr>
          <p:cNvPr id="3" name="Vertical Text Placeholder 2"/>
          <p:cNvSpPr>
            <a:spLocks noGrp="1"/>
          </p:cNvSpPr>
          <p:nvPr>
            <p:ph type="body" orient="vert" idx="1"/>
          </p:nvPr>
        </p:nvSpPr>
        <p:spPr>
          <a:xfrm rot="16200000">
            <a:off x="2627784" y="1203598"/>
            <a:ext cx="4032448" cy="2880320"/>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fr-CH" dirty="0"/>
          </a:p>
        </p:txBody>
      </p:sp>
      <p:sp>
        <p:nvSpPr>
          <p:cNvPr id="4" name="Date Placeholder 3"/>
          <p:cNvSpPr>
            <a:spLocks noGrp="1"/>
          </p:cNvSpPr>
          <p:nvPr>
            <p:ph type="dt" sz="half" idx="10"/>
          </p:nvPr>
        </p:nvSpPr>
        <p:spPr/>
        <p:txBody>
          <a:bodyPr/>
          <a:lstStyle/>
          <a:p>
            <a:fld id="{4D5278DD-CF10-4F3F-94CB-F0BCC5AC5C2D}" type="datetime1">
              <a:rPr lang="fr-CH" smtClean="0"/>
              <a:t>06.12.2020</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85D460FF-DEC1-4727-8D64-D3ED0F812F35}" type="slidenum">
              <a:rPr lang="fr-CH" smtClean="0"/>
              <a:t>‹nr.›</a:t>
            </a:fld>
            <a:endParaRPr lang="fr-CH"/>
          </a:p>
        </p:txBody>
      </p:sp>
      <p:sp>
        <p:nvSpPr>
          <p:cNvPr id="8" name="Picture Placeholder 7"/>
          <p:cNvSpPr>
            <a:spLocks noGrp="1"/>
          </p:cNvSpPr>
          <p:nvPr>
            <p:ph type="pic" sz="quarter" idx="13"/>
          </p:nvPr>
        </p:nvSpPr>
        <p:spPr>
          <a:xfrm>
            <a:off x="6156325" y="0"/>
            <a:ext cx="2987675" cy="5143500"/>
          </a:xfrm>
        </p:spPr>
        <p:txBody>
          <a:bodyPr/>
          <a:lstStyle/>
          <a:p>
            <a:r>
              <a:rPr lang="nl-NL"/>
              <a:t>Klik op het pictogram als u een afbeelding wilt toevoegen</a:t>
            </a:r>
            <a:endParaRPr lang="fr-CH"/>
          </a:p>
        </p:txBody>
      </p:sp>
    </p:spTree>
    <p:extLst>
      <p:ext uri="{BB962C8B-B14F-4D97-AF65-F5344CB8AC3E}">
        <p14:creationId xmlns:p14="http://schemas.microsoft.com/office/powerpoint/2010/main" val="27544106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el en object">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fld id="{F4DE1F39-8B85-4157-B177-D4D08A20E972}" type="datetime1">
              <a:rPr lang="nl-BE"/>
              <a:pPr>
                <a:defRPr/>
              </a:pPr>
              <a:t>6/12/2020</a:t>
            </a:fld>
            <a:endParaRPr lang="nl-BE"/>
          </a:p>
        </p:txBody>
      </p:sp>
      <p:sp>
        <p:nvSpPr>
          <p:cNvPr id="3" name="Tijdelijke aanduiding voor voettekst 4"/>
          <p:cNvSpPr>
            <a:spLocks noGrp="1"/>
          </p:cNvSpPr>
          <p:nvPr>
            <p:ph type="ftr" sz="quarter" idx="11"/>
          </p:nvPr>
        </p:nvSpPr>
        <p:spPr/>
        <p:txBody>
          <a:bodyPr/>
          <a:lstStyle>
            <a:lvl1pPr>
              <a:defRPr/>
            </a:lvl1pPr>
          </a:lstStyle>
          <a:p>
            <a:pPr>
              <a:defRPr/>
            </a:pPr>
            <a:r>
              <a:rPr lang="nl-BE"/>
              <a:t>Policing European Metropolises Project</a:t>
            </a:r>
          </a:p>
        </p:txBody>
      </p:sp>
      <p:sp>
        <p:nvSpPr>
          <p:cNvPr id="4" name="Tijdelijke aanduiding voor dianummer 5"/>
          <p:cNvSpPr>
            <a:spLocks noGrp="1"/>
          </p:cNvSpPr>
          <p:nvPr>
            <p:ph type="sldNum" sz="quarter" idx="12"/>
          </p:nvPr>
        </p:nvSpPr>
        <p:spPr/>
        <p:txBody>
          <a:bodyPr/>
          <a:lstStyle>
            <a:lvl1pPr>
              <a:defRPr/>
            </a:lvl1pPr>
          </a:lstStyle>
          <a:p>
            <a:fld id="{7D2AE428-1D49-459F-AB2D-0C4BD3C12EE0}" type="slidenum">
              <a:rPr lang="nl-BE" altLang="nl-NL"/>
              <a:pPr/>
              <a:t>‹nr.›</a:t>
            </a:fld>
            <a:endParaRPr lang="nl-BE" altLang="nl-NL"/>
          </a:p>
        </p:txBody>
      </p:sp>
    </p:spTree>
    <p:extLst>
      <p:ext uri="{BB962C8B-B14F-4D97-AF65-F5344CB8AC3E}">
        <p14:creationId xmlns:p14="http://schemas.microsoft.com/office/powerpoint/2010/main" val="2006900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eldia">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fld id="{8B599585-2FEB-416E-BA22-20AE1801C901}" type="datetime1">
              <a:rPr lang="nl-BE"/>
              <a:pPr>
                <a:defRPr/>
              </a:pPr>
              <a:t>6/12/2020</a:t>
            </a:fld>
            <a:endParaRPr lang="nl-BE"/>
          </a:p>
        </p:txBody>
      </p:sp>
      <p:sp>
        <p:nvSpPr>
          <p:cNvPr id="3" name="Tijdelijke aanduiding voor voettekst 4"/>
          <p:cNvSpPr>
            <a:spLocks noGrp="1"/>
          </p:cNvSpPr>
          <p:nvPr>
            <p:ph type="ftr" sz="quarter" idx="11"/>
          </p:nvPr>
        </p:nvSpPr>
        <p:spPr/>
        <p:txBody>
          <a:bodyPr/>
          <a:lstStyle>
            <a:lvl1pPr>
              <a:defRPr/>
            </a:lvl1pPr>
          </a:lstStyle>
          <a:p>
            <a:pPr>
              <a:defRPr/>
            </a:pPr>
            <a:r>
              <a:rPr lang="nl-BE"/>
              <a:t>Policing European Metropolises Project</a:t>
            </a:r>
          </a:p>
        </p:txBody>
      </p:sp>
      <p:sp>
        <p:nvSpPr>
          <p:cNvPr id="4" name="Tijdelijke aanduiding voor dianummer 5"/>
          <p:cNvSpPr>
            <a:spLocks noGrp="1"/>
          </p:cNvSpPr>
          <p:nvPr>
            <p:ph type="sldNum" sz="quarter" idx="12"/>
          </p:nvPr>
        </p:nvSpPr>
        <p:spPr/>
        <p:txBody>
          <a:bodyPr/>
          <a:lstStyle>
            <a:lvl1pPr>
              <a:defRPr/>
            </a:lvl1pPr>
          </a:lstStyle>
          <a:p>
            <a:fld id="{AD0EE365-4D73-46BE-AA3C-0372F26EA943}" type="slidenum">
              <a:rPr lang="nl-BE" altLang="nl-NL"/>
              <a:pPr/>
              <a:t>‹nr.›</a:t>
            </a:fld>
            <a:endParaRPr lang="nl-BE" altLang="nl-NL"/>
          </a:p>
        </p:txBody>
      </p:sp>
    </p:spTree>
    <p:extLst>
      <p:ext uri="{BB962C8B-B14F-4D97-AF65-F5344CB8AC3E}">
        <p14:creationId xmlns:p14="http://schemas.microsoft.com/office/powerpoint/2010/main" val="38595735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CDD3700-89CF-4150-B02B-6C30BFD3C194}" type="datetime1">
              <a:rPr lang="nl-BE" smtClean="0"/>
              <a:t>6/12/2020</a:t>
            </a:fld>
            <a:endParaRPr lang="nl-NL"/>
          </a:p>
        </p:txBody>
      </p:sp>
      <p:sp>
        <p:nvSpPr>
          <p:cNvPr id="5" name="Footer Placeholder 4"/>
          <p:cNvSpPr>
            <a:spLocks noGrp="1"/>
          </p:cNvSpPr>
          <p:nvPr>
            <p:ph type="ftr" sz="quarter" idx="11"/>
          </p:nvPr>
        </p:nvSpPr>
        <p:spPr/>
        <p:txBody>
          <a:bodyPr/>
          <a:lstStyle>
            <a:lvl1pPr>
              <a:defRPr sz="900"/>
            </a:lvl1pPr>
          </a:lstStyle>
          <a:p>
            <a:r>
              <a:rPr lang="en-US"/>
              <a:t>Bachelor Programme Urban Studies - Course 'Governance of Cities and Citizens'</a:t>
            </a:r>
            <a:endParaRPr lang="nl-NL" dirty="0"/>
          </a:p>
        </p:txBody>
      </p:sp>
      <p:sp>
        <p:nvSpPr>
          <p:cNvPr id="6" name="Slide Number Placeholder 5"/>
          <p:cNvSpPr>
            <a:spLocks noGrp="1"/>
          </p:cNvSpPr>
          <p:nvPr>
            <p:ph type="sldNum" sz="quarter" idx="12"/>
          </p:nvPr>
        </p:nvSpPr>
        <p:spPr/>
        <p:txBody>
          <a:bodyPr/>
          <a:lstStyle/>
          <a:p>
            <a:fld id="{60D9D4EB-B897-442E-9F8E-1EB30A5A3E64}" type="slidenum">
              <a:rPr lang="nl-NL" smtClean="0"/>
              <a:pPr/>
              <a:t>‹nr.›</a:t>
            </a:fld>
            <a:endParaRPr lang="nl-NL"/>
          </a:p>
        </p:txBody>
      </p:sp>
    </p:spTree>
    <p:extLst>
      <p:ext uri="{BB962C8B-B14F-4D97-AF65-F5344CB8AC3E}">
        <p14:creationId xmlns:p14="http://schemas.microsoft.com/office/powerpoint/2010/main" val="19161848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E6FBFE1-8E13-461B-B69A-959720CE9B28}" type="datetime1">
              <a:rPr lang="nl-BE" smtClean="0"/>
              <a:t>6/12/2020</a:t>
            </a:fld>
            <a:endParaRPr lang="nl-NL"/>
          </a:p>
        </p:txBody>
      </p:sp>
      <p:sp>
        <p:nvSpPr>
          <p:cNvPr id="5" name="Footer Placeholder 4"/>
          <p:cNvSpPr>
            <a:spLocks noGrp="1"/>
          </p:cNvSpPr>
          <p:nvPr>
            <p:ph type="ftr" sz="quarter" idx="11"/>
          </p:nvPr>
        </p:nvSpPr>
        <p:spPr/>
        <p:txBody>
          <a:bodyPr/>
          <a:lstStyle>
            <a:lvl1pPr>
              <a:defRPr sz="900"/>
            </a:lvl1pPr>
          </a:lstStyle>
          <a:p>
            <a:r>
              <a:rPr lang="en-US"/>
              <a:t>Bachelor Programme Urban Studies - Course 'Governance of Cities and Citizens'</a:t>
            </a:r>
            <a:endParaRPr lang="nl-NL" dirty="0"/>
          </a:p>
        </p:txBody>
      </p:sp>
      <p:sp>
        <p:nvSpPr>
          <p:cNvPr id="6" name="Slide Number Placeholder 5"/>
          <p:cNvSpPr>
            <a:spLocks noGrp="1"/>
          </p:cNvSpPr>
          <p:nvPr>
            <p:ph type="sldNum" sz="quarter" idx="12"/>
          </p:nvPr>
        </p:nvSpPr>
        <p:spPr/>
        <p:txBody>
          <a:bodyPr/>
          <a:lstStyle/>
          <a:p>
            <a:fld id="{60D9D4EB-B897-442E-9F8E-1EB30A5A3E64}" type="slidenum">
              <a:rPr lang="nl-NL" smtClean="0"/>
              <a:pPr/>
              <a:t>‹nr.›</a:t>
            </a:fld>
            <a:endParaRPr lang="nl-NL"/>
          </a:p>
        </p:txBody>
      </p:sp>
    </p:spTree>
    <p:extLst>
      <p:ext uri="{BB962C8B-B14F-4D97-AF65-F5344CB8AC3E}">
        <p14:creationId xmlns:p14="http://schemas.microsoft.com/office/powerpoint/2010/main" val="36120549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54E40F-3416-478F-9E21-BA1F8E17E185}"/>
              </a:ext>
            </a:extLst>
          </p:cNvPr>
          <p:cNvSpPr>
            <a:spLocks noGrp="1"/>
          </p:cNvSpPr>
          <p:nvPr>
            <p:ph type="dt" sz="half" idx="10"/>
          </p:nvPr>
        </p:nvSpPr>
        <p:spPr/>
        <p:txBody>
          <a:bodyPr/>
          <a:lstStyle>
            <a:lvl1pPr>
              <a:defRPr/>
            </a:lvl1pPr>
          </a:lstStyle>
          <a:p>
            <a:pPr>
              <a:defRPr/>
            </a:pPr>
            <a:endParaRPr lang="nl-NL"/>
          </a:p>
        </p:txBody>
      </p:sp>
      <p:sp>
        <p:nvSpPr>
          <p:cNvPr id="3" name="Footer Placeholder 2">
            <a:extLst>
              <a:ext uri="{FF2B5EF4-FFF2-40B4-BE49-F238E27FC236}">
                <a16:creationId xmlns:a16="http://schemas.microsoft.com/office/drawing/2014/main" id="{F56EDAE4-47D3-4AEE-AED4-5734ACF7D856}"/>
              </a:ext>
            </a:extLst>
          </p:cNvPr>
          <p:cNvSpPr>
            <a:spLocks noGrp="1"/>
          </p:cNvSpPr>
          <p:nvPr>
            <p:ph type="ftr" sz="quarter" idx="11"/>
          </p:nvPr>
        </p:nvSpPr>
        <p:spPr/>
        <p:txBody>
          <a:bodyPr/>
          <a:lstStyle>
            <a:lvl1pPr>
              <a:defRPr/>
            </a:lvl1pPr>
          </a:lstStyle>
          <a:p>
            <a:pPr>
              <a:defRPr/>
            </a:pPr>
            <a:endParaRPr lang="nl-NL"/>
          </a:p>
        </p:txBody>
      </p:sp>
      <p:sp>
        <p:nvSpPr>
          <p:cNvPr id="4" name="Slide Number Placeholder 3">
            <a:extLst>
              <a:ext uri="{FF2B5EF4-FFF2-40B4-BE49-F238E27FC236}">
                <a16:creationId xmlns:a16="http://schemas.microsoft.com/office/drawing/2014/main" id="{F9133719-15BD-4BA6-8A33-E9AF18A2A9B9}"/>
              </a:ext>
            </a:extLst>
          </p:cNvPr>
          <p:cNvSpPr>
            <a:spLocks noGrp="1"/>
          </p:cNvSpPr>
          <p:nvPr>
            <p:ph type="sldNum" sz="quarter" idx="12"/>
          </p:nvPr>
        </p:nvSpPr>
        <p:spPr/>
        <p:txBody>
          <a:bodyPr/>
          <a:lstStyle>
            <a:lvl1pPr>
              <a:defRPr/>
            </a:lvl1pPr>
          </a:lstStyle>
          <a:p>
            <a:fld id="{E0A17100-14A7-4A28-BD17-0FBAC72B00F7}" type="slidenum">
              <a:rPr lang="en-US" altLang="nl-NL"/>
              <a:pPr/>
              <a:t>‹nr.›</a:t>
            </a:fld>
            <a:endParaRPr lang="en-US" altLang="nl-NL" sz="1050"/>
          </a:p>
        </p:txBody>
      </p:sp>
    </p:spTree>
    <p:extLst>
      <p:ext uri="{BB962C8B-B14F-4D97-AF65-F5344CB8AC3E}">
        <p14:creationId xmlns:p14="http://schemas.microsoft.com/office/powerpoint/2010/main" val="1565043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lvl1pPr>
              <a:defRPr>
                <a:solidFill>
                  <a:schemeClr val="tx1"/>
                </a:solidFill>
              </a:defRPr>
            </a:lvl1pPr>
          </a:lstStyle>
          <a:p>
            <a:r>
              <a:rPr lang="nl-NL"/>
              <a:t>Klik om stijl te bewerken</a:t>
            </a:r>
            <a:endParaRPr lang="fr-CH" dirty="0"/>
          </a:p>
        </p:txBody>
      </p:sp>
      <p:sp>
        <p:nvSpPr>
          <p:cNvPr id="3" name="Subtitle 2"/>
          <p:cNvSpPr>
            <a:spLocks noGrp="1"/>
          </p:cNvSpPr>
          <p:nvPr>
            <p:ph type="subTitle" idx="1"/>
          </p:nvPr>
        </p:nvSpPr>
        <p:spPr>
          <a:xfrm>
            <a:off x="683568"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fr-CH" dirty="0"/>
          </a:p>
        </p:txBody>
      </p:sp>
      <p:sp>
        <p:nvSpPr>
          <p:cNvPr id="4" name="Date Placeholder 3"/>
          <p:cNvSpPr>
            <a:spLocks noGrp="1"/>
          </p:cNvSpPr>
          <p:nvPr>
            <p:ph type="dt" sz="half" idx="10"/>
          </p:nvPr>
        </p:nvSpPr>
        <p:spPr/>
        <p:txBody>
          <a:bodyPr/>
          <a:lstStyle/>
          <a:p>
            <a:fld id="{12F68F36-AC89-4D82-8938-A57232788EA6}" type="datetime1">
              <a:rPr lang="fr-CH" smtClean="0"/>
              <a:t>06.12.2020</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85D460FF-DEC1-4727-8D64-D3ED0F812F35}" type="slidenum">
              <a:rPr lang="fr-CH" smtClean="0"/>
              <a:t>‹nr.›</a:t>
            </a:fld>
            <a:endParaRPr lang="fr-CH"/>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3568" y="195485"/>
            <a:ext cx="1728192" cy="294931"/>
          </a:xfrm>
          <a:prstGeom prst="rect">
            <a:avLst/>
          </a:prstGeom>
        </p:spPr>
      </p:pic>
    </p:spTree>
    <p:extLst>
      <p:ext uri="{BB962C8B-B14F-4D97-AF65-F5344CB8AC3E}">
        <p14:creationId xmlns:p14="http://schemas.microsoft.com/office/powerpoint/2010/main" val="469531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fr-CH"/>
          </a:p>
        </p:txBody>
      </p:sp>
      <p:sp>
        <p:nvSpPr>
          <p:cNvPr id="3" name="Content Placeholder 2"/>
          <p:cNvSpPr>
            <a:spLocks noGrp="1"/>
          </p:cNvSpPr>
          <p:nvPr>
            <p:ph idx="1"/>
          </p:nvPr>
        </p:nvSpPr>
        <p:spPr>
          <a:xfrm>
            <a:off x="457200" y="1707654"/>
            <a:ext cx="8229600" cy="288696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fr-CH" dirty="0"/>
          </a:p>
        </p:txBody>
      </p:sp>
      <p:sp>
        <p:nvSpPr>
          <p:cNvPr id="4" name="Date Placeholder 3"/>
          <p:cNvSpPr>
            <a:spLocks noGrp="1"/>
          </p:cNvSpPr>
          <p:nvPr>
            <p:ph type="dt" sz="half" idx="10"/>
          </p:nvPr>
        </p:nvSpPr>
        <p:spPr/>
        <p:txBody>
          <a:bodyPr/>
          <a:lstStyle/>
          <a:p>
            <a:fld id="{634693FE-522A-4354-AF8D-A5554DB942DB}" type="datetime1">
              <a:rPr lang="fr-CH" smtClean="0"/>
              <a:t>06.12.2020</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85D460FF-DEC1-4727-8D64-D3ED0F812F35}" type="slidenum">
              <a:rPr lang="fr-CH" smtClean="0"/>
              <a:t>‹nr.›</a:t>
            </a:fld>
            <a:endParaRPr lang="fr-CH"/>
          </a:p>
        </p:txBody>
      </p:sp>
      <p:sp>
        <p:nvSpPr>
          <p:cNvPr id="7" name="Rectangle 6"/>
          <p:cNvSpPr/>
          <p:nvPr userDrawn="1"/>
        </p:nvSpPr>
        <p:spPr>
          <a:xfrm>
            <a:off x="467544" y="1589927"/>
            <a:ext cx="648072" cy="4571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878280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467544" y="1544187"/>
            <a:ext cx="7772400" cy="928687"/>
          </a:xfrm>
        </p:spPr>
        <p:txBody>
          <a:bodyPr anchor="t"/>
          <a:lstStyle>
            <a:lvl1pPr algn="l">
              <a:defRPr sz="4000" b="0" cap="all"/>
            </a:lvl1pPr>
          </a:lstStyle>
          <a:p>
            <a:r>
              <a:rPr lang="nl-NL"/>
              <a:t>Klik om stijl te bewerken</a:t>
            </a:r>
            <a:endParaRPr lang="fr-CH" dirty="0"/>
          </a:p>
        </p:txBody>
      </p:sp>
      <p:sp>
        <p:nvSpPr>
          <p:cNvPr id="3" name="Text Placeholder 2"/>
          <p:cNvSpPr>
            <a:spLocks noGrp="1"/>
          </p:cNvSpPr>
          <p:nvPr>
            <p:ph type="body" idx="1"/>
          </p:nvPr>
        </p:nvSpPr>
        <p:spPr>
          <a:xfrm>
            <a:off x="467544" y="2701023"/>
            <a:ext cx="7772400" cy="102285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50FADA0B-031F-45C8-AA99-3D708BA88AE5}" type="datetime1">
              <a:rPr lang="fr-CH" smtClean="0"/>
              <a:t>06.12.2020</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85D460FF-DEC1-4727-8D64-D3ED0F812F35}" type="slidenum">
              <a:rPr lang="fr-CH" smtClean="0"/>
              <a:t>‹nr.›</a:t>
            </a:fld>
            <a:endParaRPr lang="fr-CH"/>
          </a:p>
        </p:txBody>
      </p:sp>
      <p:sp>
        <p:nvSpPr>
          <p:cNvPr id="7" name="Rectangle 6"/>
          <p:cNvSpPr/>
          <p:nvPr userDrawn="1"/>
        </p:nvSpPr>
        <p:spPr>
          <a:xfrm>
            <a:off x="467544" y="1347614"/>
            <a:ext cx="648072" cy="4571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3961342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fr-CH"/>
          </a:p>
        </p:txBody>
      </p:sp>
      <p:sp>
        <p:nvSpPr>
          <p:cNvPr id="3" name="Content Placeholder 2"/>
          <p:cNvSpPr>
            <a:spLocks noGrp="1"/>
          </p:cNvSpPr>
          <p:nvPr>
            <p:ph sz="half" idx="1"/>
          </p:nvPr>
        </p:nvSpPr>
        <p:spPr>
          <a:xfrm>
            <a:off x="457200" y="1707653"/>
            <a:ext cx="4038600" cy="288696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fr-CH" dirty="0"/>
          </a:p>
        </p:txBody>
      </p:sp>
      <p:sp>
        <p:nvSpPr>
          <p:cNvPr id="4" name="Content Placeholder 3"/>
          <p:cNvSpPr>
            <a:spLocks noGrp="1"/>
          </p:cNvSpPr>
          <p:nvPr>
            <p:ph sz="half" idx="2"/>
          </p:nvPr>
        </p:nvSpPr>
        <p:spPr>
          <a:xfrm>
            <a:off x="4648200" y="1707653"/>
            <a:ext cx="4038600" cy="288696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fr-CH"/>
          </a:p>
        </p:txBody>
      </p:sp>
      <p:sp>
        <p:nvSpPr>
          <p:cNvPr id="5" name="Date Placeholder 4"/>
          <p:cNvSpPr>
            <a:spLocks noGrp="1"/>
          </p:cNvSpPr>
          <p:nvPr>
            <p:ph type="dt" sz="half" idx="10"/>
          </p:nvPr>
        </p:nvSpPr>
        <p:spPr/>
        <p:txBody>
          <a:bodyPr/>
          <a:lstStyle/>
          <a:p>
            <a:fld id="{77DF0227-479F-4EFA-9949-961A9E08844B}" type="datetime1">
              <a:rPr lang="fr-CH" smtClean="0"/>
              <a:t>06.12.2020</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85D460FF-DEC1-4727-8D64-D3ED0F812F35}" type="slidenum">
              <a:rPr lang="fr-CH" smtClean="0"/>
              <a:t>‹nr.›</a:t>
            </a:fld>
            <a:endParaRPr lang="fr-CH"/>
          </a:p>
        </p:txBody>
      </p:sp>
      <p:sp>
        <p:nvSpPr>
          <p:cNvPr id="8" name="Rectangle 7"/>
          <p:cNvSpPr/>
          <p:nvPr userDrawn="1"/>
        </p:nvSpPr>
        <p:spPr>
          <a:xfrm>
            <a:off x="467544" y="1563638"/>
            <a:ext cx="648072" cy="4571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108547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elijk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843558"/>
            <a:ext cx="8229600" cy="504056"/>
          </a:xfrm>
        </p:spPr>
        <p:txBody>
          <a:bodyPr/>
          <a:lstStyle>
            <a:lvl1pPr>
              <a:defRPr>
                <a:solidFill>
                  <a:schemeClr val="tx1"/>
                </a:solidFill>
              </a:defRPr>
            </a:lvl1pPr>
          </a:lstStyle>
          <a:p>
            <a:r>
              <a:rPr lang="nl-NL"/>
              <a:t>Klik om stijl te bewerken</a:t>
            </a:r>
            <a:endParaRPr lang="fr-CH" dirty="0"/>
          </a:p>
        </p:txBody>
      </p:sp>
      <p:sp>
        <p:nvSpPr>
          <p:cNvPr id="3" name="Text Placeholder 2"/>
          <p:cNvSpPr>
            <a:spLocks noGrp="1"/>
          </p:cNvSpPr>
          <p:nvPr>
            <p:ph type="body" idx="1"/>
          </p:nvPr>
        </p:nvSpPr>
        <p:spPr>
          <a:xfrm>
            <a:off x="457200" y="1659880"/>
            <a:ext cx="4040188" cy="479822"/>
          </a:xfrm>
        </p:spPr>
        <p:txBody>
          <a:bodyPr anchor="b">
            <a:normAutofit/>
          </a:bodyPr>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457200" y="2211710"/>
            <a:ext cx="4040188" cy="2382912"/>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fr-CH" dirty="0"/>
          </a:p>
        </p:txBody>
      </p:sp>
      <p:sp>
        <p:nvSpPr>
          <p:cNvPr id="5" name="Text Placeholder 4"/>
          <p:cNvSpPr>
            <a:spLocks noGrp="1"/>
          </p:cNvSpPr>
          <p:nvPr>
            <p:ph type="body" sz="quarter" idx="3"/>
          </p:nvPr>
        </p:nvSpPr>
        <p:spPr>
          <a:xfrm>
            <a:off x="4645026" y="1659880"/>
            <a:ext cx="4041775" cy="479822"/>
          </a:xfrm>
        </p:spPr>
        <p:txBody>
          <a:bodyPr anchor="b">
            <a:normAutofit/>
          </a:bodyPr>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4645026" y="2211710"/>
            <a:ext cx="4041775" cy="2382912"/>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fr-CH" dirty="0"/>
          </a:p>
        </p:txBody>
      </p:sp>
      <p:sp>
        <p:nvSpPr>
          <p:cNvPr id="7" name="Date Placeholder 6"/>
          <p:cNvSpPr>
            <a:spLocks noGrp="1"/>
          </p:cNvSpPr>
          <p:nvPr>
            <p:ph type="dt" sz="half" idx="10"/>
          </p:nvPr>
        </p:nvSpPr>
        <p:spPr/>
        <p:txBody>
          <a:bodyPr/>
          <a:lstStyle/>
          <a:p>
            <a:fld id="{BB1727DD-CD19-4D4E-AD7F-CF3CB1B5664E}" type="datetime1">
              <a:rPr lang="fr-CH" smtClean="0"/>
              <a:t>06.12.2020</a:t>
            </a:fld>
            <a:endParaRPr lang="fr-CH"/>
          </a:p>
        </p:txBody>
      </p:sp>
      <p:sp>
        <p:nvSpPr>
          <p:cNvPr id="8" name="Footer Placeholder 7"/>
          <p:cNvSpPr>
            <a:spLocks noGrp="1"/>
          </p:cNvSpPr>
          <p:nvPr>
            <p:ph type="ftr" sz="quarter" idx="11"/>
          </p:nvPr>
        </p:nvSpPr>
        <p:spPr/>
        <p:txBody>
          <a:bodyPr/>
          <a:lstStyle/>
          <a:p>
            <a:endParaRPr lang="fr-CH"/>
          </a:p>
        </p:txBody>
      </p:sp>
      <p:sp>
        <p:nvSpPr>
          <p:cNvPr id="9" name="Slide Number Placeholder 8"/>
          <p:cNvSpPr>
            <a:spLocks noGrp="1"/>
          </p:cNvSpPr>
          <p:nvPr>
            <p:ph type="sldNum" sz="quarter" idx="12"/>
          </p:nvPr>
        </p:nvSpPr>
        <p:spPr/>
        <p:txBody>
          <a:bodyPr/>
          <a:lstStyle/>
          <a:p>
            <a:fld id="{85D460FF-DEC1-4727-8D64-D3ED0F812F35}" type="slidenum">
              <a:rPr lang="fr-CH" smtClean="0"/>
              <a:t>‹nr.›</a:t>
            </a:fld>
            <a:endParaRPr lang="fr-CH"/>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7544" y="195486"/>
            <a:ext cx="2016224" cy="344086"/>
          </a:xfrm>
          <a:prstGeom prst="rect">
            <a:avLst/>
          </a:prstGeom>
        </p:spPr>
      </p:pic>
      <p:sp>
        <p:nvSpPr>
          <p:cNvPr id="11" name="Rectangle 10"/>
          <p:cNvSpPr/>
          <p:nvPr userDrawn="1"/>
        </p:nvSpPr>
        <p:spPr>
          <a:xfrm>
            <a:off x="467544" y="1491630"/>
            <a:ext cx="648072" cy="4571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288843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457200" y="987574"/>
            <a:ext cx="7067128" cy="1872208"/>
          </a:xfrm>
        </p:spPr>
        <p:txBody>
          <a:bodyPr/>
          <a:lstStyle/>
          <a:p>
            <a:r>
              <a:rPr lang="nl-NL"/>
              <a:t>Klik om stijl te bewerken</a:t>
            </a:r>
            <a:endParaRPr lang="fr-CH" dirty="0"/>
          </a:p>
        </p:txBody>
      </p:sp>
      <p:sp>
        <p:nvSpPr>
          <p:cNvPr id="3" name="Date Placeholder 2"/>
          <p:cNvSpPr>
            <a:spLocks noGrp="1"/>
          </p:cNvSpPr>
          <p:nvPr>
            <p:ph type="dt" sz="half" idx="10"/>
          </p:nvPr>
        </p:nvSpPr>
        <p:spPr/>
        <p:txBody>
          <a:bodyPr/>
          <a:lstStyle/>
          <a:p>
            <a:fld id="{DDB51CE6-F187-42F8-B002-1F2E329FC6FD}" type="datetime1">
              <a:rPr lang="fr-CH" smtClean="0"/>
              <a:t>06.12.2020</a:t>
            </a:fld>
            <a:endParaRPr lang="fr-CH"/>
          </a:p>
        </p:txBody>
      </p:sp>
      <p:sp>
        <p:nvSpPr>
          <p:cNvPr id="4" name="Footer Placeholder 3"/>
          <p:cNvSpPr>
            <a:spLocks noGrp="1"/>
          </p:cNvSpPr>
          <p:nvPr>
            <p:ph type="ftr" sz="quarter" idx="11"/>
          </p:nvPr>
        </p:nvSpPr>
        <p:spPr/>
        <p:txBody>
          <a:bodyPr/>
          <a:lstStyle/>
          <a:p>
            <a:endParaRPr lang="fr-CH"/>
          </a:p>
        </p:txBody>
      </p:sp>
      <p:sp>
        <p:nvSpPr>
          <p:cNvPr id="5" name="Slide Number Placeholder 4"/>
          <p:cNvSpPr>
            <a:spLocks noGrp="1"/>
          </p:cNvSpPr>
          <p:nvPr>
            <p:ph type="sldNum" sz="quarter" idx="12"/>
          </p:nvPr>
        </p:nvSpPr>
        <p:spPr/>
        <p:txBody>
          <a:bodyPr/>
          <a:lstStyle/>
          <a:p>
            <a:fld id="{85D460FF-DEC1-4727-8D64-D3ED0F812F35}" type="slidenum">
              <a:rPr lang="fr-CH" smtClean="0"/>
              <a:t>‹nr.›</a:t>
            </a:fld>
            <a:endParaRPr lang="fr-CH"/>
          </a:p>
        </p:txBody>
      </p:sp>
      <p:sp>
        <p:nvSpPr>
          <p:cNvPr id="6" name="Rectangle 5"/>
          <p:cNvSpPr/>
          <p:nvPr userDrawn="1"/>
        </p:nvSpPr>
        <p:spPr>
          <a:xfrm>
            <a:off x="467544" y="915566"/>
            <a:ext cx="648072" cy="4571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374627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8" name="Rectangle 7"/>
          <p:cNvSpPr/>
          <p:nvPr userDrawn="1"/>
        </p:nvSpPr>
        <p:spPr>
          <a:xfrm>
            <a:off x="0" y="2211710"/>
            <a:ext cx="5220072" cy="29317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Slide Number Placeholder 3"/>
          <p:cNvSpPr>
            <a:spLocks noGrp="1"/>
          </p:cNvSpPr>
          <p:nvPr>
            <p:ph type="sldNum" sz="quarter" idx="12"/>
          </p:nvPr>
        </p:nvSpPr>
        <p:spPr/>
        <p:txBody>
          <a:bodyPr/>
          <a:lstStyle/>
          <a:p>
            <a:fld id="{85D460FF-DEC1-4727-8D64-D3ED0F812F35}" type="slidenum">
              <a:rPr lang="fr-CH" smtClean="0"/>
              <a:t>‹nr.›</a:t>
            </a:fld>
            <a:endParaRPr lang="fr-CH"/>
          </a:p>
        </p:txBody>
      </p:sp>
      <p:sp>
        <p:nvSpPr>
          <p:cNvPr id="5" name="Subtitle 2"/>
          <p:cNvSpPr>
            <a:spLocks noGrp="1"/>
          </p:cNvSpPr>
          <p:nvPr>
            <p:ph type="subTitle" idx="1"/>
          </p:nvPr>
        </p:nvSpPr>
        <p:spPr>
          <a:xfrm>
            <a:off x="395536" y="2427734"/>
            <a:ext cx="4608512" cy="2448272"/>
          </a:xfrm>
        </p:spPr>
        <p:txBody>
          <a:bodyPr>
            <a:normAutofit/>
          </a:bodyPr>
          <a:lstStyle>
            <a:lvl1pPr marL="0" indent="0">
              <a:buNone/>
              <a:defRPr/>
            </a:lvl1pPr>
          </a:lstStyle>
          <a:p>
            <a:pPr algn="l"/>
            <a:r>
              <a:rPr lang="nl-NL" sz="1800">
                <a:solidFill>
                  <a:schemeClr val="tx1"/>
                </a:solidFill>
              </a:rPr>
              <a:t>Klikken om de ondertitelstijl van het model te bewerken</a:t>
            </a:r>
            <a:endParaRPr lang="fr-CH" sz="1800" dirty="0">
              <a:solidFill>
                <a:schemeClr val="tx1"/>
              </a:solidFill>
            </a:endParaRPr>
          </a:p>
        </p:txBody>
      </p:sp>
      <p:sp>
        <p:nvSpPr>
          <p:cNvPr id="6" name="Rectangle 5"/>
          <p:cNvSpPr/>
          <p:nvPr userDrawn="1"/>
        </p:nvSpPr>
        <p:spPr>
          <a:xfrm>
            <a:off x="0" y="1275606"/>
            <a:ext cx="5220072"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pic>
        <p:nvPicPr>
          <p:cNvPr id="7" name="Content Placeholder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1560" y="1553290"/>
            <a:ext cx="2592288" cy="442396"/>
          </a:xfrm>
          <a:prstGeom prst="rect">
            <a:avLst/>
          </a:prstGeom>
        </p:spPr>
      </p:pic>
      <p:sp>
        <p:nvSpPr>
          <p:cNvPr id="2" name="Rectangle 1"/>
          <p:cNvSpPr/>
          <p:nvPr userDrawn="1"/>
        </p:nvSpPr>
        <p:spPr>
          <a:xfrm>
            <a:off x="0" y="0"/>
            <a:ext cx="5220072" cy="12756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651800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67544" y="699542"/>
            <a:ext cx="3008313" cy="871538"/>
          </a:xfrm>
        </p:spPr>
        <p:txBody>
          <a:bodyPr anchor="b"/>
          <a:lstStyle>
            <a:lvl1pPr algn="l">
              <a:defRPr sz="2000" b="1"/>
            </a:lvl1pPr>
          </a:lstStyle>
          <a:p>
            <a:r>
              <a:rPr lang="nl-NL"/>
              <a:t>Klik om stijl te bewerken</a:t>
            </a:r>
            <a:endParaRPr lang="fr-CH" dirty="0"/>
          </a:p>
        </p:txBody>
      </p:sp>
      <p:sp>
        <p:nvSpPr>
          <p:cNvPr id="3" name="Content Placeholder 2"/>
          <p:cNvSpPr>
            <a:spLocks noGrp="1"/>
          </p:cNvSpPr>
          <p:nvPr>
            <p:ph idx="1"/>
          </p:nvPr>
        </p:nvSpPr>
        <p:spPr>
          <a:xfrm>
            <a:off x="3575050" y="699542"/>
            <a:ext cx="5111750" cy="3895081"/>
          </a:xfrm>
        </p:spPr>
        <p:txBody>
          <a:bodyPr/>
          <a:lstStyle>
            <a:lvl1pPr>
              <a:defRPr sz="2800"/>
            </a:lvl1pPr>
            <a:lvl2pPr>
              <a:defRPr sz="2400"/>
            </a:lvl2pPr>
            <a:lvl3pPr>
              <a:defRPr sz="2000"/>
            </a:lvl3pPr>
            <a:lvl4pPr>
              <a:defRPr sz="1600"/>
            </a:lvl4pPr>
            <a:lvl5pPr>
              <a:defRPr sz="14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fr-CH" dirty="0"/>
          </a:p>
        </p:txBody>
      </p:sp>
      <p:sp>
        <p:nvSpPr>
          <p:cNvPr id="4" name="Text Placeholder 3"/>
          <p:cNvSpPr>
            <a:spLocks noGrp="1"/>
          </p:cNvSpPr>
          <p:nvPr>
            <p:ph type="body" sz="half" idx="2"/>
          </p:nvPr>
        </p:nvSpPr>
        <p:spPr>
          <a:xfrm>
            <a:off x="457201" y="1635646"/>
            <a:ext cx="3008313" cy="29589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3F1E7BE3-5A6E-47CC-B3D0-54F9D2780A66}" type="datetime1">
              <a:rPr lang="fr-CH" smtClean="0"/>
              <a:t>06.12.2020</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85D460FF-DEC1-4727-8D64-D3ED0F812F35}" type="slidenum">
              <a:rPr lang="fr-CH" smtClean="0"/>
              <a:t>‹nr.›</a:t>
            </a:fld>
            <a:endParaRPr lang="fr-CH"/>
          </a:p>
        </p:txBody>
      </p:sp>
    </p:spTree>
    <p:extLst>
      <p:ext uri="{BB962C8B-B14F-4D97-AF65-F5344CB8AC3E}">
        <p14:creationId xmlns:p14="http://schemas.microsoft.com/office/powerpoint/2010/main" val="1413360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27534"/>
            <a:ext cx="8229600" cy="857250"/>
          </a:xfrm>
          <a:prstGeom prst="rect">
            <a:avLst/>
          </a:prstGeom>
        </p:spPr>
        <p:txBody>
          <a:bodyPr vert="horz" lIns="91440" tIns="45720" rIns="91440" bIns="45720" rtlCol="0" anchor="ctr">
            <a:normAutofit/>
          </a:bodyPr>
          <a:lstStyle/>
          <a:p>
            <a:r>
              <a:rPr lang="nl-NL"/>
              <a:t>Klik om stijl te bewerken</a:t>
            </a:r>
            <a:endParaRPr lang="fr-CH" dirty="0"/>
          </a:p>
        </p:txBody>
      </p:sp>
      <p:sp>
        <p:nvSpPr>
          <p:cNvPr id="3" name="Text Placeholder 2"/>
          <p:cNvSpPr>
            <a:spLocks noGrp="1"/>
          </p:cNvSpPr>
          <p:nvPr>
            <p:ph type="body" idx="1"/>
          </p:nvPr>
        </p:nvSpPr>
        <p:spPr>
          <a:xfrm>
            <a:off x="457200" y="1563637"/>
            <a:ext cx="8229600" cy="3030985"/>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fr-CH"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606E89E-F1B8-4293-B278-2A402170DAEB}" type="datetime1">
              <a:rPr lang="fr-CH" smtClean="0"/>
              <a:t>06.12.2020</a:t>
            </a:fld>
            <a:endParaRPr lang="fr-CH"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H"/>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5D460FF-DEC1-4727-8D64-D3ED0F812F35}" type="slidenum">
              <a:rPr lang="fr-CH" smtClean="0"/>
              <a:t>‹nr.›</a:t>
            </a:fld>
            <a:endParaRPr lang="fr-CH" dirty="0"/>
          </a:p>
        </p:txBody>
      </p:sp>
      <p:pic>
        <p:nvPicPr>
          <p:cNvPr id="7" name="Picture 6"/>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487925" y="195486"/>
            <a:ext cx="1635804" cy="279164"/>
          </a:xfrm>
          <a:prstGeom prst="rect">
            <a:avLst/>
          </a:prstGeom>
        </p:spPr>
      </p:pic>
    </p:spTree>
    <p:extLst>
      <p:ext uri="{BB962C8B-B14F-4D97-AF65-F5344CB8AC3E}">
        <p14:creationId xmlns:p14="http://schemas.microsoft.com/office/powerpoint/2010/main" val="3584037345"/>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60" r:id="rId11"/>
    <p:sldLayoutId id="2147483658" r:id="rId12"/>
    <p:sldLayoutId id="2147483659" r:id="rId13"/>
    <p:sldLayoutId id="2147483662" r:id="rId14"/>
    <p:sldLayoutId id="2147483663" r:id="rId15"/>
    <p:sldLayoutId id="2147483664" r:id="rId16"/>
    <p:sldLayoutId id="2147483665" r:id="rId17"/>
    <p:sldLayoutId id="2147483666" r:id="rId18"/>
  </p:sldLayoutIdLst>
  <p:hf hdr="0" ftr="0" dt="0"/>
  <p:txStyles>
    <p:titleStyle>
      <a:lvl1pPr algn="l" defTabSz="914400" rtl="0" eaLnBrk="1" latinLnBrk="0" hangingPunct="1">
        <a:spcBef>
          <a:spcPct val="0"/>
        </a:spcBef>
        <a:buNone/>
        <a:defRPr sz="32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unhabitat.org/" TargetMode="External"/><Relationship Id="rId1" Type="http://schemas.openxmlformats.org/officeDocument/2006/relationships/slideLayout" Target="../slideLayouts/slideLayout16.xml"/><Relationship Id="rId4" Type="http://schemas.microsoft.com/office/2007/relationships/hdphoto" Target="../media/hdphoto5.wdp"/></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1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slide" Target="slide26.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slide" Target="slide30.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14.xml"/><Relationship Id="rId5" Type="http://schemas.openxmlformats.org/officeDocument/2006/relationships/slide" Target="slide32.xml"/><Relationship Id="rId4" Type="http://schemas.openxmlformats.org/officeDocument/2006/relationships/image" Target="../media/image30.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slide" Target="slide34.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3.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slide" Target="slide39.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slide" Target="slide40.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14.xml"/><Relationship Id="rId5" Type="http://schemas.microsoft.com/office/2007/relationships/hdphoto" Target="../media/hdphoto2.wdp"/><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image" Target="../media/image36.jpe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mailto:Devroeelke@gmail.com"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9FAD9ED5-CA2C-48AA-9F1A-AEE4752C97E8}"/>
              </a:ext>
            </a:extLst>
          </p:cNvPr>
          <p:cNvSpPr/>
          <p:nvPr/>
        </p:nvSpPr>
        <p:spPr>
          <a:xfrm>
            <a:off x="457200" y="1484784"/>
            <a:ext cx="730424" cy="2228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 name="Tijdelijke aanduiding voor dianummer 2">
            <a:extLst>
              <a:ext uri="{FF2B5EF4-FFF2-40B4-BE49-F238E27FC236}">
                <a16:creationId xmlns:a16="http://schemas.microsoft.com/office/drawing/2014/main" id="{6465F449-EE41-4016-8284-4C44EEDDF405}"/>
              </a:ext>
            </a:extLst>
          </p:cNvPr>
          <p:cNvSpPr>
            <a:spLocks noGrp="1"/>
          </p:cNvSpPr>
          <p:nvPr>
            <p:ph type="sldNum" sz="quarter" idx="12"/>
          </p:nvPr>
        </p:nvSpPr>
        <p:spPr/>
        <p:txBody>
          <a:bodyPr/>
          <a:lstStyle/>
          <a:p>
            <a:fld id="{85D460FF-DEC1-4727-8D64-D3ED0F812F35}" type="slidenum">
              <a:rPr lang="fr-CH" smtClean="0"/>
              <a:t>1</a:t>
            </a:fld>
            <a:endParaRPr lang="fr-CH"/>
          </a:p>
        </p:txBody>
      </p:sp>
      <p:sp>
        <p:nvSpPr>
          <p:cNvPr id="6" name="Titel 1">
            <a:extLst>
              <a:ext uri="{FF2B5EF4-FFF2-40B4-BE49-F238E27FC236}">
                <a16:creationId xmlns:a16="http://schemas.microsoft.com/office/drawing/2014/main" id="{0F4C6A3B-39E8-4BEC-9CC9-B7BAD646F108}"/>
              </a:ext>
            </a:extLst>
          </p:cNvPr>
          <p:cNvSpPr>
            <a:spLocks noGrp="1"/>
          </p:cNvSpPr>
          <p:nvPr>
            <p:ph type="title"/>
          </p:nvPr>
        </p:nvSpPr>
        <p:spPr>
          <a:xfrm>
            <a:off x="457200" y="627534"/>
            <a:ext cx="8229600" cy="857250"/>
          </a:xfrm>
        </p:spPr>
        <p:txBody>
          <a:bodyPr>
            <a:normAutofit/>
          </a:bodyPr>
          <a:lstStyle/>
          <a:p>
            <a:pPr algn="ctr"/>
            <a:r>
              <a:rPr lang="nl-NL" dirty="0" err="1"/>
              <a:t>Politique</a:t>
            </a:r>
            <a:r>
              <a:rPr lang="nl-NL" dirty="0"/>
              <a:t> de </a:t>
            </a:r>
            <a:r>
              <a:rPr lang="nl-NL" dirty="0" err="1"/>
              <a:t>sécurité</a:t>
            </a:r>
            <a:r>
              <a:rPr lang="nl-NL" dirty="0"/>
              <a:t> en </a:t>
            </a:r>
            <a:r>
              <a:rPr lang="nl-NL" dirty="0" err="1"/>
              <a:t>métropoles</a:t>
            </a:r>
            <a:r>
              <a:rPr lang="nl-NL" dirty="0"/>
              <a:t> </a:t>
            </a:r>
            <a:endParaRPr lang="nl-BE" dirty="0"/>
          </a:p>
        </p:txBody>
      </p:sp>
      <p:sp>
        <p:nvSpPr>
          <p:cNvPr id="8" name="Tekstvak 7">
            <a:extLst>
              <a:ext uri="{FF2B5EF4-FFF2-40B4-BE49-F238E27FC236}">
                <a16:creationId xmlns:a16="http://schemas.microsoft.com/office/drawing/2014/main" id="{D883F616-BD81-497A-BCFD-4FED1A791B74}"/>
              </a:ext>
            </a:extLst>
          </p:cNvPr>
          <p:cNvSpPr txBox="1"/>
          <p:nvPr/>
        </p:nvSpPr>
        <p:spPr>
          <a:xfrm>
            <a:off x="2561402" y="1484784"/>
            <a:ext cx="2419252" cy="830997"/>
          </a:xfrm>
          <a:prstGeom prst="rect">
            <a:avLst/>
          </a:prstGeom>
          <a:noFill/>
        </p:spPr>
        <p:txBody>
          <a:bodyPr wrap="none" rtlCol="0">
            <a:spAutoFit/>
          </a:bodyPr>
          <a:lstStyle/>
          <a:p>
            <a:r>
              <a:rPr lang="nl-NL" sz="2400" dirty="0">
                <a:solidFill>
                  <a:schemeClr val="bg1"/>
                </a:solidFill>
                <a:effectLst>
                  <a:outerShdw blurRad="38100" dist="38100" dir="2700000" algn="tl">
                    <a:srgbClr val="000000">
                      <a:alpha val="43137"/>
                    </a:srgbClr>
                  </a:outerShdw>
                </a:effectLst>
              </a:rPr>
              <a:t>Elke Devroe</a:t>
            </a:r>
          </a:p>
          <a:p>
            <a:r>
              <a:rPr lang="nl-NL" sz="2400" dirty="0">
                <a:solidFill>
                  <a:schemeClr val="bg1"/>
                </a:solidFill>
                <a:effectLst>
                  <a:outerShdw blurRad="38100" dist="38100" dir="2700000" algn="tl">
                    <a:srgbClr val="000000">
                      <a:alpha val="43137"/>
                    </a:srgbClr>
                  </a:outerShdw>
                </a:effectLst>
              </a:rPr>
              <a:t>Dr. Criminologie</a:t>
            </a:r>
            <a:endParaRPr lang="nl-BE" sz="2400" dirty="0">
              <a:solidFill>
                <a:schemeClr val="bg1"/>
              </a:solidFill>
              <a:effectLst>
                <a:outerShdw blurRad="38100" dist="38100" dir="2700000" algn="tl">
                  <a:srgbClr val="000000">
                    <a:alpha val="43137"/>
                  </a:srgbClr>
                </a:outerShdw>
              </a:effectLst>
            </a:endParaRPr>
          </a:p>
        </p:txBody>
      </p:sp>
      <p:pic>
        <p:nvPicPr>
          <p:cNvPr id="7" name="Afbeelding 6">
            <a:extLst>
              <a:ext uri="{FF2B5EF4-FFF2-40B4-BE49-F238E27FC236}">
                <a16:creationId xmlns:a16="http://schemas.microsoft.com/office/drawing/2014/main" id="{0296BE6B-7E64-4A4A-81D3-DD202B5725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2342033"/>
            <a:ext cx="4539030" cy="2571750"/>
          </a:xfrm>
          <a:prstGeom prst="rect">
            <a:avLst/>
          </a:prstGeom>
          <a:ln>
            <a:solidFill>
              <a:schemeClr val="bg1"/>
            </a:solidFill>
          </a:ln>
        </p:spPr>
      </p:pic>
      <p:pic>
        <p:nvPicPr>
          <p:cNvPr id="11" name="Afbeelding 10">
            <a:extLst>
              <a:ext uri="{FF2B5EF4-FFF2-40B4-BE49-F238E27FC236}">
                <a16:creationId xmlns:a16="http://schemas.microsoft.com/office/drawing/2014/main" id="{35C0CAAC-2993-4D2B-A4B9-A5264ACCF0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70" y="2342034"/>
            <a:ext cx="4572000" cy="2571750"/>
          </a:xfrm>
          <a:prstGeom prst="rect">
            <a:avLst/>
          </a:prstGeom>
          <a:ln>
            <a:solidFill>
              <a:schemeClr val="bg1"/>
            </a:solidFill>
          </a:ln>
        </p:spPr>
      </p:pic>
      <p:sp>
        <p:nvSpPr>
          <p:cNvPr id="12" name="Tekstvak 11">
            <a:extLst>
              <a:ext uri="{FF2B5EF4-FFF2-40B4-BE49-F238E27FC236}">
                <a16:creationId xmlns:a16="http://schemas.microsoft.com/office/drawing/2014/main" id="{79C57E67-05BB-424F-AFA0-1B9B44337701}"/>
              </a:ext>
            </a:extLst>
          </p:cNvPr>
          <p:cNvSpPr txBox="1"/>
          <p:nvPr/>
        </p:nvSpPr>
        <p:spPr>
          <a:xfrm>
            <a:off x="65940" y="4659982"/>
            <a:ext cx="1409716" cy="369332"/>
          </a:xfrm>
          <a:prstGeom prst="rect">
            <a:avLst/>
          </a:prstGeom>
          <a:noFill/>
        </p:spPr>
        <p:txBody>
          <a:bodyPr wrap="square" rtlCol="0">
            <a:spAutoFit/>
          </a:bodyPr>
          <a:lstStyle/>
          <a:p>
            <a:r>
              <a:rPr lang="fr-BE" dirty="0">
                <a:solidFill>
                  <a:schemeClr val="bg1"/>
                </a:solidFill>
              </a:rPr>
              <a:t>Chicago</a:t>
            </a:r>
          </a:p>
        </p:txBody>
      </p:sp>
      <p:sp>
        <p:nvSpPr>
          <p:cNvPr id="13" name="Tekstvak 12">
            <a:extLst>
              <a:ext uri="{FF2B5EF4-FFF2-40B4-BE49-F238E27FC236}">
                <a16:creationId xmlns:a16="http://schemas.microsoft.com/office/drawing/2014/main" id="{92059B45-548D-455D-A350-4A37B90F364F}"/>
              </a:ext>
            </a:extLst>
          </p:cNvPr>
          <p:cNvSpPr txBox="1"/>
          <p:nvPr/>
        </p:nvSpPr>
        <p:spPr>
          <a:xfrm>
            <a:off x="4751512" y="4659982"/>
            <a:ext cx="2196752" cy="369332"/>
          </a:xfrm>
          <a:prstGeom prst="rect">
            <a:avLst/>
          </a:prstGeom>
          <a:noFill/>
        </p:spPr>
        <p:txBody>
          <a:bodyPr wrap="square" rtlCol="0">
            <a:spAutoFit/>
          </a:bodyPr>
          <a:lstStyle/>
          <a:p>
            <a:r>
              <a:rPr lang="fr-BE" dirty="0">
                <a:solidFill>
                  <a:schemeClr val="bg1"/>
                </a:solidFill>
              </a:rPr>
              <a:t>San Paulo, Brazil</a:t>
            </a:r>
          </a:p>
        </p:txBody>
      </p:sp>
    </p:spTree>
    <p:extLst>
      <p:ext uri="{BB962C8B-B14F-4D97-AF65-F5344CB8AC3E}">
        <p14:creationId xmlns:p14="http://schemas.microsoft.com/office/powerpoint/2010/main" val="17844296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43508" y="901272"/>
            <a:ext cx="8856984" cy="2685351"/>
          </a:xfrm>
          <a:prstGeom prst="rect">
            <a:avLst/>
          </a:prstGeom>
          <a:noFill/>
        </p:spPr>
        <p:txBody>
          <a:bodyPr wrap="square" rtlCol="0">
            <a:spAutoFit/>
          </a:bodyPr>
          <a:lstStyle/>
          <a:p>
            <a:pPr marL="285750" indent="-285750">
              <a:buFont typeface="Arial" panose="020B0604020202020204" pitchFamily="34" charset="0"/>
              <a:buChar char="•"/>
            </a:pPr>
            <a:r>
              <a:rPr lang="fr-FR" sz="1600" dirty="0">
                <a:solidFill>
                  <a:schemeClr val="bg1"/>
                </a:solidFill>
              </a:rPr>
              <a:t>La gouvernance est l'environnement propice qui nécessite des cadres juridiques </a:t>
            </a:r>
            <a:r>
              <a:rPr lang="fr-FR" sz="1600" dirty="0">
                <a:solidFill>
                  <a:srgbClr val="FFFF00"/>
                </a:solidFill>
              </a:rPr>
              <a:t>adéquats</a:t>
            </a:r>
            <a:r>
              <a:rPr lang="fr-FR" sz="1600" dirty="0">
                <a:solidFill>
                  <a:schemeClr val="bg1"/>
                </a:solidFill>
              </a:rPr>
              <a:t> et des processus politiques, gestionnaires et administratifs </a:t>
            </a:r>
            <a:r>
              <a:rPr lang="fr-FR" sz="1600" dirty="0">
                <a:solidFill>
                  <a:srgbClr val="FFFF00"/>
                </a:solidFill>
              </a:rPr>
              <a:t>efficaces </a:t>
            </a:r>
            <a:r>
              <a:rPr lang="fr-FR" sz="1600" dirty="0">
                <a:solidFill>
                  <a:schemeClr val="bg1"/>
                </a:solidFill>
              </a:rPr>
              <a:t>pour permettre aux autorités locales de répondre aux besoins des citoyens.</a:t>
            </a:r>
          </a:p>
          <a:p>
            <a:endParaRPr lang="fr-FR" sz="1050" dirty="0">
              <a:solidFill>
                <a:schemeClr val="bg1"/>
              </a:solidFill>
            </a:endParaRPr>
          </a:p>
          <a:p>
            <a:pPr marL="285750" indent="-285750">
              <a:buFont typeface="Arial" panose="020B0604020202020204" pitchFamily="34" charset="0"/>
              <a:buChar char="•"/>
            </a:pPr>
            <a:r>
              <a:rPr lang="fr-FR" sz="1600" dirty="0">
                <a:solidFill>
                  <a:schemeClr val="bg1"/>
                </a:solidFill>
              </a:rPr>
              <a:t>Il peut être défini comme les nombreuses façons dont les institutions et les individus organisent la gestion quotidienne d’une ville, et les processus utilisés pour réaliser efficacement l’agenda à court et à long terme du développement d’une ville.</a:t>
            </a:r>
          </a:p>
          <a:p>
            <a:endParaRPr lang="fr-FR" sz="1050" dirty="0">
              <a:solidFill>
                <a:schemeClr val="bg1"/>
              </a:solidFill>
            </a:endParaRPr>
          </a:p>
          <a:p>
            <a:pPr marL="285750" indent="-285750">
              <a:buFont typeface="Arial" panose="020B0604020202020204" pitchFamily="34" charset="0"/>
              <a:buChar char="•"/>
            </a:pPr>
            <a:r>
              <a:rPr lang="fr-FR" sz="1600" dirty="0">
                <a:solidFill>
                  <a:schemeClr val="bg1"/>
                </a:solidFill>
              </a:rPr>
              <a:t>Une gouvernance urbaine </a:t>
            </a:r>
            <a:r>
              <a:rPr lang="fr-FR" sz="1600" dirty="0">
                <a:solidFill>
                  <a:srgbClr val="FFFF00"/>
                </a:solidFill>
              </a:rPr>
              <a:t>efficace</a:t>
            </a:r>
            <a:r>
              <a:rPr lang="fr-FR" sz="1600" dirty="0">
                <a:solidFill>
                  <a:schemeClr val="bg1"/>
                </a:solidFill>
              </a:rPr>
              <a:t> est caractérisée comme démocratique et inclusive; à long terme et intégré; multi-échelles et multi-niveaux; territorial; compétent et conscient du digitalisation « digital </a:t>
            </a:r>
            <a:r>
              <a:rPr lang="fr-FR" sz="1600" dirty="0" err="1">
                <a:solidFill>
                  <a:schemeClr val="bg1"/>
                </a:solidFill>
              </a:rPr>
              <a:t>age</a:t>
            </a:r>
            <a:r>
              <a:rPr lang="fr-FR" sz="1600" dirty="0">
                <a:solidFill>
                  <a:schemeClr val="bg1"/>
                </a:solidFill>
              </a:rPr>
              <a:t> »  </a:t>
            </a:r>
            <a:r>
              <a:rPr lang="en-US" sz="1600" dirty="0">
                <a:solidFill>
                  <a:schemeClr val="bg1"/>
                </a:solidFill>
              </a:rPr>
              <a:t> </a:t>
            </a:r>
            <a:endParaRPr lang="en-GB" sz="1400" dirty="0">
              <a:solidFill>
                <a:schemeClr val="bg1"/>
              </a:solidFill>
            </a:endParaRPr>
          </a:p>
        </p:txBody>
      </p:sp>
      <p:grpSp>
        <p:nvGrpSpPr>
          <p:cNvPr id="10" name="Groep 9">
            <a:extLst>
              <a:ext uri="{FF2B5EF4-FFF2-40B4-BE49-F238E27FC236}">
                <a16:creationId xmlns:a16="http://schemas.microsoft.com/office/drawing/2014/main" id="{FCA8F35A-5890-41BD-8A1F-B039FB147ABE}"/>
              </a:ext>
            </a:extLst>
          </p:cNvPr>
          <p:cNvGrpSpPr/>
          <p:nvPr/>
        </p:nvGrpSpPr>
        <p:grpSpPr>
          <a:xfrm>
            <a:off x="6340411" y="3812769"/>
            <a:ext cx="2466782" cy="927734"/>
            <a:chOff x="5504521" y="3219285"/>
            <a:chExt cx="2466782" cy="927734"/>
          </a:xfrm>
        </p:grpSpPr>
        <p:sp>
          <p:nvSpPr>
            <p:cNvPr id="3" name="Rechthoek 2"/>
            <p:cNvSpPr/>
            <p:nvPr/>
          </p:nvSpPr>
          <p:spPr>
            <a:xfrm>
              <a:off x="5765993" y="3846937"/>
              <a:ext cx="1902351" cy="300082"/>
            </a:xfrm>
            <a:prstGeom prst="rect">
              <a:avLst/>
            </a:prstGeom>
          </p:spPr>
          <p:txBody>
            <a:bodyPr wrap="square">
              <a:spAutoFit/>
            </a:bodyPr>
            <a:lstStyle/>
            <a:p>
              <a:r>
                <a:rPr lang="en-GB" sz="1350" dirty="0">
                  <a:hlinkClick r:id="rId2"/>
                </a:rPr>
                <a:t>https://unhabitat.org/</a:t>
              </a:r>
              <a:endParaRPr lang="en-GB" sz="1350" dirty="0"/>
            </a:p>
          </p:txBody>
        </p:sp>
        <p:pic>
          <p:nvPicPr>
            <p:cNvPr id="4" name="Afbeelding 3"/>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5504521" y="3219285"/>
              <a:ext cx="2466782" cy="640432"/>
            </a:xfrm>
            <a:prstGeom prst="rect">
              <a:avLst/>
            </a:prstGeom>
          </p:spPr>
        </p:pic>
      </p:grpSp>
      <p:sp>
        <p:nvSpPr>
          <p:cNvPr id="6" name="Tekstvak 5"/>
          <p:cNvSpPr txBox="1"/>
          <p:nvPr/>
        </p:nvSpPr>
        <p:spPr>
          <a:xfrm rot="10800000" flipV="1">
            <a:off x="336808" y="3676471"/>
            <a:ext cx="5832648" cy="1200329"/>
          </a:xfrm>
          <a:prstGeom prst="rect">
            <a:avLst/>
          </a:prstGeom>
          <a:noFill/>
          <a:ln>
            <a:solidFill>
              <a:schemeClr val="bg1"/>
            </a:solidFill>
          </a:ln>
        </p:spPr>
        <p:txBody>
          <a:bodyPr wrap="square" rtlCol="0">
            <a:spAutoFit/>
          </a:bodyPr>
          <a:lstStyle/>
          <a:p>
            <a:pPr algn="ctr"/>
            <a:r>
              <a:rPr lang="en-US" dirty="0">
                <a:solidFill>
                  <a:srgbClr val="FFFF00"/>
                </a:solidFill>
              </a:rPr>
              <a:t>“</a:t>
            </a:r>
            <a:r>
              <a:rPr lang="fr-FR" dirty="0">
                <a:solidFill>
                  <a:srgbClr val="FFFF00"/>
                </a:solidFill>
              </a:rPr>
              <a:t>La gouvernance urbaine est le logiciel qui permet au matériel urbain de fonctionner »</a:t>
            </a:r>
          </a:p>
          <a:p>
            <a:pPr algn="ctr"/>
            <a:r>
              <a:rPr lang="en-US" dirty="0">
                <a:solidFill>
                  <a:schemeClr val="bg1"/>
                </a:solidFill>
              </a:rPr>
              <a:t>“Urban governance is the software that enables the urban hardware to function”</a:t>
            </a:r>
            <a:endParaRPr lang="en-US" dirty="0">
              <a:solidFill>
                <a:srgbClr val="FFFF00"/>
              </a:solidFill>
            </a:endParaRPr>
          </a:p>
        </p:txBody>
      </p:sp>
      <p:sp>
        <p:nvSpPr>
          <p:cNvPr id="9" name="Titel 1">
            <a:extLst>
              <a:ext uri="{FF2B5EF4-FFF2-40B4-BE49-F238E27FC236}">
                <a16:creationId xmlns:a16="http://schemas.microsoft.com/office/drawing/2014/main" id="{E0B39393-8501-4FDF-B3EE-30599DFC9221}"/>
              </a:ext>
            </a:extLst>
          </p:cNvPr>
          <p:cNvSpPr txBox="1">
            <a:spLocks/>
          </p:cNvSpPr>
          <p:nvPr/>
        </p:nvSpPr>
        <p:spPr>
          <a:xfrm>
            <a:off x="0" y="67464"/>
            <a:ext cx="9144000" cy="857250"/>
          </a:xfrm>
          <a:prstGeom prst="rect">
            <a:avLst/>
          </a:prstGeom>
        </p:spPr>
        <p:txBody>
          <a:bodyPr/>
          <a:lstStyle>
            <a:lvl1pPr algn="l" defTabSz="914400" rtl="0" eaLnBrk="1" latinLnBrk="0" hangingPunct="1">
              <a:spcBef>
                <a:spcPct val="0"/>
              </a:spcBef>
              <a:buNone/>
              <a:defRPr sz="3200" kern="1200">
                <a:solidFill>
                  <a:schemeClr val="bg1"/>
                </a:solidFill>
                <a:latin typeface="+mj-lt"/>
                <a:ea typeface="+mj-ea"/>
                <a:cs typeface="+mj-cs"/>
              </a:defRPr>
            </a:lvl1pPr>
          </a:lstStyle>
          <a:p>
            <a:pPr algn="ctr"/>
            <a:r>
              <a:rPr lang="nl-NL" dirty="0"/>
              <a:t>   Définition </a:t>
            </a:r>
            <a:r>
              <a:rPr lang="nl-NL" dirty="0" err="1"/>
              <a:t>gouvernance</a:t>
            </a:r>
            <a:endParaRPr lang="nl-BE" dirty="0"/>
          </a:p>
        </p:txBody>
      </p:sp>
    </p:spTree>
    <p:extLst>
      <p:ext uri="{BB962C8B-B14F-4D97-AF65-F5344CB8AC3E}">
        <p14:creationId xmlns:p14="http://schemas.microsoft.com/office/powerpoint/2010/main" val="150993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jdelijke aanduiding voor dianummer 12">
            <a:extLst>
              <a:ext uri="{FF2B5EF4-FFF2-40B4-BE49-F238E27FC236}">
                <a16:creationId xmlns:a16="http://schemas.microsoft.com/office/drawing/2014/main" id="{576141D5-9AB9-4D4B-9960-B1286C5780E8}"/>
              </a:ext>
            </a:extLst>
          </p:cNvPr>
          <p:cNvSpPr>
            <a:spLocks noGrp="1"/>
          </p:cNvSpPr>
          <p:nvPr>
            <p:ph type="sldNum" sz="quarter" idx="12"/>
          </p:nvPr>
        </p:nvSpPr>
        <p:spPr/>
        <p:txBody>
          <a:bodyPr/>
          <a:lstStyle/>
          <a:p>
            <a:fld id="{85D460FF-DEC1-4727-8D64-D3ED0F812F35}" type="slidenum">
              <a:rPr lang="fr-CH" smtClean="0"/>
              <a:t>11</a:t>
            </a:fld>
            <a:endParaRPr lang="fr-CH"/>
          </a:p>
        </p:txBody>
      </p:sp>
      <p:sp>
        <p:nvSpPr>
          <p:cNvPr id="7" name="Titel 1">
            <a:extLst>
              <a:ext uri="{FF2B5EF4-FFF2-40B4-BE49-F238E27FC236}">
                <a16:creationId xmlns:a16="http://schemas.microsoft.com/office/drawing/2014/main" id="{86982321-CFD6-42DF-BEF0-BA7146D46116}"/>
              </a:ext>
            </a:extLst>
          </p:cNvPr>
          <p:cNvSpPr txBox="1">
            <a:spLocks/>
          </p:cNvSpPr>
          <p:nvPr/>
        </p:nvSpPr>
        <p:spPr>
          <a:xfrm>
            <a:off x="0" y="67464"/>
            <a:ext cx="9144000" cy="857250"/>
          </a:xfrm>
          <a:prstGeom prst="rect">
            <a:avLst/>
          </a:prstGeom>
        </p:spPr>
        <p:txBody>
          <a:bodyPr/>
          <a:lstStyle>
            <a:lvl1pPr algn="l" defTabSz="914400" rtl="0" eaLnBrk="1" latinLnBrk="0" hangingPunct="1">
              <a:spcBef>
                <a:spcPct val="0"/>
              </a:spcBef>
              <a:buNone/>
              <a:defRPr sz="3200" kern="1200">
                <a:solidFill>
                  <a:schemeClr val="bg1"/>
                </a:solidFill>
                <a:latin typeface="+mj-lt"/>
                <a:ea typeface="+mj-ea"/>
                <a:cs typeface="+mj-cs"/>
              </a:defRPr>
            </a:lvl1pPr>
          </a:lstStyle>
          <a:p>
            <a:pPr algn="ctr"/>
            <a:r>
              <a:rPr lang="nl-NL" dirty="0"/>
              <a:t>Méthodologie</a:t>
            </a:r>
            <a:endParaRPr lang="nl-BE" dirty="0"/>
          </a:p>
        </p:txBody>
      </p:sp>
      <p:pic>
        <p:nvPicPr>
          <p:cNvPr id="8" name="Afbeelding 7">
            <a:extLst>
              <a:ext uri="{FF2B5EF4-FFF2-40B4-BE49-F238E27FC236}">
                <a16:creationId xmlns:a16="http://schemas.microsoft.com/office/drawing/2014/main" id="{45DC7A37-B4E9-40E0-9168-E812513872D2}"/>
              </a:ext>
            </a:extLst>
          </p:cNvPr>
          <p:cNvPicPr>
            <a:picLocks noChangeAspect="1"/>
          </p:cNvPicPr>
          <p:nvPr/>
        </p:nvPicPr>
        <p:blipFill rotWithShape="1">
          <a:blip r:embed="rId2"/>
          <a:srcRect l="29525" t="34753" r="57087" b="57715"/>
          <a:stretch/>
        </p:blipFill>
        <p:spPr>
          <a:xfrm>
            <a:off x="323528" y="1419622"/>
            <a:ext cx="1224136" cy="371023"/>
          </a:xfrm>
          <a:prstGeom prst="rect">
            <a:avLst/>
          </a:prstGeom>
        </p:spPr>
      </p:pic>
      <p:sp>
        <p:nvSpPr>
          <p:cNvPr id="3" name="Tijdelijke aanduiding voor inhoud 2">
            <a:extLst>
              <a:ext uri="{FF2B5EF4-FFF2-40B4-BE49-F238E27FC236}">
                <a16:creationId xmlns:a16="http://schemas.microsoft.com/office/drawing/2014/main" id="{E54A7199-A138-41BE-A0B9-470D6797024A}"/>
              </a:ext>
            </a:extLst>
          </p:cNvPr>
          <p:cNvSpPr>
            <a:spLocks noGrp="1"/>
          </p:cNvSpPr>
          <p:nvPr>
            <p:ph idx="1"/>
          </p:nvPr>
        </p:nvSpPr>
        <p:spPr>
          <a:xfrm>
            <a:off x="323528" y="771550"/>
            <a:ext cx="8820472" cy="4464497"/>
          </a:xfrm>
        </p:spPr>
        <p:txBody>
          <a:bodyPr>
            <a:normAutofit fontScale="85000" lnSpcReduction="10000"/>
          </a:bodyPr>
          <a:lstStyle/>
          <a:p>
            <a:pPr marL="0" indent="0">
              <a:buNone/>
            </a:pPr>
            <a:r>
              <a:rPr lang="fr-FR" sz="1800" b="1" dirty="0">
                <a:solidFill>
                  <a:srgbClr val="FFFF00"/>
                </a:solidFill>
                <a:cs typeface="Arial" panose="020B0604020202020204" pitchFamily="34" charset="0"/>
              </a:rPr>
              <a:t>Agenda</a:t>
            </a:r>
            <a:r>
              <a:rPr lang="fr-FR" sz="1800" dirty="0">
                <a:cs typeface="Arial" panose="020B0604020202020204" pitchFamily="34" charset="0"/>
              </a:rPr>
              <a:t> stratégique pour l'ensemble des gestionnaires (Maire en coalition) d’une métropole</a:t>
            </a:r>
            <a:br>
              <a:rPr lang="fr-FR" sz="1800" dirty="0">
                <a:cs typeface="Arial" panose="020B0604020202020204" pitchFamily="34" charset="0"/>
              </a:rPr>
            </a:br>
            <a:endParaRPr lang="fr-FR" sz="1800" dirty="0">
              <a:cs typeface="Arial" panose="020B0604020202020204" pitchFamily="34" charset="0"/>
            </a:endParaRPr>
          </a:p>
          <a:p>
            <a:pPr marL="0" indent="0">
              <a:buNone/>
            </a:pPr>
            <a:r>
              <a:rPr lang="fr-FR" sz="1800" dirty="0">
                <a:cs typeface="Arial" panose="020B0604020202020204" pitchFamily="34" charset="0"/>
              </a:rPr>
              <a:t>Domaine large de la gestion de la politique locale</a:t>
            </a:r>
          </a:p>
          <a:p>
            <a:pPr marL="571500" lvl="1" indent="-171450"/>
            <a:r>
              <a:rPr lang="fr-FR" sz="1800" dirty="0">
                <a:cs typeface="Arial" panose="020B0604020202020204" pitchFamily="34" charset="0"/>
              </a:rPr>
              <a:t>Éducation</a:t>
            </a:r>
          </a:p>
          <a:p>
            <a:pPr marL="571500" lvl="1" indent="-171450"/>
            <a:r>
              <a:rPr lang="fr-FR" sz="1800" dirty="0">
                <a:cs typeface="Arial" panose="020B0604020202020204" pitchFamily="34" charset="0"/>
              </a:rPr>
              <a:t>Emploi</a:t>
            </a:r>
          </a:p>
          <a:p>
            <a:pPr marL="571500" lvl="1" indent="-171450"/>
            <a:r>
              <a:rPr lang="fr-FR" sz="1800" dirty="0">
                <a:cs typeface="Arial" panose="020B0604020202020204" pitchFamily="34" charset="0"/>
              </a:rPr>
              <a:t>Santé &amp; protection sociale &amp; infrastructure</a:t>
            </a:r>
          </a:p>
          <a:p>
            <a:pPr marL="571500" lvl="1" indent="-171450"/>
            <a:r>
              <a:rPr lang="fr-FR" sz="1800" dirty="0">
                <a:cs typeface="Arial" panose="020B0604020202020204" pitchFamily="34" charset="0"/>
              </a:rPr>
              <a:t>Intégration sociale &amp; environnement</a:t>
            </a:r>
          </a:p>
          <a:p>
            <a:pPr marL="571500" lvl="1" indent="-171450"/>
            <a:r>
              <a:rPr lang="fr-FR" sz="1800" dirty="0">
                <a:cs typeface="Arial" panose="020B0604020202020204" pitchFamily="34" charset="0"/>
              </a:rPr>
              <a:t>Anti-radicalisation et sécurité</a:t>
            </a:r>
            <a:br>
              <a:rPr lang="fr-FR" sz="1800" dirty="0">
                <a:cs typeface="Arial" panose="020B0604020202020204" pitchFamily="34" charset="0"/>
              </a:rPr>
            </a:br>
            <a:endParaRPr lang="fr-FR" sz="1800" dirty="0">
              <a:cs typeface="Arial" panose="020B0604020202020204" pitchFamily="34" charset="0"/>
            </a:endParaRPr>
          </a:p>
          <a:p>
            <a:pPr marL="0" indent="0">
              <a:buNone/>
            </a:pPr>
            <a:r>
              <a:rPr lang="fr-FR" sz="1800" b="1" dirty="0">
                <a:solidFill>
                  <a:srgbClr val="FFFF00"/>
                </a:solidFill>
                <a:cs typeface="Arial" panose="020B0604020202020204" pitchFamily="34" charset="0"/>
              </a:rPr>
              <a:t>Sources</a:t>
            </a:r>
            <a:r>
              <a:rPr lang="fr-FR" sz="1800" dirty="0">
                <a:cs typeface="Arial" panose="020B0604020202020204" pitchFamily="34" charset="0"/>
              </a:rPr>
              <a:t> </a:t>
            </a:r>
          </a:p>
          <a:p>
            <a:pPr>
              <a:buAutoNum type="arabicParenBoth"/>
            </a:pPr>
            <a:r>
              <a:rPr lang="fr-FR" sz="1800" dirty="0">
                <a:cs typeface="Arial" panose="020B0604020202020204" pitchFamily="34" charset="0"/>
              </a:rPr>
              <a:t>Analyse des documents </a:t>
            </a:r>
          </a:p>
          <a:p>
            <a:pPr marL="571500" lvl="1" indent="-171450"/>
            <a:r>
              <a:rPr lang="fr-FR" sz="1800" dirty="0">
                <a:cs typeface="Arial" panose="020B0604020202020204" pitchFamily="34" charset="0"/>
              </a:rPr>
              <a:t>Plan de la mairie </a:t>
            </a:r>
          </a:p>
          <a:p>
            <a:pPr marL="571500" lvl="1" indent="-171450"/>
            <a:r>
              <a:rPr lang="fr-FR" sz="1800" dirty="0">
                <a:cs typeface="Arial" panose="020B0604020202020204" pitchFamily="34" charset="0"/>
              </a:rPr>
              <a:t>Plan de coalition </a:t>
            </a:r>
          </a:p>
          <a:p>
            <a:pPr marL="571500" lvl="1" indent="-171450"/>
            <a:r>
              <a:rPr lang="fr-FR" sz="1800" dirty="0">
                <a:cs typeface="Arial" panose="020B0604020202020204" pitchFamily="34" charset="0"/>
              </a:rPr>
              <a:t>Plan de police  </a:t>
            </a:r>
          </a:p>
          <a:p>
            <a:pPr marL="571500" lvl="1" indent="-171450"/>
            <a:r>
              <a:rPr lang="fr-FR" sz="1800" dirty="0">
                <a:cs typeface="Arial" panose="020B0604020202020204" pitchFamily="34" charset="0"/>
              </a:rPr>
              <a:t>Plan de sécurité locale (et régionale) </a:t>
            </a:r>
          </a:p>
          <a:p>
            <a:pPr>
              <a:buAutoNum type="arabicParenBoth"/>
            </a:pPr>
            <a:r>
              <a:rPr lang="fr-FR" sz="1800" dirty="0">
                <a:cs typeface="Arial" panose="020B0604020202020204" pitchFamily="34" charset="0"/>
              </a:rPr>
              <a:t>Entretiens avec des experts</a:t>
            </a:r>
            <a:br>
              <a:rPr lang="nl-NL" sz="1800" dirty="0">
                <a:cs typeface="Arial" panose="020B0604020202020204" pitchFamily="34" charset="0"/>
              </a:rPr>
            </a:br>
            <a:endParaRPr lang="nl-NL" sz="1800" b="0" i="1" dirty="0">
              <a:effectLst/>
            </a:endParaRPr>
          </a:p>
        </p:txBody>
      </p:sp>
    </p:spTree>
    <p:extLst>
      <p:ext uri="{BB962C8B-B14F-4D97-AF65-F5344CB8AC3E}">
        <p14:creationId xmlns:p14="http://schemas.microsoft.com/office/powerpoint/2010/main" val="35188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 calcmode="lin" valueType="num">
                                      <p:cBhvr additive="base">
                                        <p:cTn id="5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 calcmode="lin" valueType="num">
                                      <p:cBhvr additive="base">
                                        <p:cTn id="5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3">
                                            <p:txEl>
                                              <p:pRg st="12" end="12"/>
                                            </p:txEl>
                                          </p:spTgt>
                                        </p:tgtEl>
                                        <p:attrNameLst>
                                          <p:attrName>style.visibility</p:attrName>
                                        </p:attrNameLst>
                                      </p:cBhvr>
                                      <p:to>
                                        <p:strVal val="visible"/>
                                      </p:to>
                                    </p:set>
                                    <p:anim calcmode="lin" valueType="num">
                                      <p:cBhvr additive="base">
                                        <p:cTn id="6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3" end="13"/>
                                            </p:txEl>
                                          </p:spTgt>
                                        </p:tgtEl>
                                        <p:attrNameLst>
                                          <p:attrName>style.visibility</p:attrName>
                                        </p:attrNameLst>
                                      </p:cBhvr>
                                      <p:to>
                                        <p:strVal val="visible"/>
                                      </p:to>
                                    </p:set>
                                    <p:anim calcmode="lin" valueType="num">
                                      <p:cBhvr additive="base">
                                        <p:cTn id="67"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3F85BF14-FA1A-4021-9C42-99A55EFD26F2}"/>
              </a:ext>
            </a:extLst>
          </p:cNvPr>
          <p:cNvSpPr>
            <a:spLocks noGrp="1"/>
          </p:cNvSpPr>
          <p:nvPr>
            <p:ph type="sldNum" sz="quarter" idx="12"/>
          </p:nvPr>
        </p:nvSpPr>
        <p:spPr/>
        <p:txBody>
          <a:bodyPr/>
          <a:lstStyle/>
          <a:p>
            <a:fld id="{85D460FF-DEC1-4727-8D64-D3ED0F812F35}" type="slidenum">
              <a:rPr lang="fr-CH" smtClean="0"/>
              <a:t>12</a:t>
            </a:fld>
            <a:endParaRPr lang="fr-CH"/>
          </a:p>
        </p:txBody>
      </p:sp>
      <p:pic>
        <p:nvPicPr>
          <p:cNvPr id="7" name="Picture 2">
            <a:extLst>
              <a:ext uri="{FF2B5EF4-FFF2-40B4-BE49-F238E27FC236}">
                <a16:creationId xmlns:a16="http://schemas.microsoft.com/office/drawing/2014/main" id="{E763C7B3-1662-449B-883F-1B7AF47DDC83}"/>
              </a:ext>
            </a:extLst>
          </p:cNvPr>
          <p:cNvPicPr>
            <a:picLocks noChangeAspect="1" noChangeArrowheads="1"/>
          </p:cNvPicPr>
          <p:nvPr/>
        </p:nvPicPr>
        <p:blipFill>
          <a:blip r:embed="rId2" cstate="print"/>
          <a:srcRect r="1575"/>
          <a:stretch>
            <a:fillRect/>
          </a:stretch>
        </p:blipFill>
        <p:spPr bwMode="auto">
          <a:xfrm>
            <a:off x="4104928" y="986489"/>
            <a:ext cx="2448272" cy="3581871"/>
          </a:xfrm>
          <a:prstGeom prst="rect">
            <a:avLst/>
          </a:prstGeom>
          <a:noFill/>
          <a:ln w="9525">
            <a:noFill/>
            <a:miter lim="800000"/>
            <a:headEnd/>
            <a:tailEnd/>
          </a:ln>
        </p:spPr>
      </p:pic>
      <p:pic>
        <p:nvPicPr>
          <p:cNvPr id="9" name="Picture 8">
            <a:extLst>
              <a:ext uri="{FF2B5EF4-FFF2-40B4-BE49-F238E27FC236}">
                <a16:creationId xmlns:a16="http://schemas.microsoft.com/office/drawing/2014/main" id="{D3780456-3E9D-432D-8C58-21A6BEC5AA91}"/>
              </a:ext>
            </a:extLst>
          </p:cNvPr>
          <p:cNvPicPr>
            <a:picLocks noGrp="1" noChangeAspect="1" noChangeArrowheads="1"/>
          </p:cNvPicPr>
          <p:nvPr>
            <p:ph sz="half" idx="2"/>
          </p:nvPr>
        </p:nvPicPr>
        <p:blipFill>
          <a:blip r:embed="rId3" cstate="print">
            <a:lum contrast="30000"/>
          </a:blip>
          <a:srcRect l="2591" r="1011"/>
          <a:stretch>
            <a:fillRect/>
          </a:stretch>
        </p:blipFill>
        <p:spPr bwMode="auto">
          <a:xfrm>
            <a:off x="6676320" y="986489"/>
            <a:ext cx="2304429" cy="3597933"/>
          </a:xfrm>
          <a:prstGeom prst="rect">
            <a:avLst/>
          </a:prstGeom>
          <a:noFill/>
          <a:ln w="9525">
            <a:solidFill>
              <a:schemeClr val="bg1"/>
            </a:solidFill>
            <a:miter lim="800000"/>
            <a:headEnd/>
            <a:tailEnd/>
          </a:ln>
          <a:effectLst/>
        </p:spPr>
      </p:pic>
      <p:sp>
        <p:nvSpPr>
          <p:cNvPr id="11" name="Tekstvak 10">
            <a:extLst>
              <a:ext uri="{FF2B5EF4-FFF2-40B4-BE49-F238E27FC236}">
                <a16:creationId xmlns:a16="http://schemas.microsoft.com/office/drawing/2014/main" id="{A175A794-9F19-4F72-839D-D9EEF920912A}"/>
              </a:ext>
            </a:extLst>
          </p:cNvPr>
          <p:cNvSpPr txBox="1"/>
          <p:nvPr/>
        </p:nvSpPr>
        <p:spPr>
          <a:xfrm rot="10800000" flipV="1">
            <a:off x="5812224" y="4199028"/>
            <a:ext cx="864096" cy="369332"/>
          </a:xfrm>
          <a:prstGeom prst="rect">
            <a:avLst/>
          </a:prstGeom>
          <a:noFill/>
        </p:spPr>
        <p:txBody>
          <a:bodyPr wrap="square" rtlCol="0">
            <a:spAutoFit/>
          </a:bodyPr>
          <a:lstStyle/>
          <a:p>
            <a:r>
              <a:rPr lang="fr-BE" dirty="0">
                <a:solidFill>
                  <a:schemeClr val="bg1"/>
                </a:solidFill>
              </a:rPr>
              <a:t>2014</a:t>
            </a:r>
          </a:p>
        </p:txBody>
      </p:sp>
      <p:sp>
        <p:nvSpPr>
          <p:cNvPr id="12" name="Tekstvak 11">
            <a:extLst>
              <a:ext uri="{FF2B5EF4-FFF2-40B4-BE49-F238E27FC236}">
                <a16:creationId xmlns:a16="http://schemas.microsoft.com/office/drawing/2014/main" id="{7DC36664-63DC-40A5-8A31-EE9D17BF86E5}"/>
              </a:ext>
            </a:extLst>
          </p:cNvPr>
          <p:cNvSpPr txBox="1"/>
          <p:nvPr/>
        </p:nvSpPr>
        <p:spPr>
          <a:xfrm>
            <a:off x="6705519" y="1356074"/>
            <a:ext cx="971128" cy="369332"/>
          </a:xfrm>
          <a:prstGeom prst="rect">
            <a:avLst/>
          </a:prstGeom>
          <a:noFill/>
        </p:spPr>
        <p:txBody>
          <a:bodyPr wrap="square" rtlCol="0">
            <a:spAutoFit/>
          </a:bodyPr>
          <a:lstStyle/>
          <a:p>
            <a:r>
              <a:rPr lang="fr-BE" dirty="0">
                <a:solidFill>
                  <a:schemeClr val="bg1"/>
                </a:solidFill>
              </a:rPr>
              <a:t>2017</a:t>
            </a:r>
          </a:p>
        </p:txBody>
      </p:sp>
      <p:sp>
        <p:nvSpPr>
          <p:cNvPr id="13" name="Tekstvak 12">
            <a:extLst>
              <a:ext uri="{FF2B5EF4-FFF2-40B4-BE49-F238E27FC236}">
                <a16:creationId xmlns:a16="http://schemas.microsoft.com/office/drawing/2014/main" id="{55C7AADE-DFBD-481B-B6C0-1B275140E909}"/>
              </a:ext>
            </a:extLst>
          </p:cNvPr>
          <p:cNvSpPr txBox="1"/>
          <p:nvPr/>
        </p:nvSpPr>
        <p:spPr>
          <a:xfrm>
            <a:off x="341628" y="1890704"/>
            <a:ext cx="3672409" cy="2554545"/>
          </a:xfrm>
          <a:prstGeom prst="rect">
            <a:avLst/>
          </a:prstGeom>
          <a:noFill/>
        </p:spPr>
        <p:txBody>
          <a:bodyPr wrap="square" rtlCol="0">
            <a:spAutoFit/>
          </a:bodyPr>
          <a:lstStyle/>
          <a:p>
            <a:pPr eaLnBrk="1" hangingPunct="1"/>
            <a:r>
              <a:rPr lang="fr-FR" altLang="nl-NL" sz="2000" b="1" dirty="0">
                <a:solidFill>
                  <a:schemeClr val="bg1"/>
                </a:solidFill>
              </a:rPr>
              <a:t>Question de recherche principale:</a:t>
            </a:r>
          </a:p>
          <a:p>
            <a:pPr eaLnBrk="1" hangingPunct="1"/>
            <a:endParaRPr lang="fr-FR" altLang="nl-NL" sz="2000" dirty="0">
              <a:solidFill>
                <a:schemeClr val="bg1"/>
              </a:solidFill>
            </a:endParaRPr>
          </a:p>
          <a:p>
            <a:pPr algn="ctr" eaLnBrk="1" hangingPunct="1"/>
            <a:r>
              <a:rPr lang="fr-FR" altLang="nl-NL" sz="2000" i="1" dirty="0">
                <a:solidFill>
                  <a:schemeClr val="bg1"/>
                </a:solidFill>
              </a:rPr>
              <a:t>Quelles est la gouvernance (contenu et processus d'établissement de l’agenda stratégique) dans les grandes villes? </a:t>
            </a:r>
            <a:endParaRPr lang="nl-NL" sz="2000" i="1" dirty="0">
              <a:solidFill>
                <a:schemeClr val="bg1"/>
              </a:solidFill>
            </a:endParaRPr>
          </a:p>
        </p:txBody>
      </p:sp>
      <p:sp>
        <p:nvSpPr>
          <p:cNvPr id="10" name="Titel 1">
            <a:extLst>
              <a:ext uri="{FF2B5EF4-FFF2-40B4-BE49-F238E27FC236}">
                <a16:creationId xmlns:a16="http://schemas.microsoft.com/office/drawing/2014/main" id="{8F6D9086-DD7D-440C-8121-320B29216BA9}"/>
              </a:ext>
            </a:extLst>
          </p:cNvPr>
          <p:cNvSpPr txBox="1">
            <a:spLocks/>
          </p:cNvSpPr>
          <p:nvPr/>
        </p:nvSpPr>
        <p:spPr>
          <a:xfrm>
            <a:off x="0" y="67464"/>
            <a:ext cx="9144000" cy="857250"/>
          </a:xfrm>
          <a:prstGeom prst="rect">
            <a:avLst/>
          </a:prstGeom>
        </p:spPr>
        <p:txBody>
          <a:bodyPr/>
          <a:lstStyle>
            <a:lvl1pPr algn="l" defTabSz="914400" rtl="0" eaLnBrk="1" latinLnBrk="0" hangingPunct="1">
              <a:spcBef>
                <a:spcPct val="0"/>
              </a:spcBef>
              <a:buNone/>
              <a:defRPr sz="3200" kern="1200">
                <a:solidFill>
                  <a:schemeClr val="bg1"/>
                </a:solidFill>
                <a:latin typeface="+mj-lt"/>
                <a:ea typeface="+mj-ea"/>
                <a:cs typeface="+mj-cs"/>
              </a:defRPr>
            </a:lvl1pPr>
          </a:lstStyle>
          <a:p>
            <a:pPr algn="ctr"/>
            <a:r>
              <a:rPr lang="nl-NL" dirty="0"/>
              <a:t>Méthodologie</a:t>
            </a:r>
            <a:endParaRPr lang="nl-BE" dirty="0"/>
          </a:p>
        </p:txBody>
      </p:sp>
      <p:pic>
        <p:nvPicPr>
          <p:cNvPr id="14" name="Afbeelding 13">
            <a:extLst>
              <a:ext uri="{FF2B5EF4-FFF2-40B4-BE49-F238E27FC236}">
                <a16:creationId xmlns:a16="http://schemas.microsoft.com/office/drawing/2014/main" id="{936C476B-98A1-4E81-9697-50976D028BE3}"/>
              </a:ext>
            </a:extLst>
          </p:cNvPr>
          <p:cNvPicPr>
            <a:picLocks noChangeAspect="1"/>
          </p:cNvPicPr>
          <p:nvPr/>
        </p:nvPicPr>
        <p:blipFill rotWithShape="1">
          <a:blip r:embed="rId4"/>
          <a:srcRect l="29525" t="34753" r="57087" b="57715"/>
          <a:stretch/>
        </p:blipFill>
        <p:spPr>
          <a:xfrm>
            <a:off x="323528" y="1419622"/>
            <a:ext cx="1224136" cy="371023"/>
          </a:xfrm>
          <a:prstGeom prst="rect">
            <a:avLst/>
          </a:prstGeom>
        </p:spPr>
      </p:pic>
      <p:sp>
        <p:nvSpPr>
          <p:cNvPr id="2" name="Titel 1">
            <a:extLst>
              <a:ext uri="{FF2B5EF4-FFF2-40B4-BE49-F238E27FC236}">
                <a16:creationId xmlns:a16="http://schemas.microsoft.com/office/drawing/2014/main" id="{D25F26E6-D2E1-4020-A324-613FE6A27341}"/>
              </a:ext>
            </a:extLst>
          </p:cNvPr>
          <p:cNvSpPr>
            <a:spLocks noGrp="1"/>
          </p:cNvSpPr>
          <p:nvPr>
            <p:ph type="title"/>
          </p:nvPr>
        </p:nvSpPr>
        <p:spPr>
          <a:xfrm>
            <a:off x="383690" y="747883"/>
            <a:ext cx="2574188" cy="857250"/>
          </a:xfrm>
        </p:spPr>
        <p:txBody>
          <a:bodyPr>
            <a:normAutofit/>
          </a:bodyPr>
          <a:lstStyle/>
          <a:p>
            <a:r>
              <a:rPr lang="fr-BE" sz="2400" dirty="0"/>
              <a:t>Publications </a:t>
            </a:r>
          </a:p>
        </p:txBody>
      </p:sp>
    </p:spTree>
    <p:extLst>
      <p:ext uri="{BB962C8B-B14F-4D97-AF65-F5344CB8AC3E}">
        <p14:creationId xmlns:p14="http://schemas.microsoft.com/office/powerpoint/2010/main" val="2011796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 name="Afbeelding 112">
            <a:extLst>
              <a:ext uri="{FF2B5EF4-FFF2-40B4-BE49-F238E27FC236}">
                <a16:creationId xmlns:a16="http://schemas.microsoft.com/office/drawing/2014/main" id="{7D1AB44A-DE05-4D5A-9465-D4D79D901973}"/>
              </a:ext>
            </a:extLst>
          </p:cNvPr>
          <p:cNvPicPr>
            <a:picLocks noChangeAspect="1"/>
          </p:cNvPicPr>
          <p:nvPr/>
        </p:nvPicPr>
        <p:blipFill rotWithShape="1">
          <a:blip r:embed="rId2"/>
          <a:srcRect l="29525" t="34753" r="57087" b="57715"/>
          <a:stretch/>
        </p:blipFill>
        <p:spPr>
          <a:xfrm>
            <a:off x="323528" y="1419622"/>
            <a:ext cx="1224136" cy="371023"/>
          </a:xfrm>
          <a:prstGeom prst="rect">
            <a:avLst/>
          </a:prstGeom>
        </p:spPr>
      </p:pic>
      <p:pic>
        <p:nvPicPr>
          <p:cNvPr id="6" name="Picture 4" descr="http://teacherweb.com/ca/skylinecommunitycollege/mrstanford/blank_europe_map.gif"/>
          <p:cNvPicPr>
            <a:picLocks noChangeAspect="1" noChangeArrowheads="1"/>
          </p:cNvPicPr>
          <p:nvPr/>
        </p:nvPicPr>
        <p:blipFill>
          <a:blip r:embed="rId3" cstate="print"/>
          <a:srcRect l="-427" t="2934" r="37972" b="5889"/>
          <a:stretch>
            <a:fillRect/>
          </a:stretch>
        </p:blipFill>
        <p:spPr bwMode="auto">
          <a:xfrm>
            <a:off x="2344443" y="0"/>
            <a:ext cx="4455114" cy="5143500"/>
          </a:xfrm>
          <a:prstGeom prst="rect">
            <a:avLst/>
          </a:prstGeom>
          <a:noFill/>
        </p:spPr>
      </p:pic>
      <p:grpSp>
        <p:nvGrpSpPr>
          <p:cNvPr id="2" name="Groep 16"/>
          <p:cNvGrpSpPr/>
          <p:nvPr/>
        </p:nvGrpSpPr>
        <p:grpSpPr>
          <a:xfrm>
            <a:off x="6300192" y="3705876"/>
            <a:ext cx="580608" cy="705345"/>
            <a:chOff x="6876256" y="4941168"/>
            <a:chExt cx="774144" cy="940460"/>
          </a:xfrm>
        </p:grpSpPr>
        <p:sp>
          <p:nvSpPr>
            <p:cNvPr id="18" name="Vrije vorm 17"/>
            <p:cNvSpPr/>
            <p:nvPr/>
          </p:nvSpPr>
          <p:spPr>
            <a:xfrm>
              <a:off x="7248525" y="5172075"/>
              <a:ext cx="275803" cy="695325"/>
            </a:xfrm>
            <a:custGeom>
              <a:avLst/>
              <a:gdLst>
                <a:gd name="connsiteX0" fmla="*/ 276225 w 276225"/>
                <a:gd name="connsiteY0" fmla="*/ 638175 h 695325"/>
                <a:gd name="connsiteX1" fmla="*/ 200025 w 276225"/>
                <a:gd name="connsiteY1" fmla="*/ 695325 h 695325"/>
                <a:gd name="connsiteX2" fmla="*/ 142875 w 276225"/>
                <a:gd name="connsiteY2" fmla="*/ 685800 h 695325"/>
                <a:gd name="connsiteX3" fmla="*/ 161925 w 276225"/>
                <a:gd name="connsiteY3" fmla="*/ 647700 h 695325"/>
                <a:gd name="connsiteX4" fmla="*/ 133350 w 276225"/>
                <a:gd name="connsiteY4" fmla="*/ 571500 h 695325"/>
                <a:gd name="connsiteX5" fmla="*/ 95250 w 276225"/>
                <a:gd name="connsiteY5" fmla="*/ 542925 h 695325"/>
                <a:gd name="connsiteX6" fmla="*/ 76200 w 276225"/>
                <a:gd name="connsiteY6" fmla="*/ 533400 h 695325"/>
                <a:gd name="connsiteX7" fmla="*/ 28575 w 276225"/>
                <a:gd name="connsiteY7" fmla="*/ 495300 h 695325"/>
                <a:gd name="connsiteX8" fmla="*/ 38100 w 276225"/>
                <a:gd name="connsiteY8" fmla="*/ 361950 h 695325"/>
                <a:gd name="connsiteX9" fmla="*/ 47625 w 276225"/>
                <a:gd name="connsiteY9" fmla="*/ 333375 h 695325"/>
                <a:gd name="connsiteX10" fmla="*/ 114300 w 276225"/>
                <a:gd name="connsiteY10" fmla="*/ 314325 h 695325"/>
                <a:gd name="connsiteX11" fmla="*/ 133350 w 276225"/>
                <a:gd name="connsiteY11" fmla="*/ 247650 h 695325"/>
                <a:gd name="connsiteX12" fmla="*/ 38100 w 276225"/>
                <a:gd name="connsiteY12" fmla="*/ 180975 h 695325"/>
                <a:gd name="connsiteX13" fmla="*/ 28575 w 276225"/>
                <a:gd name="connsiteY13" fmla="*/ 161925 h 695325"/>
                <a:gd name="connsiteX14" fmla="*/ 0 w 276225"/>
                <a:gd name="connsiteY14" fmla="*/ 123825 h 695325"/>
                <a:gd name="connsiteX15" fmla="*/ 28575 w 276225"/>
                <a:gd name="connsiteY15" fmla="*/ 66675 h 695325"/>
                <a:gd name="connsiteX16" fmla="*/ 47625 w 276225"/>
                <a:gd name="connsiteY16" fmla="*/ 0 h 695325"/>
                <a:gd name="connsiteX17" fmla="*/ 66675 w 276225"/>
                <a:gd name="connsiteY17" fmla="*/ 28575 h 695325"/>
                <a:gd name="connsiteX18" fmla="*/ 38100 w 276225"/>
                <a:gd name="connsiteY18" fmla="*/ 123825 h 695325"/>
                <a:gd name="connsiteX19" fmla="*/ 133350 w 276225"/>
                <a:gd name="connsiteY19" fmla="*/ 104775 h 695325"/>
                <a:gd name="connsiteX20" fmla="*/ 200025 w 276225"/>
                <a:gd name="connsiteY20" fmla="*/ 76200 h 695325"/>
                <a:gd name="connsiteX21" fmla="*/ 276225 w 276225"/>
                <a:gd name="connsiteY21" fmla="*/ 85725 h 695325"/>
                <a:gd name="connsiteX22" fmla="*/ 276225 w 276225"/>
                <a:gd name="connsiteY22" fmla="*/ 85725 h 695325"/>
                <a:gd name="connsiteX23" fmla="*/ 276225 w 276225"/>
                <a:gd name="connsiteY23" fmla="*/ 638175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76225" h="695325">
                  <a:moveTo>
                    <a:pt x="276225" y="638175"/>
                  </a:moveTo>
                  <a:lnTo>
                    <a:pt x="200025" y="695325"/>
                  </a:lnTo>
                  <a:lnTo>
                    <a:pt x="142875" y="685800"/>
                  </a:lnTo>
                  <a:lnTo>
                    <a:pt x="161925" y="647700"/>
                  </a:lnTo>
                  <a:lnTo>
                    <a:pt x="133350" y="571500"/>
                  </a:lnTo>
                  <a:lnTo>
                    <a:pt x="95250" y="542925"/>
                  </a:lnTo>
                  <a:lnTo>
                    <a:pt x="76200" y="533400"/>
                  </a:lnTo>
                  <a:lnTo>
                    <a:pt x="28575" y="495300"/>
                  </a:lnTo>
                  <a:lnTo>
                    <a:pt x="38100" y="361950"/>
                  </a:lnTo>
                  <a:lnTo>
                    <a:pt x="47625" y="333375"/>
                  </a:lnTo>
                  <a:lnTo>
                    <a:pt x="114300" y="314325"/>
                  </a:lnTo>
                  <a:lnTo>
                    <a:pt x="133350" y="247650"/>
                  </a:lnTo>
                  <a:lnTo>
                    <a:pt x="38100" y="180975"/>
                  </a:lnTo>
                  <a:lnTo>
                    <a:pt x="28575" y="161925"/>
                  </a:lnTo>
                  <a:lnTo>
                    <a:pt x="0" y="123825"/>
                  </a:lnTo>
                  <a:lnTo>
                    <a:pt x="28575" y="66675"/>
                  </a:lnTo>
                  <a:lnTo>
                    <a:pt x="47625" y="0"/>
                  </a:lnTo>
                  <a:lnTo>
                    <a:pt x="66675" y="28575"/>
                  </a:lnTo>
                  <a:lnTo>
                    <a:pt x="38100" y="123825"/>
                  </a:lnTo>
                  <a:lnTo>
                    <a:pt x="133350" y="104775"/>
                  </a:lnTo>
                  <a:lnTo>
                    <a:pt x="200025" y="76200"/>
                  </a:lnTo>
                  <a:lnTo>
                    <a:pt x="276225" y="85725"/>
                  </a:lnTo>
                  <a:lnTo>
                    <a:pt x="276225" y="85725"/>
                  </a:lnTo>
                  <a:lnTo>
                    <a:pt x="276225" y="638175"/>
                  </a:lnTo>
                  <a:close/>
                </a:path>
              </a:pathLst>
            </a:custGeom>
            <a:solidFill>
              <a:srgbClr val="FFFF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19" name="Tekstvak 18"/>
            <p:cNvSpPr txBox="1"/>
            <p:nvPr/>
          </p:nvSpPr>
          <p:spPr>
            <a:xfrm>
              <a:off x="6876256" y="4941168"/>
              <a:ext cx="774144" cy="307776"/>
            </a:xfrm>
            <a:prstGeom prst="rect">
              <a:avLst/>
            </a:prstGeom>
            <a:noFill/>
          </p:spPr>
          <p:txBody>
            <a:bodyPr wrap="none" rtlCol="0">
              <a:spAutoFit/>
            </a:bodyPr>
            <a:lstStyle/>
            <a:p>
              <a:r>
                <a:rPr lang="nl-BE" sz="900" b="1" dirty="0" err="1">
                  <a:latin typeface="Calibri" pitchFamily="34" charset="0"/>
                </a:rPr>
                <a:t>Bulgaria</a:t>
              </a:r>
              <a:endParaRPr lang="nl-BE" sz="900" b="1" dirty="0">
                <a:latin typeface="Calibri" pitchFamily="34" charset="0"/>
              </a:endParaRPr>
            </a:p>
          </p:txBody>
        </p:sp>
        <p:sp>
          <p:nvSpPr>
            <p:cNvPr id="20" name="Ovaal 19"/>
            <p:cNvSpPr/>
            <p:nvPr/>
          </p:nvSpPr>
          <p:spPr>
            <a:xfrm>
              <a:off x="7308304" y="5517232"/>
              <a:ext cx="144016"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21" name="Tekstvak 20"/>
            <p:cNvSpPr txBox="1"/>
            <p:nvPr/>
          </p:nvSpPr>
          <p:spPr>
            <a:xfrm>
              <a:off x="7092280" y="5589240"/>
              <a:ext cx="528349" cy="292388"/>
            </a:xfrm>
            <a:prstGeom prst="rect">
              <a:avLst/>
            </a:prstGeom>
            <a:noFill/>
          </p:spPr>
          <p:txBody>
            <a:bodyPr wrap="none" rtlCol="0">
              <a:spAutoFit/>
            </a:bodyPr>
            <a:lstStyle/>
            <a:p>
              <a:r>
                <a:rPr lang="nl-BE" sz="825" dirty="0">
                  <a:latin typeface="Calibri" pitchFamily="34" charset="0"/>
                </a:rPr>
                <a:t>Sofia</a:t>
              </a:r>
            </a:p>
          </p:txBody>
        </p:sp>
      </p:grpSp>
      <p:grpSp>
        <p:nvGrpSpPr>
          <p:cNvPr id="3" name="Groep 39"/>
          <p:cNvGrpSpPr/>
          <p:nvPr/>
        </p:nvGrpSpPr>
        <p:grpSpPr>
          <a:xfrm>
            <a:off x="4597004" y="2107406"/>
            <a:ext cx="1017984" cy="1325166"/>
            <a:chOff x="4605338" y="2809875"/>
            <a:chExt cx="1357312" cy="1766888"/>
          </a:xfrm>
        </p:grpSpPr>
        <p:sp>
          <p:nvSpPr>
            <p:cNvPr id="22" name="Vrije vorm 21"/>
            <p:cNvSpPr/>
            <p:nvPr/>
          </p:nvSpPr>
          <p:spPr>
            <a:xfrm>
              <a:off x="4605338" y="2809875"/>
              <a:ext cx="1357312" cy="1766888"/>
            </a:xfrm>
            <a:custGeom>
              <a:avLst/>
              <a:gdLst>
                <a:gd name="connsiteX0" fmla="*/ 19050 w 1357312"/>
                <a:gd name="connsiteY0" fmla="*/ 1209675 h 1766888"/>
                <a:gd name="connsiteX1" fmla="*/ 61912 w 1357312"/>
                <a:gd name="connsiteY1" fmla="*/ 1176338 h 1766888"/>
                <a:gd name="connsiteX2" fmla="*/ 33337 w 1357312"/>
                <a:gd name="connsiteY2" fmla="*/ 1138238 h 1766888"/>
                <a:gd name="connsiteX3" fmla="*/ 0 w 1357312"/>
                <a:gd name="connsiteY3" fmla="*/ 1090613 h 1766888"/>
                <a:gd name="connsiteX4" fmla="*/ 0 w 1357312"/>
                <a:gd name="connsiteY4" fmla="*/ 1066800 h 1766888"/>
                <a:gd name="connsiteX5" fmla="*/ 47625 w 1357312"/>
                <a:gd name="connsiteY5" fmla="*/ 1033463 h 1766888"/>
                <a:gd name="connsiteX6" fmla="*/ 28575 w 1357312"/>
                <a:gd name="connsiteY6" fmla="*/ 981075 h 1766888"/>
                <a:gd name="connsiteX7" fmla="*/ 9525 w 1357312"/>
                <a:gd name="connsiteY7" fmla="*/ 942975 h 1766888"/>
                <a:gd name="connsiteX8" fmla="*/ 38100 w 1357312"/>
                <a:gd name="connsiteY8" fmla="*/ 909638 h 1766888"/>
                <a:gd name="connsiteX9" fmla="*/ 71437 w 1357312"/>
                <a:gd name="connsiteY9" fmla="*/ 814388 h 1766888"/>
                <a:gd name="connsiteX10" fmla="*/ 61912 w 1357312"/>
                <a:gd name="connsiteY10" fmla="*/ 742950 h 1766888"/>
                <a:gd name="connsiteX11" fmla="*/ 42862 w 1357312"/>
                <a:gd name="connsiteY11" fmla="*/ 681038 h 1766888"/>
                <a:gd name="connsiteX12" fmla="*/ 166687 w 1357312"/>
                <a:gd name="connsiteY12" fmla="*/ 690563 h 1766888"/>
                <a:gd name="connsiteX13" fmla="*/ 147637 w 1357312"/>
                <a:gd name="connsiteY13" fmla="*/ 657225 h 1766888"/>
                <a:gd name="connsiteX14" fmla="*/ 142875 w 1357312"/>
                <a:gd name="connsiteY14" fmla="*/ 595313 h 1766888"/>
                <a:gd name="connsiteX15" fmla="*/ 185737 w 1357312"/>
                <a:gd name="connsiteY15" fmla="*/ 528638 h 1766888"/>
                <a:gd name="connsiteX16" fmla="*/ 242887 w 1357312"/>
                <a:gd name="connsiteY16" fmla="*/ 438150 h 1766888"/>
                <a:gd name="connsiteX17" fmla="*/ 233362 w 1357312"/>
                <a:gd name="connsiteY17" fmla="*/ 323850 h 1766888"/>
                <a:gd name="connsiteX18" fmla="*/ 342900 w 1357312"/>
                <a:gd name="connsiteY18" fmla="*/ 271463 h 1766888"/>
                <a:gd name="connsiteX19" fmla="*/ 385762 w 1357312"/>
                <a:gd name="connsiteY19" fmla="*/ 285750 h 1766888"/>
                <a:gd name="connsiteX20" fmla="*/ 385762 w 1357312"/>
                <a:gd name="connsiteY20" fmla="*/ 342900 h 1766888"/>
                <a:gd name="connsiteX21" fmla="*/ 414337 w 1357312"/>
                <a:gd name="connsiteY21" fmla="*/ 304800 h 1766888"/>
                <a:gd name="connsiteX22" fmla="*/ 447675 w 1357312"/>
                <a:gd name="connsiteY22" fmla="*/ 314325 h 1766888"/>
                <a:gd name="connsiteX23" fmla="*/ 466725 w 1357312"/>
                <a:gd name="connsiteY23" fmla="*/ 285750 h 1766888"/>
                <a:gd name="connsiteX24" fmla="*/ 481012 w 1357312"/>
                <a:gd name="connsiteY24" fmla="*/ 242888 h 1766888"/>
                <a:gd name="connsiteX25" fmla="*/ 547687 w 1357312"/>
                <a:gd name="connsiteY25" fmla="*/ 266700 h 1766888"/>
                <a:gd name="connsiteX26" fmla="*/ 590550 w 1357312"/>
                <a:gd name="connsiteY26" fmla="*/ 304800 h 1766888"/>
                <a:gd name="connsiteX27" fmla="*/ 547687 w 1357312"/>
                <a:gd name="connsiteY27" fmla="*/ 228600 h 1766888"/>
                <a:gd name="connsiteX28" fmla="*/ 500062 w 1357312"/>
                <a:gd name="connsiteY28" fmla="*/ 195263 h 1766888"/>
                <a:gd name="connsiteX29" fmla="*/ 500062 w 1357312"/>
                <a:gd name="connsiteY29" fmla="*/ 171450 h 1766888"/>
                <a:gd name="connsiteX30" fmla="*/ 485775 w 1357312"/>
                <a:gd name="connsiteY30" fmla="*/ 152400 h 1766888"/>
                <a:gd name="connsiteX31" fmla="*/ 476250 w 1357312"/>
                <a:gd name="connsiteY31" fmla="*/ 133350 h 1766888"/>
                <a:gd name="connsiteX32" fmla="*/ 485775 w 1357312"/>
                <a:gd name="connsiteY32" fmla="*/ 61913 h 1766888"/>
                <a:gd name="connsiteX33" fmla="*/ 500062 w 1357312"/>
                <a:gd name="connsiteY33" fmla="*/ 0 h 1766888"/>
                <a:gd name="connsiteX34" fmla="*/ 571500 w 1357312"/>
                <a:gd name="connsiteY34" fmla="*/ 52388 h 1766888"/>
                <a:gd name="connsiteX35" fmla="*/ 623887 w 1357312"/>
                <a:gd name="connsiteY35" fmla="*/ 42863 h 1766888"/>
                <a:gd name="connsiteX36" fmla="*/ 657225 w 1357312"/>
                <a:gd name="connsiteY36" fmla="*/ 66675 h 1766888"/>
                <a:gd name="connsiteX37" fmla="*/ 666750 w 1357312"/>
                <a:gd name="connsiteY37" fmla="*/ 114300 h 1766888"/>
                <a:gd name="connsiteX38" fmla="*/ 666750 w 1357312"/>
                <a:gd name="connsiteY38" fmla="*/ 128588 h 1766888"/>
                <a:gd name="connsiteX39" fmla="*/ 704850 w 1357312"/>
                <a:gd name="connsiteY39" fmla="*/ 142875 h 1766888"/>
                <a:gd name="connsiteX40" fmla="*/ 728662 w 1357312"/>
                <a:gd name="connsiteY40" fmla="*/ 142875 h 1766888"/>
                <a:gd name="connsiteX41" fmla="*/ 771525 w 1357312"/>
                <a:gd name="connsiteY41" fmla="*/ 157163 h 1766888"/>
                <a:gd name="connsiteX42" fmla="*/ 804862 w 1357312"/>
                <a:gd name="connsiteY42" fmla="*/ 104775 h 1766888"/>
                <a:gd name="connsiteX43" fmla="*/ 800100 w 1357312"/>
                <a:gd name="connsiteY43" fmla="*/ 171450 h 1766888"/>
                <a:gd name="connsiteX44" fmla="*/ 790575 w 1357312"/>
                <a:gd name="connsiteY44" fmla="*/ 214313 h 1766888"/>
                <a:gd name="connsiteX45" fmla="*/ 776287 w 1357312"/>
                <a:gd name="connsiteY45" fmla="*/ 242888 h 1766888"/>
                <a:gd name="connsiteX46" fmla="*/ 842962 w 1357312"/>
                <a:gd name="connsiteY46" fmla="*/ 238125 h 1766888"/>
                <a:gd name="connsiteX47" fmla="*/ 862012 w 1357312"/>
                <a:gd name="connsiteY47" fmla="*/ 214313 h 1766888"/>
                <a:gd name="connsiteX48" fmla="*/ 933450 w 1357312"/>
                <a:gd name="connsiteY48" fmla="*/ 204788 h 1766888"/>
                <a:gd name="connsiteX49" fmla="*/ 971550 w 1357312"/>
                <a:gd name="connsiteY49" fmla="*/ 147638 h 1766888"/>
                <a:gd name="connsiteX50" fmla="*/ 1033462 w 1357312"/>
                <a:gd name="connsiteY50" fmla="*/ 133350 h 1766888"/>
                <a:gd name="connsiteX51" fmla="*/ 1090612 w 1357312"/>
                <a:gd name="connsiteY51" fmla="*/ 142875 h 1766888"/>
                <a:gd name="connsiteX52" fmla="*/ 1119187 w 1357312"/>
                <a:gd name="connsiteY52" fmla="*/ 190500 h 1766888"/>
                <a:gd name="connsiteX53" fmla="*/ 1143000 w 1357312"/>
                <a:gd name="connsiteY53" fmla="*/ 190500 h 1766888"/>
                <a:gd name="connsiteX54" fmla="*/ 1181100 w 1357312"/>
                <a:gd name="connsiteY54" fmla="*/ 214313 h 1766888"/>
                <a:gd name="connsiteX55" fmla="*/ 1228725 w 1357312"/>
                <a:gd name="connsiteY55" fmla="*/ 261938 h 1766888"/>
                <a:gd name="connsiteX56" fmla="*/ 1228725 w 1357312"/>
                <a:gd name="connsiteY56" fmla="*/ 261938 h 1766888"/>
                <a:gd name="connsiteX57" fmla="*/ 1262062 w 1357312"/>
                <a:gd name="connsiteY57" fmla="*/ 428625 h 1766888"/>
                <a:gd name="connsiteX58" fmla="*/ 1223962 w 1357312"/>
                <a:gd name="connsiteY58" fmla="*/ 457200 h 1766888"/>
                <a:gd name="connsiteX59" fmla="*/ 1223962 w 1357312"/>
                <a:gd name="connsiteY59" fmla="*/ 504825 h 1766888"/>
                <a:gd name="connsiteX60" fmla="*/ 1266825 w 1357312"/>
                <a:gd name="connsiteY60" fmla="*/ 557213 h 1766888"/>
                <a:gd name="connsiteX61" fmla="*/ 1290637 w 1357312"/>
                <a:gd name="connsiteY61" fmla="*/ 628650 h 1766888"/>
                <a:gd name="connsiteX62" fmla="*/ 1304925 w 1357312"/>
                <a:gd name="connsiteY62" fmla="*/ 671513 h 1766888"/>
                <a:gd name="connsiteX63" fmla="*/ 1285875 w 1357312"/>
                <a:gd name="connsiteY63" fmla="*/ 733425 h 1766888"/>
                <a:gd name="connsiteX64" fmla="*/ 1333500 w 1357312"/>
                <a:gd name="connsiteY64" fmla="*/ 804863 h 1766888"/>
                <a:gd name="connsiteX65" fmla="*/ 1352550 w 1357312"/>
                <a:gd name="connsiteY65" fmla="*/ 847725 h 1766888"/>
                <a:gd name="connsiteX66" fmla="*/ 1357312 w 1357312"/>
                <a:gd name="connsiteY66" fmla="*/ 885825 h 1766888"/>
                <a:gd name="connsiteX67" fmla="*/ 1338262 w 1357312"/>
                <a:gd name="connsiteY67" fmla="*/ 933450 h 1766888"/>
                <a:gd name="connsiteX68" fmla="*/ 1295400 w 1357312"/>
                <a:gd name="connsiteY68" fmla="*/ 895350 h 1766888"/>
                <a:gd name="connsiteX69" fmla="*/ 1295400 w 1357312"/>
                <a:gd name="connsiteY69" fmla="*/ 895350 h 1766888"/>
                <a:gd name="connsiteX70" fmla="*/ 1228725 w 1357312"/>
                <a:gd name="connsiteY70" fmla="*/ 947738 h 1766888"/>
                <a:gd name="connsiteX71" fmla="*/ 1162050 w 1357312"/>
                <a:gd name="connsiteY71" fmla="*/ 971550 h 1766888"/>
                <a:gd name="connsiteX72" fmla="*/ 1119187 w 1357312"/>
                <a:gd name="connsiteY72" fmla="*/ 981075 h 1766888"/>
                <a:gd name="connsiteX73" fmla="*/ 1095375 w 1357312"/>
                <a:gd name="connsiteY73" fmla="*/ 1004888 h 1766888"/>
                <a:gd name="connsiteX74" fmla="*/ 1023937 w 1357312"/>
                <a:gd name="connsiteY74" fmla="*/ 1038225 h 1766888"/>
                <a:gd name="connsiteX75" fmla="*/ 981075 w 1357312"/>
                <a:gd name="connsiteY75" fmla="*/ 1047750 h 1766888"/>
                <a:gd name="connsiteX76" fmla="*/ 971550 w 1357312"/>
                <a:gd name="connsiteY76" fmla="*/ 1066800 h 1766888"/>
                <a:gd name="connsiteX77" fmla="*/ 919162 w 1357312"/>
                <a:gd name="connsiteY77" fmla="*/ 1095375 h 1766888"/>
                <a:gd name="connsiteX78" fmla="*/ 971550 w 1357312"/>
                <a:gd name="connsiteY78" fmla="*/ 1133475 h 1766888"/>
                <a:gd name="connsiteX79" fmla="*/ 971550 w 1357312"/>
                <a:gd name="connsiteY79" fmla="*/ 1171575 h 1766888"/>
                <a:gd name="connsiteX80" fmla="*/ 962025 w 1357312"/>
                <a:gd name="connsiteY80" fmla="*/ 1214438 h 1766888"/>
                <a:gd name="connsiteX81" fmla="*/ 1028700 w 1357312"/>
                <a:gd name="connsiteY81" fmla="*/ 1300163 h 1766888"/>
                <a:gd name="connsiteX82" fmla="*/ 1081087 w 1357312"/>
                <a:gd name="connsiteY82" fmla="*/ 1338263 h 1766888"/>
                <a:gd name="connsiteX83" fmla="*/ 1133475 w 1357312"/>
                <a:gd name="connsiteY83" fmla="*/ 1376363 h 1766888"/>
                <a:gd name="connsiteX84" fmla="*/ 1171575 w 1357312"/>
                <a:gd name="connsiteY84" fmla="*/ 1428750 h 1766888"/>
                <a:gd name="connsiteX85" fmla="*/ 1171575 w 1357312"/>
                <a:gd name="connsiteY85" fmla="*/ 1428750 h 1766888"/>
                <a:gd name="connsiteX86" fmla="*/ 1128712 w 1357312"/>
                <a:gd name="connsiteY86" fmla="*/ 1481138 h 1766888"/>
                <a:gd name="connsiteX87" fmla="*/ 1104900 w 1357312"/>
                <a:gd name="connsiteY87" fmla="*/ 1524000 h 1766888"/>
                <a:gd name="connsiteX88" fmla="*/ 1033462 w 1357312"/>
                <a:gd name="connsiteY88" fmla="*/ 1552575 h 1766888"/>
                <a:gd name="connsiteX89" fmla="*/ 1009650 w 1357312"/>
                <a:gd name="connsiteY89" fmla="*/ 1585913 h 1766888"/>
                <a:gd name="connsiteX90" fmla="*/ 1071562 w 1357312"/>
                <a:gd name="connsiteY90" fmla="*/ 1690688 h 1766888"/>
                <a:gd name="connsiteX91" fmla="*/ 1081087 w 1357312"/>
                <a:gd name="connsiteY91" fmla="*/ 1714500 h 1766888"/>
                <a:gd name="connsiteX92" fmla="*/ 1019175 w 1357312"/>
                <a:gd name="connsiteY92" fmla="*/ 1738313 h 1766888"/>
                <a:gd name="connsiteX93" fmla="*/ 1014412 w 1357312"/>
                <a:gd name="connsiteY93" fmla="*/ 1690688 h 1766888"/>
                <a:gd name="connsiteX94" fmla="*/ 985837 w 1357312"/>
                <a:gd name="connsiteY94" fmla="*/ 1681163 h 1766888"/>
                <a:gd name="connsiteX95" fmla="*/ 947737 w 1357312"/>
                <a:gd name="connsiteY95" fmla="*/ 1671638 h 1766888"/>
                <a:gd name="connsiteX96" fmla="*/ 947737 w 1357312"/>
                <a:gd name="connsiteY96" fmla="*/ 1671638 h 1766888"/>
                <a:gd name="connsiteX97" fmla="*/ 904875 w 1357312"/>
                <a:gd name="connsiteY97" fmla="*/ 1709738 h 1766888"/>
                <a:gd name="connsiteX98" fmla="*/ 857250 w 1357312"/>
                <a:gd name="connsiteY98" fmla="*/ 1704975 h 1766888"/>
                <a:gd name="connsiteX99" fmla="*/ 804862 w 1357312"/>
                <a:gd name="connsiteY99" fmla="*/ 1714500 h 1766888"/>
                <a:gd name="connsiteX100" fmla="*/ 771525 w 1357312"/>
                <a:gd name="connsiteY100" fmla="*/ 1762125 h 1766888"/>
                <a:gd name="connsiteX101" fmla="*/ 709612 w 1357312"/>
                <a:gd name="connsiteY101" fmla="*/ 1738313 h 1766888"/>
                <a:gd name="connsiteX102" fmla="*/ 709612 w 1357312"/>
                <a:gd name="connsiteY102" fmla="*/ 1738313 h 1766888"/>
                <a:gd name="connsiteX103" fmla="*/ 652462 w 1357312"/>
                <a:gd name="connsiteY103" fmla="*/ 1714500 h 1766888"/>
                <a:gd name="connsiteX104" fmla="*/ 600075 w 1357312"/>
                <a:gd name="connsiteY104" fmla="*/ 1766888 h 1766888"/>
                <a:gd name="connsiteX105" fmla="*/ 581025 w 1357312"/>
                <a:gd name="connsiteY105" fmla="*/ 1719263 h 1766888"/>
                <a:gd name="connsiteX106" fmla="*/ 528637 w 1357312"/>
                <a:gd name="connsiteY106" fmla="*/ 1709738 h 1766888"/>
                <a:gd name="connsiteX107" fmla="*/ 495300 w 1357312"/>
                <a:gd name="connsiteY107" fmla="*/ 1728788 h 1766888"/>
                <a:gd name="connsiteX108" fmla="*/ 485775 w 1357312"/>
                <a:gd name="connsiteY108" fmla="*/ 1700213 h 1766888"/>
                <a:gd name="connsiteX109" fmla="*/ 428625 w 1357312"/>
                <a:gd name="connsiteY109" fmla="*/ 1685925 h 1766888"/>
                <a:gd name="connsiteX110" fmla="*/ 361950 w 1357312"/>
                <a:gd name="connsiteY110" fmla="*/ 1685925 h 1766888"/>
                <a:gd name="connsiteX111" fmla="*/ 347662 w 1357312"/>
                <a:gd name="connsiteY111" fmla="*/ 1647825 h 1766888"/>
                <a:gd name="connsiteX112" fmla="*/ 342900 w 1357312"/>
                <a:gd name="connsiteY112" fmla="*/ 1638300 h 1766888"/>
                <a:gd name="connsiteX113" fmla="*/ 304800 w 1357312"/>
                <a:gd name="connsiteY113" fmla="*/ 1647825 h 1766888"/>
                <a:gd name="connsiteX114" fmla="*/ 304800 w 1357312"/>
                <a:gd name="connsiteY114" fmla="*/ 1709738 h 1766888"/>
                <a:gd name="connsiteX115" fmla="*/ 219075 w 1357312"/>
                <a:gd name="connsiteY115" fmla="*/ 1700213 h 1766888"/>
                <a:gd name="connsiteX116" fmla="*/ 180975 w 1357312"/>
                <a:gd name="connsiteY116" fmla="*/ 1666875 h 1766888"/>
                <a:gd name="connsiteX117" fmla="*/ 190500 w 1357312"/>
                <a:gd name="connsiteY117" fmla="*/ 1543050 h 1766888"/>
                <a:gd name="connsiteX118" fmla="*/ 257175 w 1357312"/>
                <a:gd name="connsiteY118" fmla="*/ 1433513 h 1766888"/>
                <a:gd name="connsiteX119" fmla="*/ 290512 w 1357312"/>
                <a:gd name="connsiteY119" fmla="*/ 1376363 h 1766888"/>
                <a:gd name="connsiteX120" fmla="*/ 242887 w 1357312"/>
                <a:gd name="connsiteY120" fmla="*/ 1323975 h 1766888"/>
                <a:gd name="connsiteX121" fmla="*/ 119062 w 1357312"/>
                <a:gd name="connsiteY121" fmla="*/ 1314450 h 1766888"/>
                <a:gd name="connsiteX122" fmla="*/ 76200 w 1357312"/>
                <a:gd name="connsiteY122" fmla="*/ 1290638 h 1766888"/>
                <a:gd name="connsiteX123" fmla="*/ 19050 w 1357312"/>
                <a:gd name="connsiteY123" fmla="*/ 1209675 h 1766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1357312" h="1766888">
                  <a:moveTo>
                    <a:pt x="19050" y="1209675"/>
                  </a:moveTo>
                  <a:lnTo>
                    <a:pt x="61912" y="1176338"/>
                  </a:lnTo>
                  <a:lnTo>
                    <a:pt x="33337" y="1138238"/>
                  </a:lnTo>
                  <a:lnTo>
                    <a:pt x="0" y="1090613"/>
                  </a:lnTo>
                  <a:lnTo>
                    <a:pt x="0" y="1066800"/>
                  </a:lnTo>
                  <a:lnTo>
                    <a:pt x="47625" y="1033463"/>
                  </a:lnTo>
                  <a:lnTo>
                    <a:pt x="28575" y="981075"/>
                  </a:lnTo>
                  <a:lnTo>
                    <a:pt x="9525" y="942975"/>
                  </a:lnTo>
                  <a:lnTo>
                    <a:pt x="38100" y="909638"/>
                  </a:lnTo>
                  <a:lnTo>
                    <a:pt x="71437" y="814388"/>
                  </a:lnTo>
                  <a:lnTo>
                    <a:pt x="61912" y="742950"/>
                  </a:lnTo>
                  <a:lnTo>
                    <a:pt x="42862" y="681038"/>
                  </a:lnTo>
                  <a:lnTo>
                    <a:pt x="166687" y="690563"/>
                  </a:lnTo>
                  <a:lnTo>
                    <a:pt x="147637" y="657225"/>
                  </a:lnTo>
                  <a:lnTo>
                    <a:pt x="142875" y="595313"/>
                  </a:lnTo>
                  <a:lnTo>
                    <a:pt x="185737" y="528638"/>
                  </a:lnTo>
                  <a:lnTo>
                    <a:pt x="242887" y="438150"/>
                  </a:lnTo>
                  <a:lnTo>
                    <a:pt x="233362" y="323850"/>
                  </a:lnTo>
                  <a:lnTo>
                    <a:pt x="342900" y="271463"/>
                  </a:lnTo>
                  <a:lnTo>
                    <a:pt x="385762" y="285750"/>
                  </a:lnTo>
                  <a:lnTo>
                    <a:pt x="385762" y="342900"/>
                  </a:lnTo>
                  <a:lnTo>
                    <a:pt x="414337" y="304800"/>
                  </a:lnTo>
                  <a:lnTo>
                    <a:pt x="447675" y="314325"/>
                  </a:lnTo>
                  <a:lnTo>
                    <a:pt x="466725" y="285750"/>
                  </a:lnTo>
                  <a:lnTo>
                    <a:pt x="481012" y="242888"/>
                  </a:lnTo>
                  <a:lnTo>
                    <a:pt x="547687" y="266700"/>
                  </a:lnTo>
                  <a:lnTo>
                    <a:pt x="590550" y="304800"/>
                  </a:lnTo>
                  <a:lnTo>
                    <a:pt x="547687" y="228600"/>
                  </a:lnTo>
                  <a:lnTo>
                    <a:pt x="500062" y="195263"/>
                  </a:lnTo>
                  <a:lnTo>
                    <a:pt x="500062" y="171450"/>
                  </a:lnTo>
                  <a:lnTo>
                    <a:pt x="485775" y="152400"/>
                  </a:lnTo>
                  <a:lnTo>
                    <a:pt x="476250" y="133350"/>
                  </a:lnTo>
                  <a:lnTo>
                    <a:pt x="485775" y="61913"/>
                  </a:lnTo>
                  <a:lnTo>
                    <a:pt x="500062" y="0"/>
                  </a:lnTo>
                  <a:lnTo>
                    <a:pt x="571500" y="52388"/>
                  </a:lnTo>
                  <a:lnTo>
                    <a:pt x="623887" y="42863"/>
                  </a:lnTo>
                  <a:lnTo>
                    <a:pt x="657225" y="66675"/>
                  </a:lnTo>
                  <a:lnTo>
                    <a:pt x="666750" y="114300"/>
                  </a:lnTo>
                  <a:lnTo>
                    <a:pt x="666750" y="128588"/>
                  </a:lnTo>
                  <a:lnTo>
                    <a:pt x="704850" y="142875"/>
                  </a:lnTo>
                  <a:lnTo>
                    <a:pt x="728662" y="142875"/>
                  </a:lnTo>
                  <a:lnTo>
                    <a:pt x="771525" y="157163"/>
                  </a:lnTo>
                  <a:lnTo>
                    <a:pt x="804862" y="104775"/>
                  </a:lnTo>
                  <a:lnTo>
                    <a:pt x="800100" y="171450"/>
                  </a:lnTo>
                  <a:lnTo>
                    <a:pt x="790575" y="214313"/>
                  </a:lnTo>
                  <a:lnTo>
                    <a:pt x="776287" y="242888"/>
                  </a:lnTo>
                  <a:lnTo>
                    <a:pt x="842962" y="238125"/>
                  </a:lnTo>
                  <a:lnTo>
                    <a:pt x="862012" y="214313"/>
                  </a:lnTo>
                  <a:lnTo>
                    <a:pt x="933450" y="204788"/>
                  </a:lnTo>
                  <a:lnTo>
                    <a:pt x="971550" y="147638"/>
                  </a:lnTo>
                  <a:lnTo>
                    <a:pt x="1033462" y="133350"/>
                  </a:lnTo>
                  <a:lnTo>
                    <a:pt x="1090612" y="142875"/>
                  </a:lnTo>
                  <a:lnTo>
                    <a:pt x="1119187" y="190500"/>
                  </a:lnTo>
                  <a:lnTo>
                    <a:pt x="1143000" y="190500"/>
                  </a:lnTo>
                  <a:lnTo>
                    <a:pt x="1181100" y="214313"/>
                  </a:lnTo>
                  <a:lnTo>
                    <a:pt x="1228725" y="261938"/>
                  </a:lnTo>
                  <a:lnTo>
                    <a:pt x="1228725" y="261938"/>
                  </a:lnTo>
                  <a:lnTo>
                    <a:pt x="1262062" y="428625"/>
                  </a:lnTo>
                  <a:lnTo>
                    <a:pt x="1223962" y="457200"/>
                  </a:lnTo>
                  <a:lnTo>
                    <a:pt x="1223962" y="504825"/>
                  </a:lnTo>
                  <a:lnTo>
                    <a:pt x="1266825" y="557213"/>
                  </a:lnTo>
                  <a:lnTo>
                    <a:pt x="1290637" y="628650"/>
                  </a:lnTo>
                  <a:lnTo>
                    <a:pt x="1304925" y="671513"/>
                  </a:lnTo>
                  <a:lnTo>
                    <a:pt x="1285875" y="733425"/>
                  </a:lnTo>
                  <a:lnTo>
                    <a:pt x="1333500" y="804863"/>
                  </a:lnTo>
                  <a:lnTo>
                    <a:pt x="1352550" y="847725"/>
                  </a:lnTo>
                  <a:lnTo>
                    <a:pt x="1357312" y="885825"/>
                  </a:lnTo>
                  <a:lnTo>
                    <a:pt x="1338262" y="933450"/>
                  </a:lnTo>
                  <a:lnTo>
                    <a:pt x="1295400" y="895350"/>
                  </a:lnTo>
                  <a:lnTo>
                    <a:pt x="1295400" y="895350"/>
                  </a:lnTo>
                  <a:lnTo>
                    <a:pt x="1228725" y="947738"/>
                  </a:lnTo>
                  <a:lnTo>
                    <a:pt x="1162050" y="971550"/>
                  </a:lnTo>
                  <a:lnTo>
                    <a:pt x="1119187" y="981075"/>
                  </a:lnTo>
                  <a:lnTo>
                    <a:pt x="1095375" y="1004888"/>
                  </a:lnTo>
                  <a:lnTo>
                    <a:pt x="1023937" y="1038225"/>
                  </a:lnTo>
                  <a:lnTo>
                    <a:pt x="981075" y="1047750"/>
                  </a:lnTo>
                  <a:lnTo>
                    <a:pt x="971550" y="1066800"/>
                  </a:lnTo>
                  <a:lnTo>
                    <a:pt x="919162" y="1095375"/>
                  </a:lnTo>
                  <a:lnTo>
                    <a:pt x="971550" y="1133475"/>
                  </a:lnTo>
                  <a:lnTo>
                    <a:pt x="971550" y="1171575"/>
                  </a:lnTo>
                  <a:lnTo>
                    <a:pt x="962025" y="1214438"/>
                  </a:lnTo>
                  <a:lnTo>
                    <a:pt x="1028700" y="1300163"/>
                  </a:lnTo>
                  <a:lnTo>
                    <a:pt x="1081087" y="1338263"/>
                  </a:lnTo>
                  <a:lnTo>
                    <a:pt x="1133475" y="1376363"/>
                  </a:lnTo>
                  <a:lnTo>
                    <a:pt x="1171575" y="1428750"/>
                  </a:lnTo>
                  <a:lnTo>
                    <a:pt x="1171575" y="1428750"/>
                  </a:lnTo>
                  <a:lnTo>
                    <a:pt x="1128712" y="1481138"/>
                  </a:lnTo>
                  <a:lnTo>
                    <a:pt x="1104900" y="1524000"/>
                  </a:lnTo>
                  <a:lnTo>
                    <a:pt x="1033462" y="1552575"/>
                  </a:lnTo>
                  <a:lnTo>
                    <a:pt x="1009650" y="1585913"/>
                  </a:lnTo>
                  <a:lnTo>
                    <a:pt x="1071562" y="1690688"/>
                  </a:lnTo>
                  <a:lnTo>
                    <a:pt x="1081087" y="1714500"/>
                  </a:lnTo>
                  <a:lnTo>
                    <a:pt x="1019175" y="1738313"/>
                  </a:lnTo>
                  <a:lnTo>
                    <a:pt x="1014412" y="1690688"/>
                  </a:lnTo>
                  <a:lnTo>
                    <a:pt x="985837" y="1681163"/>
                  </a:lnTo>
                  <a:lnTo>
                    <a:pt x="947737" y="1671638"/>
                  </a:lnTo>
                  <a:lnTo>
                    <a:pt x="947737" y="1671638"/>
                  </a:lnTo>
                  <a:lnTo>
                    <a:pt x="904875" y="1709738"/>
                  </a:lnTo>
                  <a:lnTo>
                    <a:pt x="857250" y="1704975"/>
                  </a:lnTo>
                  <a:lnTo>
                    <a:pt x="804862" y="1714500"/>
                  </a:lnTo>
                  <a:lnTo>
                    <a:pt x="771525" y="1762125"/>
                  </a:lnTo>
                  <a:lnTo>
                    <a:pt x="709612" y="1738313"/>
                  </a:lnTo>
                  <a:lnTo>
                    <a:pt x="709612" y="1738313"/>
                  </a:lnTo>
                  <a:lnTo>
                    <a:pt x="652462" y="1714500"/>
                  </a:lnTo>
                  <a:lnTo>
                    <a:pt x="600075" y="1766888"/>
                  </a:lnTo>
                  <a:lnTo>
                    <a:pt x="581025" y="1719263"/>
                  </a:lnTo>
                  <a:lnTo>
                    <a:pt x="528637" y="1709738"/>
                  </a:lnTo>
                  <a:lnTo>
                    <a:pt x="495300" y="1728788"/>
                  </a:lnTo>
                  <a:lnTo>
                    <a:pt x="485775" y="1700213"/>
                  </a:lnTo>
                  <a:lnTo>
                    <a:pt x="428625" y="1685925"/>
                  </a:lnTo>
                  <a:lnTo>
                    <a:pt x="361950" y="1685925"/>
                  </a:lnTo>
                  <a:lnTo>
                    <a:pt x="347662" y="1647825"/>
                  </a:lnTo>
                  <a:lnTo>
                    <a:pt x="342900" y="1638300"/>
                  </a:lnTo>
                  <a:lnTo>
                    <a:pt x="304800" y="1647825"/>
                  </a:lnTo>
                  <a:lnTo>
                    <a:pt x="304800" y="1709738"/>
                  </a:lnTo>
                  <a:lnTo>
                    <a:pt x="219075" y="1700213"/>
                  </a:lnTo>
                  <a:lnTo>
                    <a:pt x="180975" y="1666875"/>
                  </a:lnTo>
                  <a:lnTo>
                    <a:pt x="190500" y="1543050"/>
                  </a:lnTo>
                  <a:lnTo>
                    <a:pt x="257175" y="1433513"/>
                  </a:lnTo>
                  <a:lnTo>
                    <a:pt x="290512" y="1376363"/>
                  </a:lnTo>
                  <a:lnTo>
                    <a:pt x="242887" y="1323975"/>
                  </a:lnTo>
                  <a:lnTo>
                    <a:pt x="119062" y="1314450"/>
                  </a:lnTo>
                  <a:lnTo>
                    <a:pt x="76200" y="1290638"/>
                  </a:lnTo>
                  <a:lnTo>
                    <a:pt x="19050" y="1209675"/>
                  </a:lnTo>
                  <a:close/>
                </a:path>
              </a:pathLst>
            </a:custGeom>
            <a:solidFill>
              <a:srgbClr val="FFFF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23" name="Tekstvak 22"/>
            <p:cNvSpPr txBox="1"/>
            <p:nvPr/>
          </p:nvSpPr>
          <p:spPr>
            <a:xfrm>
              <a:off x="5184001" y="3284984"/>
              <a:ext cx="581784" cy="292388"/>
            </a:xfrm>
            <a:prstGeom prst="rect">
              <a:avLst/>
            </a:prstGeom>
            <a:noFill/>
          </p:spPr>
          <p:txBody>
            <a:bodyPr wrap="none" rtlCol="0">
              <a:spAutoFit/>
            </a:bodyPr>
            <a:lstStyle/>
            <a:p>
              <a:r>
                <a:rPr lang="nl-BE" sz="825" dirty="0">
                  <a:latin typeface="Calibri" pitchFamily="34" charset="0"/>
                </a:rPr>
                <a:t>Berlin</a:t>
              </a:r>
            </a:p>
          </p:txBody>
        </p:sp>
        <p:sp>
          <p:nvSpPr>
            <p:cNvPr id="24" name="Ovaal 23"/>
            <p:cNvSpPr/>
            <p:nvPr/>
          </p:nvSpPr>
          <p:spPr>
            <a:xfrm>
              <a:off x="5652120" y="3356992"/>
              <a:ext cx="144016"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25" name="Tekstvak 24"/>
            <p:cNvSpPr txBox="1"/>
            <p:nvPr/>
          </p:nvSpPr>
          <p:spPr>
            <a:xfrm>
              <a:off x="4711829" y="3626070"/>
              <a:ext cx="836127" cy="307776"/>
            </a:xfrm>
            <a:prstGeom prst="rect">
              <a:avLst/>
            </a:prstGeom>
            <a:noFill/>
          </p:spPr>
          <p:txBody>
            <a:bodyPr wrap="none" rtlCol="0">
              <a:spAutoFit/>
            </a:bodyPr>
            <a:lstStyle/>
            <a:p>
              <a:r>
                <a:rPr lang="nl-BE" sz="900" b="1" dirty="0" err="1">
                  <a:latin typeface="Calibri" pitchFamily="34" charset="0"/>
                </a:rPr>
                <a:t>Germany</a:t>
              </a:r>
              <a:endParaRPr lang="nl-BE" sz="900" b="1" dirty="0">
                <a:latin typeface="Calibri" pitchFamily="34" charset="0"/>
              </a:endParaRPr>
            </a:p>
          </p:txBody>
        </p:sp>
      </p:grpSp>
      <p:grpSp>
        <p:nvGrpSpPr>
          <p:cNvPr id="5" name="Groep 40"/>
          <p:cNvGrpSpPr/>
          <p:nvPr/>
        </p:nvGrpSpPr>
        <p:grpSpPr>
          <a:xfrm>
            <a:off x="3375423" y="2725341"/>
            <a:ext cx="1435894" cy="1514475"/>
            <a:chOff x="2976563" y="3633788"/>
            <a:chExt cx="1914525" cy="2019300"/>
          </a:xfrm>
        </p:grpSpPr>
        <p:sp>
          <p:nvSpPr>
            <p:cNvPr id="31" name="Vrije vorm 30"/>
            <p:cNvSpPr/>
            <p:nvPr/>
          </p:nvSpPr>
          <p:spPr>
            <a:xfrm>
              <a:off x="2976563" y="3633788"/>
              <a:ext cx="1914525" cy="2019300"/>
            </a:xfrm>
            <a:custGeom>
              <a:avLst/>
              <a:gdLst>
                <a:gd name="connsiteX0" fmla="*/ 9525 w 1914525"/>
                <a:gd name="connsiteY0" fmla="*/ 404812 h 2019300"/>
                <a:gd name="connsiteX1" fmla="*/ 100012 w 1914525"/>
                <a:gd name="connsiteY1" fmla="*/ 381000 h 2019300"/>
                <a:gd name="connsiteX2" fmla="*/ 171450 w 1914525"/>
                <a:gd name="connsiteY2" fmla="*/ 376237 h 2019300"/>
                <a:gd name="connsiteX3" fmla="*/ 238125 w 1914525"/>
                <a:gd name="connsiteY3" fmla="*/ 366712 h 2019300"/>
                <a:gd name="connsiteX4" fmla="*/ 304800 w 1914525"/>
                <a:gd name="connsiteY4" fmla="*/ 409575 h 2019300"/>
                <a:gd name="connsiteX5" fmla="*/ 361950 w 1914525"/>
                <a:gd name="connsiteY5" fmla="*/ 438150 h 2019300"/>
                <a:gd name="connsiteX6" fmla="*/ 400050 w 1914525"/>
                <a:gd name="connsiteY6" fmla="*/ 447675 h 2019300"/>
                <a:gd name="connsiteX7" fmla="*/ 442912 w 1914525"/>
                <a:gd name="connsiteY7" fmla="*/ 452437 h 2019300"/>
                <a:gd name="connsiteX8" fmla="*/ 471487 w 1914525"/>
                <a:gd name="connsiteY8" fmla="*/ 423862 h 2019300"/>
                <a:gd name="connsiteX9" fmla="*/ 485775 w 1914525"/>
                <a:gd name="connsiteY9" fmla="*/ 376237 h 2019300"/>
                <a:gd name="connsiteX10" fmla="*/ 495300 w 1914525"/>
                <a:gd name="connsiteY10" fmla="*/ 342900 h 2019300"/>
                <a:gd name="connsiteX11" fmla="*/ 485775 w 1914525"/>
                <a:gd name="connsiteY11" fmla="*/ 304800 h 2019300"/>
                <a:gd name="connsiteX12" fmla="*/ 476250 w 1914525"/>
                <a:gd name="connsiteY12" fmla="*/ 266700 h 2019300"/>
                <a:gd name="connsiteX13" fmla="*/ 471487 w 1914525"/>
                <a:gd name="connsiteY13" fmla="*/ 242887 h 2019300"/>
                <a:gd name="connsiteX14" fmla="*/ 471487 w 1914525"/>
                <a:gd name="connsiteY14" fmla="*/ 204787 h 2019300"/>
                <a:gd name="connsiteX15" fmla="*/ 485775 w 1914525"/>
                <a:gd name="connsiteY15" fmla="*/ 200025 h 2019300"/>
                <a:gd name="connsiteX16" fmla="*/ 519112 w 1914525"/>
                <a:gd name="connsiteY16" fmla="*/ 219075 h 2019300"/>
                <a:gd name="connsiteX17" fmla="*/ 528637 w 1914525"/>
                <a:gd name="connsiteY17" fmla="*/ 247650 h 2019300"/>
                <a:gd name="connsiteX18" fmla="*/ 542925 w 1914525"/>
                <a:gd name="connsiteY18" fmla="*/ 285750 h 2019300"/>
                <a:gd name="connsiteX19" fmla="*/ 542925 w 1914525"/>
                <a:gd name="connsiteY19" fmla="*/ 300037 h 2019300"/>
                <a:gd name="connsiteX20" fmla="*/ 538162 w 1914525"/>
                <a:gd name="connsiteY20" fmla="*/ 319087 h 2019300"/>
                <a:gd name="connsiteX21" fmla="*/ 604837 w 1914525"/>
                <a:gd name="connsiteY21" fmla="*/ 300037 h 2019300"/>
                <a:gd name="connsiteX22" fmla="*/ 647700 w 1914525"/>
                <a:gd name="connsiteY22" fmla="*/ 319087 h 2019300"/>
                <a:gd name="connsiteX23" fmla="*/ 666750 w 1914525"/>
                <a:gd name="connsiteY23" fmla="*/ 333375 h 2019300"/>
                <a:gd name="connsiteX24" fmla="*/ 728662 w 1914525"/>
                <a:gd name="connsiteY24" fmla="*/ 328612 h 2019300"/>
                <a:gd name="connsiteX25" fmla="*/ 742950 w 1914525"/>
                <a:gd name="connsiteY25" fmla="*/ 276225 h 2019300"/>
                <a:gd name="connsiteX26" fmla="*/ 771525 w 1914525"/>
                <a:gd name="connsiteY26" fmla="*/ 261937 h 2019300"/>
                <a:gd name="connsiteX27" fmla="*/ 857250 w 1914525"/>
                <a:gd name="connsiteY27" fmla="*/ 219075 h 2019300"/>
                <a:gd name="connsiteX28" fmla="*/ 933450 w 1914525"/>
                <a:gd name="connsiteY28" fmla="*/ 204787 h 2019300"/>
                <a:gd name="connsiteX29" fmla="*/ 985837 w 1914525"/>
                <a:gd name="connsiteY29" fmla="*/ 147637 h 2019300"/>
                <a:gd name="connsiteX30" fmla="*/ 1004887 w 1914525"/>
                <a:gd name="connsiteY30" fmla="*/ 52387 h 2019300"/>
                <a:gd name="connsiteX31" fmla="*/ 1033462 w 1914525"/>
                <a:gd name="connsiteY31" fmla="*/ 14287 h 2019300"/>
                <a:gd name="connsiteX32" fmla="*/ 1066800 w 1914525"/>
                <a:gd name="connsiteY32" fmla="*/ 4762 h 2019300"/>
                <a:gd name="connsiteX33" fmla="*/ 1123950 w 1914525"/>
                <a:gd name="connsiteY33" fmla="*/ 0 h 2019300"/>
                <a:gd name="connsiteX34" fmla="*/ 1152525 w 1914525"/>
                <a:gd name="connsiteY34" fmla="*/ 23812 h 2019300"/>
                <a:gd name="connsiteX35" fmla="*/ 1166812 w 1914525"/>
                <a:gd name="connsiteY35" fmla="*/ 66675 h 2019300"/>
                <a:gd name="connsiteX36" fmla="*/ 1204912 w 1914525"/>
                <a:gd name="connsiteY36" fmla="*/ 85725 h 2019300"/>
                <a:gd name="connsiteX37" fmla="*/ 1223962 w 1914525"/>
                <a:gd name="connsiteY37" fmla="*/ 85725 h 2019300"/>
                <a:gd name="connsiteX38" fmla="*/ 1223962 w 1914525"/>
                <a:gd name="connsiteY38" fmla="*/ 119062 h 2019300"/>
                <a:gd name="connsiteX39" fmla="*/ 1223962 w 1914525"/>
                <a:gd name="connsiteY39" fmla="*/ 138112 h 2019300"/>
                <a:gd name="connsiteX40" fmla="*/ 1281112 w 1914525"/>
                <a:gd name="connsiteY40" fmla="*/ 138112 h 2019300"/>
                <a:gd name="connsiteX41" fmla="*/ 1309687 w 1914525"/>
                <a:gd name="connsiteY41" fmla="*/ 195262 h 2019300"/>
                <a:gd name="connsiteX42" fmla="*/ 1343025 w 1914525"/>
                <a:gd name="connsiteY42" fmla="*/ 200025 h 2019300"/>
                <a:gd name="connsiteX43" fmla="*/ 1357312 w 1914525"/>
                <a:gd name="connsiteY43" fmla="*/ 261937 h 2019300"/>
                <a:gd name="connsiteX44" fmla="*/ 1366837 w 1914525"/>
                <a:gd name="connsiteY44" fmla="*/ 271462 h 2019300"/>
                <a:gd name="connsiteX45" fmla="*/ 1447800 w 1914525"/>
                <a:gd name="connsiteY45" fmla="*/ 233362 h 2019300"/>
                <a:gd name="connsiteX46" fmla="*/ 1447800 w 1914525"/>
                <a:gd name="connsiteY46" fmla="*/ 228600 h 2019300"/>
                <a:gd name="connsiteX47" fmla="*/ 1452562 w 1914525"/>
                <a:gd name="connsiteY47" fmla="*/ 290512 h 2019300"/>
                <a:gd name="connsiteX48" fmla="*/ 1476375 w 1914525"/>
                <a:gd name="connsiteY48" fmla="*/ 319087 h 2019300"/>
                <a:gd name="connsiteX49" fmla="*/ 1495425 w 1914525"/>
                <a:gd name="connsiteY49" fmla="*/ 352425 h 2019300"/>
                <a:gd name="connsiteX50" fmla="*/ 1509712 w 1914525"/>
                <a:gd name="connsiteY50" fmla="*/ 381000 h 2019300"/>
                <a:gd name="connsiteX51" fmla="*/ 1547812 w 1914525"/>
                <a:gd name="connsiteY51" fmla="*/ 390525 h 2019300"/>
                <a:gd name="connsiteX52" fmla="*/ 1547812 w 1914525"/>
                <a:gd name="connsiteY52" fmla="*/ 390525 h 2019300"/>
                <a:gd name="connsiteX53" fmla="*/ 1624012 w 1914525"/>
                <a:gd name="connsiteY53" fmla="*/ 395287 h 2019300"/>
                <a:gd name="connsiteX54" fmla="*/ 1671637 w 1914525"/>
                <a:gd name="connsiteY54" fmla="*/ 409575 h 2019300"/>
                <a:gd name="connsiteX55" fmla="*/ 1714500 w 1914525"/>
                <a:gd name="connsiteY55" fmla="*/ 485775 h 2019300"/>
                <a:gd name="connsiteX56" fmla="*/ 1795462 w 1914525"/>
                <a:gd name="connsiteY56" fmla="*/ 495300 h 2019300"/>
                <a:gd name="connsiteX57" fmla="*/ 1890712 w 1914525"/>
                <a:gd name="connsiteY57" fmla="*/ 523875 h 2019300"/>
                <a:gd name="connsiteX58" fmla="*/ 1914525 w 1914525"/>
                <a:gd name="connsiteY58" fmla="*/ 561975 h 2019300"/>
                <a:gd name="connsiteX59" fmla="*/ 1857375 w 1914525"/>
                <a:gd name="connsiteY59" fmla="*/ 623887 h 2019300"/>
                <a:gd name="connsiteX60" fmla="*/ 1819275 w 1914525"/>
                <a:gd name="connsiteY60" fmla="*/ 685800 h 2019300"/>
                <a:gd name="connsiteX61" fmla="*/ 1814512 w 1914525"/>
                <a:gd name="connsiteY61" fmla="*/ 785812 h 2019300"/>
                <a:gd name="connsiteX62" fmla="*/ 1809750 w 1914525"/>
                <a:gd name="connsiteY62" fmla="*/ 862012 h 2019300"/>
                <a:gd name="connsiteX63" fmla="*/ 1733550 w 1914525"/>
                <a:gd name="connsiteY63" fmla="*/ 885825 h 2019300"/>
                <a:gd name="connsiteX64" fmla="*/ 1695450 w 1914525"/>
                <a:gd name="connsiteY64" fmla="*/ 885825 h 2019300"/>
                <a:gd name="connsiteX65" fmla="*/ 1681162 w 1914525"/>
                <a:gd name="connsiteY65" fmla="*/ 900112 h 2019300"/>
                <a:gd name="connsiteX66" fmla="*/ 1652587 w 1914525"/>
                <a:gd name="connsiteY66" fmla="*/ 962025 h 2019300"/>
                <a:gd name="connsiteX67" fmla="*/ 1604962 w 1914525"/>
                <a:gd name="connsiteY67" fmla="*/ 1000125 h 2019300"/>
                <a:gd name="connsiteX68" fmla="*/ 1590675 w 1914525"/>
                <a:gd name="connsiteY68" fmla="*/ 1033462 h 2019300"/>
                <a:gd name="connsiteX69" fmla="*/ 1571625 w 1914525"/>
                <a:gd name="connsiteY69" fmla="*/ 1071562 h 2019300"/>
                <a:gd name="connsiteX70" fmla="*/ 1538287 w 1914525"/>
                <a:gd name="connsiteY70" fmla="*/ 1095375 h 2019300"/>
                <a:gd name="connsiteX71" fmla="*/ 1528762 w 1914525"/>
                <a:gd name="connsiteY71" fmla="*/ 1123950 h 2019300"/>
                <a:gd name="connsiteX72" fmla="*/ 1528762 w 1914525"/>
                <a:gd name="connsiteY72" fmla="*/ 1162050 h 2019300"/>
                <a:gd name="connsiteX73" fmla="*/ 1528762 w 1914525"/>
                <a:gd name="connsiteY73" fmla="*/ 1200150 h 2019300"/>
                <a:gd name="connsiteX74" fmla="*/ 1604962 w 1914525"/>
                <a:gd name="connsiteY74" fmla="*/ 1138237 h 2019300"/>
                <a:gd name="connsiteX75" fmla="*/ 1624012 w 1914525"/>
                <a:gd name="connsiteY75" fmla="*/ 1133475 h 2019300"/>
                <a:gd name="connsiteX76" fmla="*/ 1643062 w 1914525"/>
                <a:gd name="connsiteY76" fmla="*/ 1114425 h 2019300"/>
                <a:gd name="connsiteX77" fmla="*/ 1662112 w 1914525"/>
                <a:gd name="connsiteY77" fmla="*/ 1166812 h 2019300"/>
                <a:gd name="connsiteX78" fmla="*/ 1662112 w 1914525"/>
                <a:gd name="connsiteY78" fmla="*/ 1166812 h 2019300"/>
                <a:gd name="connsiteX79" fmla="*/ 1690687 w 1914525"/>
                <a:gd name="connsiteY79" fmla="*/ 1219200 h 2019300"/>
                <a:gd name="connsiteX80" fmla="*/ 1690687 w 1914525"/>
                <a:gd name="connsiteY80" fmla="*/ 1219200 h 2019300"/>
                <a:gd name="connsiteX81" fmla="*/ 1657350 w 1914525"/>
                <a:gd name="connsiteY81" fmla="*/ 1271587 h 2019300"/>
                <a:gd name="connsiteX82" fmla="*/ 1666875 w 1914525"/>
                <a:gd name="connsiteY82" fmla="*/ 1333500 h 2019300"/>
                <a:gd name="connsiteX83" fmla="*/ 1671637 w 1914525"/>
                <a:gd name="connsiteY83" fmla="*/ 1357312 h 2019300"/>
                <a:gd name="connsiteX84" fmla="*/ 1676400 w 1914525"/>
                <a:gd name="connsiteY84" fmla="*/ 1390650 h 2019300"/>
                <a:gd name="connsiteX85" fmla="*/ 1628775 w 1914525"/>
                <a:gd name="connsiteY85" fmla="*/ 1438275 h 2019300"/>
                <a:gd name="connsiteX86" fmla="*/ 1619250 w 1914525"/>
                <a:gd name="connsiteY86" fmla="*/ 1466850 h 2019300"/>
                <a:gd name="connsiteX87" fmla="*/ 1638300 w 1914525"/>
                <a:gd name="connsiteY87" fmla="*/ 1509712 h 2019300"/>
                <a:gd name="connsiteX88" fmla="*/ 1647825 w 1914525"/>
                <a:gd name="connsiteY88" fmla="*/ 1543050 h 2019300"/>
                <a:gd name="connsiteX89" fmla="*/ 1633537 w 1914525"/>
                <a:gd name="connsiteY89" fmla="*/ 1614487 h 2019300"/>
                <a:gd name="connsiteX90" fmla="*/ 1662112 w 1914525"/>
                <a:gd name="connsiteY90" fmla="*/ 1671637 h 2019300"/>
                <a:gd name="connsiteX91" fmla="*/ 1700212 w 1914525"/>
                <a:gd name="connsiteY91" fmla="*/ 1671637 h 2019300"/>
                <a:gd name="connsiteX92" fmla="*/ 1700212 w 1914525"/>
                <a:gd name="connsiteY92" fmla="*/ 1671637 h 2019300"/>
                <a:gd name="connsiteX93" fmla="*/ 1743075 w 1914525"/>
                <a:gd name="connsiteY93" fmla="*/ 1733550 h 2019300"/>
                <a:gd name="connsiteX94" fmla="*/ 1695450 w 1914525"/>
                <a:gd name="connsiteY94" fmla="*/ 1752600 h 2019300"/>
                <a:gd name="connsiteX95" fmla="*/ 1643062 w 1914525"/>
                <a:gd name="connsiteY95" fmla="*/ 1809750 h 2019300"/>
                <a:gd name="connsiteX96" fmla="*/ 1566862 w 1914525"/>
                <a:gd name="connsiteY96" fmla="*/ 1871662 h 2019300"/>
                <a:gd name="connsiteX97" fmla="*/ 1471612 w 1914525"/>
                <a:gd name="connsiteY97" fmla="*/ 1914525 h 2019300"/>
                <a:gd name="connsiteX98" fmla="*/ 1381125 w 1914525"/>
                <a:gd name="connsiteY98" fmla="*/ 1885950 h 2019300"/>
                <a:gd name="connsiteX99" fmla="*/ 1314450 w 1914525"/>
                <a:gd name="connsiteY99" fmla="*/ 1824037 h 2019300"/>
                <a:gd name="connsiteX100" fmla="*/ 1233487 w 1914525"/>
                <a:gd name="connsiteY100" fmla="*/ 1838325 h 2019300"/>
                <a:gd name="connsiteX101" fmla="*/ 1133475 w 1914525"/>
                <a:gd name="connsiteY101" fmla="*/ 1785937 h 2019300"/>
                <a:gd name="connsiteX102" fmla="*/ 1023937 w 1914525"/>
                <a:gd name="connsiteY102" fmla="*/ 1809750 h 2019300"/>
                <a:gd name="connsiteX103" fmla="*/ 971550 w 1914525"/>
                <a:gd name="connsiteY103" fmla="*/ 1847850 h 2019300"/>
                <a:gd name="connsiteX104" fmla="*/ 928687 w 1914525"/>
                <a:gd name="connsiteY104" fmla="*/ 1871662 h 2019300"/>
                <a:gd name="connsiteX105" fmla="*/ 947737 w 1914525"/>
                <a:gd name="connsiteY105" fmla="*/ 2019300 h 2019300"/>
                <a:gd name="connsiteX106" fmla="*/ 914400 w 1914525"/>
                <a:gd name="connsiteY106" fmla="*/ 2009775 h 2019300"/>
                <a:gd name="connsiteX107" fmla="*/ 852487 w 1914525"/>
                <a:gd name="connsiteY107" fmla="*/ 2019300 h 2019300"/>
                <a:gd name="connsiteX108" fmla="*/ 814387 w 1914525"/>
                <a:gd name="connsiteY108" fmla="*/ 2014537 h 2019300"/>
                <a:gd name="connsiteX109" fmla="*/ 762000 w 1914525"/>
                <a:gd name="connsiteY109" fmla="*/ 2005012 h 2019300"/>
                <a:gd name="connsiteX110" fmla="*/ 704850 w 1914525"/>
                <a:gd name="connsiteY110" fmla="*/ 1985962 h 2019300"/>
                <a:gd name="connsiteX111" fmla="*/ 747712 w 1914525"/>
                <a:gd name="connsiteY111" fmla="*/ 1943100 h 2019300"/>
                <a:gd name="connsiteX112" fmla="*/ 690562 w 1914525"/>
                <a:gd name="connsiteY112" fmla="*/ 1933575 h 2019300"/>
                <a:gd name="connsiteX113" fmla="*/ 642937 w 1914525"/>
                <a:gd name="connsiteY113" fmla="*/ 1914525 h 2019300"/>
                <a:gd name="connsiteX114" fmla="*/ 566737 w 1914525"/>
                <a:gd name="connsiteY114" fmla="*/ 1866900 h 2019300"/>
                <a:gd name="connsiteX115" fmla="*/ 471487 w 1914525"/>
                <a:gd name="connsiteY115" fmla="*/ 1890712 h 2019300"/>
                <a:gd name="connsiteX116" fmla="*/ 423862 w 1914525"/>
                <a:gd name="connsiteY116" fmla="*/ 1885950 h 2019300"/>
                <a:gd name="connsiteX117" fmla="*/ 409575 w 1914525"/>
                <a:gd name="connsiteY117" fmla="*/ 1852612 h 2019300"/>
                <a:gd name="connsiteX118" fmla="*/ 371475 w 1914525"/>
                <a:gd name="connsiteY118" fmla="*/ 1852612 h 2019300"/>
                <a:gd name="connsiteX119" fmla="*/ 361950 w 1914525"/>
                <a:gd name="connsiteY119" fmla="*/ 1838325 h 2019300"/>
                <a:gd name="connsiteX120" fmla="*/ 304800 w 1914525"/>
                <a:gd name="connsiteY120" fmla="*/ 1785937 h 2019300"/>
                <a:gd name="connsiteX121" fmla="*/ 223837 w 1914525"/>
                <a:gd name="connsiteY121" fmla="*/ 1762125 h 2019300"/>
                <a:gd name="connsiteX122" fmla="*/ 214312 w 1914525"/>
                <a:gd name="connsiteY122" fmla="*/ 1681162 h 2019300"/>
                <a:gd name="connsiteX123" fmla="*/ 166687 w 1914525"/>
                <a:gd name="connsiteY123" fmla="*/ 1662112 h 2019300"/>
                <a:gd name="connsiteX124" fmla="*/ 233362 w 1914525"/>
                <a:gd name="connsiteY124" fmla="*/ 1590675 h 2019300"/>
                <a:gd name="connsiteX125" fmla="*/ 304800 w 1914525"/>
                <a:gd name="connsiteY125" fmla="*/ 1462087 h 2019300"/>
                <a:gd name="connsiteX126" fmla="*/ 342900 w 1914525"/>
                <a:gd name="connsiteY126" fmla="*/ 1352550 h 2019300"/>
                <a:gd name="connsiteX127" fmla="*/ 361950 w 1914525"/>
                <a:gd name="connsiteY127" fmla="*/ 1238250 h 2019300"/>
                <a:gd name="connsiteX128" fmla="*/ 371475 w 1914525"/>
                <a:gd name="connsiteY128" fmla="*/ 1181100 h 2019300"/>
                <a:gd name="connsiteX129" fmla="*/ 371475 w 1914525"/>
                <a:gd name="connsiteY129" fmla="*/ 1181100 h 2019300"/>
                <a:gd name="connsiteX130" fmla="*/ 409575 w 1914525"/>
                <a:gd name="connsiteY130" fmla="*/ 1109662 h 2019300"/>
                <a:gd name="connsiteX131" fmla="*/ 404812 w 1914525"/>
                <a:gd name="connsiteY131" fmla="*/ 1042987 h 2019300"/>
                <a:gd name="connsiteX132" fmla="*/ 404812 w 1914525"/>
                <a:gd name="connsiteY132" fmla="*/ 981075 h 2019300"/>
                <a:gd name="connsiteX133" fmla="*/ 319087 w 1914525"/>
                <a:gd name="connsiteY133" fmla="*/ 938212 h 2019300"/>
                <a:gd name="connsiteX134" fmla="*/ 300037 w 1914525"/>
                <a:gd name="connsiteY134" fmla="*/ 904875 h 2019300"/>
                <a:gd name="connsiteX135" fmla="*/ 280987 w 1914525"/>
                <a:gd name="connsiteY135" fmla="*/ 809625 h 2019300"/>
                <a:gd name="connsiteX136" fmla="*/ 314325 w 1914525"/>
                <a:gd name="connsiteY136" fmla="*/ 747712 h 2019300"/>
                <a:gd name="connsiteX137" fmla="*/ 285750 w 1914525"/>
                <a:gd name="connsiteY137" fmla="*/ 719137 h 2019300"/>
                <a:gd name="connsiteX138" fmla="*/ 266700 w 1914525"/>
                <a:gd name="connsiteY138" fmla="*/ 695325 h 2019300"/>
                <a:gd name="connsiteX139" fmla="*/ 242887 w 1914525"/>
                <a:gd name="connsiteY139" fmla="*/ 638175 h 2019300"/>
                <a:gd name="connsiteX140" fmla="*/ 223837 w 1914525"/>
                <a:gd name="connsiteY140" fmla="*/ 633412 h 2019300"/>
                <a:gd name="connsiteX141" fmla="*/ 166687 w 1914525"/>
                <a:gd name="connsiteY141" fmla="*/ 590550 h 2019300"/>
                <a:gd name="connsiteX142" fmla="*/ 100012 w 1914525"/>
                <a:gd name="connsiteY142" fmla="*/ 581025 h 2019300"/>
                <a:gd name="connsiteX143" fmla="*/ 47625 w 1914525"/>
                <a:gd name="connsiteY143" fmla="*/ 538162 h 2019300"/>
                <a:gd name="connsiteX144" fmla="*/ 33337 w 1914525"/>
                <a:gd name="connsiteY144" fmla="*/ 557212 h 2019300"/>
                <a:gd name="connsiteX145" fmla="*/ 0 w 1914525"/>
                <a:gd name="connsiteY145" fmla="*/ 538162 h 2019300"/>
                <a:gd name="connsiteX146" fmla="*/ 28575 w 1914525"/>
                <a:gd name="connsiteY146" fmla="*/ 500062 h 2019300"/>
                <a:gd name="connsiteX147" fmla="*/ 33337 w 1914525"/>
                <a:gd name="connsiteY147" fmla="*/ 452437 h 2019300"/>
                <a:gd name="connsiteX148" fmla="*/ 9525 w 1914525"/>
                <a:gd name="connsiteY148" fmla="*/ 404812 h 201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1914525" h="2019300">
                  <a:moveTo>
                    <a:pt x="9525" y="404812"/>
                  </a:moveTo>
                  <a:lnTo>
                    <a:pt x="100012" y="381000"/>
                  </a:lnTo>
                  <a:lnTo>
                    <a:pt x="171450" y="376237"/>
                  </a:lnTo>
                  <a:lnTo>
                    <a:pt x="238125" y="366712"/>
                  </a:lnTo>
                  <a:lnTo>
                    <a:pt x="304800" y="409575"/>
                  </a:lnTo>
                  <a:lnTo>
                    <a:pt x="361950" y="438150"/>
                  </a:lnTo>
                  <a:lnTo>
                    <a:pt x="400050" y="447675"/>
                  </a:lnTo>
                  <a:lnTo>
                    <a:pt x="442912" y="452437"/>
                  </a:lnTo>
                  <a:lnTo>
                    <a:pt x="471487" y="423862"/>
                  </a:lnTo>
                  <a:lnTo>
                    <a:pt x="485775" y="376237"/>
                  </a:lnTo>
                  <a:lnTo>
                    <a:pt x="495300" y="342900"/>
                  </a:lnTo>
                  <a:lnTo>
                    <a:pt x="485775" y="304800"/>
                  </a:lnTo>
                  <a:lnTo>
                    <a:pt x="476250" y="266700"/>
                  </a:lnTo>
                  <a:lnTo>
                    <a:pt x="471487" y="242887"/>
                  </a:lnTo>
                  <a:lnTo>
                    <a:pt x="471487" y="204787"/>
                  </a:lnTo>
                  <a:lnTo>
                    <a:pt x="485775" y="200025"/>
                  </a:lnTo>
                  <a:lnTo>
                    <a:pt x="519112" y="219075"/>
                  </a:lnTo>
                  <a:lnTo>
                    <a:pt x="528637" y="247650"/>
                  </a:lnTo>
                  <a:lnTo>
                    <a:pt x="542925" y="285750"/>
                  </a:lnTo>
                  <a:lnTo>
                    <a:pt x="542925" y="300037"/>
                  </a:lnTo>
                  <a:lnTo>
                    <a:pt x="538162" y="319087"/>
                  </a:lnTo>
                  <a:lnTo>
                    <a:pt x="604837" y="300037"/>
                  </a:lnTo>
                  <a:lnTo>
                    <a:pt x="647700" y="319087"/>
                  </a:lnTo>
                  <a:lnTo>
                    <a:pt x="666750" y="333375"/>
                  </a:lnTo>
                  <a:lnTo>
                    <a:pt x="728662" y="328612"/>
                  </a:lnTo>
                  <a:lnTo>
                    <a:pt x="742950" y="276225"/>
                  </a:lnTo>
                  <a:lnTo>
                    <a:pt x="771525" y="261937"/>
                  </a:lnTo>
                  <a:lnTo>
                    <a:pt x="857250" y="219075"/>
                  </a:lnTo>
                  <a:lnTo>
                    <a:pt x="933450" y="204787"/>
                  </a:lnTo>
                  <a:lnTo>
                    <a:pt x="985837" y="147637"/>
                  </a:lnTo>
                  <a:lnTo>
                    <a:pt x="1004887" y="52387"/>
                  </a:lnTo>
                  <a:lnTo>
                    <a:pt x="1033462" y="14287"/>
                  </a:lnTo>
                  <a:lnTo>
                    <a:pt x="1066800" y="4762"/>
                  </a:lnTo>
                  <a:lnTo>
                    <a:pt x="1123950" y="0"/>
                  </a:lnTo>
                  <a:lnTo>
                    <a:pt x="1152525" y="23812"/>
                  </a:lnTo>
                  <a:lnTo>
                    <a:pt x="1166812" y="66675"/>
                  </a:lnTo>
                  <a:lnTo>
                    <a:pt x="1204912" y="85725"/>
                  </a:lnTo>
                  <a:lnTo>
                    <a:pt x="1223962" y="85725"/>
                  </a:lnTo>
                  <a:lnTo>
                    <a:pt x="1223962" y="119062"/>
                  </a:lnTo>
                  <a:lnTo>
                    <a:pt x="1223962" y="138112"/>
                  </a:lnTo>
                  <a:lnTo>
                    <a:pt x="1281112" y="138112"/>
                  </a:lnTo>
                  <a:lnTo>
                    <a:pt x="1309687" y="195262"/>
                  </a:lnTo>
                  <a:lnTo>
                    <a:pt x="1343025" y="200025"/>
                  </a:lnTo>
                  <a:lnTo>
                    <a:pt x="1357312" y="261937"/>
                  </a:lnTo>
                  <a:lnTo>
                    <a:pt x="1366837" y="271462"/>
                  </a:lnTo>
                  <a:lnTo>
                    <a:pt x="1447800" y="233362"/>
                  </a:lnTo>
                  <a:lnTo>
                    <a:pt x="1447800" y="228600"/>
                  </a:lnTo>
                  <a:lnTo>
                    <a:pt x="1452562" y="290512"/>
                  </a:lnTo>
                  <a:lnTo>
                    <a:pt x="1476375" y="319087"/>
                  </a:lnTo>
                  <a:lnTo>
                    <a:pt x="1495425" y="352425"/>
                  </a:lnTo>
                  <a:lnTo>
                    <a:pt x="1509712" y="381000"/>
                  </a:lnTo>
                  <a:lnTo>
                    <a:pt x="1547812" y="390525"/>
                  </a:lnTo>
                  <a:lnTo>
                    <a:pt x="1547812" y="390525"/>
                  </a:lnTo>
                  <a:lnTo>
                    <a:pt x="1624012" y="395287"/>
                  </a:lnTo>
                  <a:lnTo>
                    <a:pt x="1671637" y="409575"/>
                  </a:lnTo>
                  <a:lnTo>
                    <a:pt x="1714500" y="485775"/>
                  </a:lnTo>
                  <a:lnTo>
                    <a:pt x="1795462" y="495300"/>
                  </a:lnTo>
                  <a:lnTo>
                    <a:pt x="1890712" y="523875"/>
                  </a:lnTo>
                  <a:lnTo>
                    <a:pt x="1914525" y="561975"/>
                  </a:lnTo>
                  <a:lnTo>
                    <a:pt x="1857375" y="623887"/>
                  </a:lnTo>
                  <a:lnTo>
                    <a:pt x="1819275" y="685800"/>
                  </a:lnTo>
                  <a:lnTo>
                    <a:pt x="1814512" y="785812"/>
                  </a:lnTo>
                  <a:lnTo>
                    <a:pt x="1809750" y="862012"/>
                  </a:lnTo>
                  <a:lnTo>
                    <a:pt x="1733550" y="885825"/>
                  </a:lnTo>
                  <a:lnTo>
                    <a:pt x="1695450" y="885825"/>
                  </a:lnTo>
                  <a:lnTo>
                    <a:pt x="1681162" y="900112"/>
                  </a:lnTo>
                  <a:lnTo>
                    <a:pt x="1652587" y="962025"/>
                  </a:lnTo>
                  <a:lnTo>
                    <a:pt x="1604962" y="1000125"/>
                  </a:lnTo>
                  <a:lnTo>
                    <a:pt x="1590675" y="1033462"/>
                  </a:lnTo>
                  <a:lnTo>
                    <a:pt x="1571625" y="1071562"/>
                  </a:lnTo>
                  <a:lnTo>
                    <a:pt x="1538287" y="1095375"/>
                  </a:lnTo>
                  <a:lnTo>
                    <a:pt x="1528762" y="1123950"/>
                  </a:lnTo>
                  <a:lnTo>
                    <a:pt x="1528762" y="1162050"/>
                  </a:lnTo>
                  <a:lnTo>
                    <a:pt x="1528762" y="1200150"/>
                  </a:lnTo>
                  <a:lnTo>
                    <a:pt x="1604962" y="1138237"/>
                  </a:lnTo>
                  <a:lnTo>
                    <a:pt x="1624012" y="1133475"/>
                  </a:lnTo>
                  <a:lnTo>
                    <a:pt x="1643062" y="1114425"/>
                  </a:lnTo>
                  <a:lnTo>
                    <a:pt x="1662112" y="1166812"/>
                  </a:lnTo>
                  <a:lnTo>
                    <a:pt x="1662112" y="1166812"/>
                  </a:lnTo>
                  <a:lnTo>
                    <a:pt x="1690687" y="1219200"/>
                  </a:lnTo>
                  <a:lnTo>
                    <a:pt x="1690687" y="1219200"/>
                  </a:lnTo>
                  <a:lnTo>
                    <a:pt x="1657350" y="1271587"/>
                  </a:lnTo>
                  <a:lnTo>
                    <a:pt x="1666875" y="1333500"/>
                  </a:lnTo>
                  <a:lnTo>
                    <a:pt x="1671637" y="1357312"/>
                  </a:lnTo>
                  <a:lnTo>
                    <a:pt x="1676400" y="1390650"/>
                  </a:lnTo>
                  <a:lnTo>
                    <a:pt x="1628775" y="1438275"/>
                  </a:lnTo>
                  <a:lnTo>
                    <a:pt x="1619250" y="1466850"/>
                  </a:lnTo>
                  <a:lnTo>
                    <a:pt x="1638300" y="1509712"/>
                  </a:lnTo>
                  <a:lnTo>
                    <a:pt x="1647825" y="1543050"/>
                  </a:lnTo>
                  <a:lnTo>
                    <a:pt x="1633537" y="1614487"/>
                  </a:lnTo>
                  <a:lnTo>
                    <a:pt x="1662112" y="1671637"/>
                  </a:lnTo>
                  <a:lnTo>
                    <a:pt x="1700212" y="1671637"/>
                  </a:lnTo>
                  <a:lnTo>
                    <a:pt x="1700212" y="1671637"/>
                  </a:lnTo>
                  <a:lnTo>
                    <a:pt x="1743075" y="1733550"/>
                  </a:lnTo>
                  <a:lnTo>
                    <a:pt x="1695450" y="1752600"/>
                  </a:lnTo>
                  <a:lnTo>
                    <a:pt x="1643062" y="1809750"/>
                  </a:lnTo>
                  <a:lnTo>
                    <a:pt x="1566862" y="1871662"/>
                  </a:lnTo>
                  <a:lnTo>
                    <a:pt x="1471612" y="1914525"/>
                  </a:lnTo>
                  <a:lnTo>
                    <a:pt x="1381125" y="1885950"/>
                  </a:lnTo>
                  <a:lnTo>
                    <a:pt x="1314450" y="1824037"/>
                  </a:lnTo>
                  <a:lnTo>
                    <a:pt x="1233487" y="1838325"/>
                  </a:lnTo>
                  <a:lnTo>
                    <a:pt x="1133475" y="1785937"/>
                  </a:lnTo>
                  <a:lnTo>
                    <a:pt x="1023937" y="1809750"/>
                  </a:lnTo>
                  <a:lnTo>
                    <a:pt x="971550" y="1847850"/>
                  </a:lnTo>
                  <a:lnTo>
                    <a:pt x="928687" y="1871662"/>
                  </a:lnTo>
                  <a:lnTo>
                    <a:pt x="947737" y="2019300"/>
                  </a:lnTo>
                  <a:lnTo>
                    <a:pt x="914400" y="2009775"/>
                  </a:lnTo>
                  <a:lnTo>
                    <a:pt x="852487" y="2019300"/>
                  </a:lnTo>
                  <a:lnTo>
                    <a:pt x="814387" y="2014537"/>
                  </a:lnTo>
                  <a:lnTo>
                    <a:pt x="762000" y="2005012"/>
                  </a:lnTo>
                  <a:lnTo>
                    <a:pt x="704850" y="1985962"/>
                  </a:lnTo>
                  <a:lnTo>
                    <a:pt x="747712" y="1943100"/>
                  </a:lnTo>
                  <a:lnTo>
                    <a:pt x="690562" y="1933575"/>
                  </a:lnTo>
                  <a:lnTo>
                    <a:pt x="642937" y="1914525"/>
                  </a:lnTo>
                  <a:lnTo>
                    <a:pt x="566737" y="1866900"/>
                  </a:lnTo>
                  <a:lnTo>
                    <a:pt x="471487" y="1890712"/>
                  </a:lnTo>
                  <a:lnTo>
                    <a:pt x="423862" y="1885950"/>
                  </a:lnTo>
                  <a:lnTo>
                    <a:pt x="409575" y="1852612"/>
                  </a:lnTo>
                  <a:lnTo>
                    <a:pt x="371475" y="1852612"/>
                  </a:lnTo>
                  <a:lnTo>
                    <a:pt x="361950" y="1838325"/>
                  </a:lnTo>
                  <a:lnTo>
                    <a:pt x="304800" y="1785937"/>
                  </a:lnTo>
                  <a:lnTo>
                    <a:pt x="223837" y="1762125"/>
                  </a:lnTo>
                  <a:lnTo>
                    <a:pt x="214312" y="1681162"/>
                  </a:lnTo>
                  <a:lnTo>
                    <a:pt x="166687" y="1662112"/>
                  </a:lnTo>
                  <a:lnTo>
                    <a:pt x="233362" y="1590675"/>
                  </a:lnTo>
                  <a:lnTo>
                    <a:pt x="304800" y="1462087"/>
                  </a:lnTo>
                  <a:lnTo>
                    <a:pt x="342900" y="1352550"/>
                  </a:lnTo>
                  <a:lnTo>
                    <a:pt x="361950" y="1238250"/>
                  </a:lnTo>
                  <a:lnTo>
                    <a:pt x="371475" y="1181100"/>
                  </a:lnTo>
                  <a:lnTo>
                    <a:pt x="371475" y="1181100"/>
                  </a:lnTo>
                  <a:lnTo>
                    <a:pt x="409575" y="1109662"/>
                  </a:lnTo>
                  <a:lnTo>
                    <a:pt x="404812" y="1042987"/>
                  </a:lnTo>
                  <a:lnTo>
                    <a:pt x="404812" y="981075"/>
                  </a:lnTo>
                  <a:lnTo>
                    <a:pt x="319087" y="938212"/>
                  </a:lnTo>
                  <a:lnTo>
                    <a:pt x="300037" y="904875"/>
                  </a:lnTo>
                  <a:lnTo>
                    <a:pt x="280987" y="809625"/>
                  </a:lnTo>
                  <a:lnTo>
                    <a:pt x="314325" y="747712"/>
                  </a:lnTo>
                  <a:lnTo>
                    <a:pt x="285750" y="719137"/>
                  </a:lnTo>
                  <a:lnTo>
                    <a:pt x="266700" y="695325"/>
                  </a:lnTo>
                  <a:lnTo>
                    <a:pt x="242887" y="638175"/>
                  </a:lnTo>
                  <a:lnTo>
                    <a:pt x="223837" y="633412"/>
                  </a:lnTo>
                  <a:lnTo>
                    <a:pt x="166687" y="590550"/>
                  </a:lnTo>
                  <a:lnTo>
                    <a:pt x="100012" y="581025"/>
                  </a:lnTo>
                  <a:lnTo>
                    <a:pt x="47625" y="538162"/>
                  </a:lnTo>
                  <a:lnTo>
                    <a:pt x="33337" y="557212"/>
                  </a:lnTo>
                  <a:lnTo>
                    <a:pt x="0" y="538162"/>
                  </a:lnTo>
                  <a:lnTo>
                    <a:pt x="28575" y="500062"/>
                  </a:lnTo>
                  <a:lnTo>
                    <a:pt x="33337" y="452437"/>
                  </a:lnTo>
                  <a:lnTo>
                    <a:pt x="9525" y="404812"/>
                  </a:lnTo>
                  <a:close/>
                </a:path>
              </a:pathLst>
            </a:custGeom>
            <a:solidFill>
              <a:srgbClr val="FFFF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32" name="Ovaal 31"/>
            <p:cNvSpPr/>
            <p:nvPr/>
          </p:nvSpPr>
          <p:spPr>
            <a:xfrm>
              <a:off x="3995936" y="4077072"/>
              <a:ext cx="144016"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33" name="Tekstvak 32"/>
            <p:cNvSpPr txBox="1"/>
            <p:nvPr/>
          </p:nvSpPr>
          <p:spPr>
            <a:xfrm>
              <a:off x="3563888" y="4005064"/>
              <a:ext cx="524075" cy="292388"/>
            </a:xfrm>
            <a:prstGeom prst="rect">
              <a:avLst/>
            </a:prstGeom>
            <a:noFill/>
          </p:spPr>
          <p:txBody>
            <a:bodyPr wrap="none" rtlCol="0">
              <a:spAutoFit/>
            </a:bodyPr>
            <a:lstStyle/>
            <a:p>
              <a:r>
                <a:rPr lang="nl-BE" sz="825" dirty="0">
                  <a:latin typeface="Calibri" pitchFamily="34" charset="0"/>
                </a:rPr>
                <a:t>Paris</a:t>
              </a:r>
            </a:p>
          </p:txBody>
        </p:sp>
        <p:sp>
          <p:nvSpPr>
            <p:cNvPr id="37" name="Tekstvak 36"/>
            <p:cNvSpPr txBox="1"/>
            <p:nvPr/>
          </p:nvSpPr>
          <p:spPr>
            <a:xfrm>
              <a:off x="3595452" y="4493172"/>
              <a:ext cx="673689" cy="307776"/>
            </a:xfrm>
            <a:prstGeom prst="rect">
              <a:avLst/>
            </a:prstGeom>
            <a:noFill/>
          </p:spPr>
          <p:txBody>
            <a:bodyPr wrap="none" rtlCol="0">
              <a:spAutoFit/>
            </a:bodyPr>
            <a:lstStyle/>
            <a:p>
              <a:r>
                <a:rPr lang="nl-BE" sz="900" b="1" dirty="0">
                  <a:latin typeface="Calibri" pitchFamily="34" charset="0"/>
                </a:rPr>
                <a:t>France</a:t>
              </a:r>
            </a:p>
          </p:txBody>
        </p:sp>
      </p:grpSp>
      <p:grpSp>
        <p:nvGrpSpPr>
          <p:cNvPr id="7" name="Groep 41"/>
          <p:cNvGrpSpPr/>
          <p:nvPr/>
        </p:nvGrpSpPr>
        <p:grpSpPr>
          <a:xfrm>
            <a:off x="2646760" y="3746897"/>
            <a:ext cx="1432322" cy="1332309"/>
            <a:chOff x="2005013" y="4995863"/>
            <a:chExt cx="1909762" cy="1776412"/>
          </a:xfrm>
        </p:grpSpPr>
        <p:sp>
          <p:nvSpPr>
            <p:cNvPr id="34" name="Vrije vorm 33"/>
            <p:cNvSpPr/>
            <p:nvPr/>
          </p:nvSpPr>
          <p:spPr>
            <a:xfrm>
              <a:off x="2005013" y="4995863"/>
              <a:ext cx="1909762" cy="1776412"/>
            </a:xfrm>
            <a:custGeom>
              <a:avLst/>
              <a:gdLst>
                <a:gd name="connsiteX0" fmla="*/ 28575 w 1909762"/>
                <a:gd name="connsiteY0" fmla="*/ 338137 h 1776412"/>
                <a:gd name="connsiteX1" fmla="*/ 123825 w 1909762"/>
                <a:gd name="connsiteY1" fmla="*/ 328612 h 1776412"/>
                <a:gd name="connsiteX2" fmla="*/ 114300 w 1909762"/>
                <a:gd name="connsiteY2" fmla="*/ 395287 h 1776412"/>
                <a:gd name="connsiteX3" fmla="*/ 128587 w 1909762"/>
                <a:gd name="connsiteY3" fmla="*/ 428625 h 1776412"/>
                <a:gd name="connsiteX4" fmla="*/ 171450 w 1909762"/>
                <a:gd name="connsiteY4" fmla="*/ 395287 h 1776412"/>
                <a:gd name="connsiteX5" fmla="*/ 204787 w 1909762"/>
                <a:gd name="connsiteY5" fmla="*/ 433387 h 1776412"/>
                <a:gd name="connsiteX6" fmla="*/ 242887 w 1909762"/>
                <a:gd name="connsiteY6" fmla="*/ 423862 h 1776412"/>
                <a:gd name="connsiteX7" fmla="*/ 285750 w 1909762"/>
                <a:gd name="connsiteY7" fmla="*/ 433387 h 1776412"/>
                <a:gd name="connsiteX8" fmla="*/ 342900 w 1909762"/>
                <a:gd name="connsiteY8" fmla="*/ 442912 h 1776412"/>
                <a:gd name="connsiteX9" fmla="*/ 342900 w 1909762"/>
                <a:gd name="connsiteY9" fmla="*/ 471487 h 1776412"/>
                <a:gd name="connsiteX10" fmla="*/ 328612 w 1909762"/>
                <a:gd name="connsiteY10" fmla="*/ 485775 h 1776412"/>
                <a:gd name="connsiteX11" fmla="*/ 361950 w 1909762"/>
                <a:gd name="connsiteY11" fmla="*/ 523875 h 1776412"/>
                <a:gd name="connsiteX12" fmla="*/ 361950 w 1909762"/>
                <a:gd name="connsiteY12" fmla="*/ 561975 h 1776412"/>
                <a:gd name="connsiteX13" fmla="*/ 328612 w 1909762"/>
                <a:gd name="connsiteY13" fmla="*/ 604837 h 1776412"/>
                <a:gd name="connsiteX14" fmla="*/ 304800 w 1909762"/>
                <a:gd name="connsiteY14" fmla="*/ 638175 h 1776412"/>
                <a:gd name="connsiteX15" fmla="*/ 261937 w 1909762"/>
                <a:gd name="connsiteY15" fmla="*/ 628650 h 1776412"/>
                <a:gd name="connsiteX16" fmla="*/ 261937 w 1909762"/>
                <a:gd name="connsiteY16" fmla="*/ 704850 h 1776412"/>
                <a:gd name="connsiteX17" fmla="*/ 261937 w 1909762"/>
                <a:gd name="connsiteY17" fmla="*/ 747712 h 1776412"/>
                <a:gd name="connsiteX18" fmla="*/ 219075 w 1909762"/>
                <a:gd name="connsiteY18" fmla="*/ 776287 h 1776412"/>
                <a:gd name="connsiteX19" fmla="*/ 204787 w 1909762"/>
                <a:gd name="connsiteY19" fmla="*/ 800100 h 1776412"/>
                <a:gd name="connsiteX20" fmla="*/ 214312 w 1909762"/>
                <a:gd name="connsiteY20" fmla="*/ 828675 h 1776412"/>
                <a:gd name="connsiteX21" fmla="*/ 204787 w 1909762"/>
                <a:gd name="connsiteY21" fmla="*/ 881062 h 1776412"/>
                <a:gd name="connsiteX22" fmla="*/ 161925 w 1909762"/>
                <a:gd name="connsiteY22" fmla="*/ 914400 h 1776412"/>
                <a:gd name="connsiteX23" fmla="*/ 142875 w 1909762"/>
                <a:gd name="connsiteY23" fmla="*/ 966787 h 1776412"/>
                <a:gd name="connsiteX24" fmla="*/ 128587 w 1909762"/>
                <a:gd name="connsiteY24" fmla="*/ 1100137 h 1776412"/>
                <a:gd name="connsiteX25" fmla="*/ 104775 w 1909762"/>
                <a:gd name="connsiteY25" fmla="*/ 1128712 h 1776412"/>
                <a:gd name="connsiteX26" fmla="*/ 80962 w 1909762"/>
                <a:gd name="connsiteY26" fmla="*/ 1152525 h 1776412"/>
                <a:gd name="connsiteX27" fmla="*/ 95250 w 1909762"/>
                <a:gd name="connsiteY27" fmla="*/ 1228725 h 1776412"/>
                <a:gd name="connsiteX28" fmla="*/ 104775 w 1909762"/>
                <a:gd name="connsiteY28" fmla="*/ 1262062 h 1776412"/>
                <a:gd name="connsiteX29" fmla="*/ 80962 w 1909762"/>
                <a:gd name="connsiteY29" fmla="*/ 1290637 h 1776412"/>
                <a:gd name="connsiteX30" fmla="*/ 28575 w 1909762"/>
                <a:gd name="connsiteY30" fmla="*/ 1333500 h 1776412"/>
                <a:gd name="connsiteX31" fmla="*/ 0 w 1909762"/>
                <a:gd name="connsiteY31" fmla="*/ 1381125 h 1776412"/>
                <a:gd name="connsiteX32" fmla="*/ 4762 w 1909762"/>
                <a:gd name="connsiteY32" fmla="*/ 1443037 h 1776412"/>
                <a:gd name="connsiteX33" fmla="*/ 52387 w 1909762"/>
                <a:gd name="connsiteY33" fmla="*/ 1471612 h 1776412"/>
                <a:gd name="connsiteX34" fmla="*/ 109537 w 1909762"/>
                <a:gd name="connsiteY34" fmla="*/ 1514475 h 1776412"/>
                <a:gd name="connsiteX35" fmla="*/ 147637 w 1909762"/>
                <a:gd name="connsiteY35" fmla="*/ 1566862 h 1776412"/>
                <a:gd name="connsiteX36" fmla="*/ 152400 w 1909762"/>
                <a:gd name="connsiteY36" fmla="*/ 1685925 h 1776412"/>
                <a:gd name="connsiteX37" fmla="*/ 180975 w 1909762"/>
                <a:gd name="connsiteY37" fmla="*/ 1752600 h 1776412"/>
                <a:gd name="connsiteX38" fmla="*/ 266700 w 1909762"/>
                <a:gd name="connsiteY38" fmla="*/ 1757362 h 1776412"/>
                <a:gd name="connsiteX39" fmla="*/ 385762 w 1909762"/>
                <a:gd name="connsiteY39" fmla="*/ 1724025 h 1776412"/>
                <a:gd name="connsiteX40" fmla="*/ 466725 w 1909762"/>
                <a:gd name="connsiteY40" fmla="*/ 1671637 h 1776412"/>
                <a:gd name="connsiteX41" fmla="*/ 542925 w 1909762"/>
                <a:gd name="connsiteY41" fmla="*/ 1681162 h 1776412"/>
                <a:gd name="connsiteX42" fmla="*/ 695325 w 1909762"/>
                <a:gd name="connsiteY42" fmla="*/ 1728787 h 1776412"/>
                <a:gd name="connsiteX43" fmla="*/ 847725 w 1909762"/>
                <a:gd name="connsiteY43" fmla="*/ 1776412 h 1776412"/>
                <a:gd name="connsiteX44" fmla="*/ 900112 w 1909762"/>
                <a:gd name="connsiteY44" fmla="*/ 1776412 h 1776412"/>
                <a:gd name="connsiteX45" fmla="*/ 938212 w 1909762"/>
                <a:gd name="connsiteY45" fmla="*/ 1738312 h 1776412"/>
                <a:gd name="connsiteX46" fmla="*/ 947737 w 1909762"/>
                <a:gd name="connsiteY46" fmla="*/ 1681162 h 1776412"/>
                <a:gd name="connsiteX47" fmla="*/ 1038225 w 1909762"/>
                <a:gd name="connsiteY47" fmla="*/ 1657350 h 1776412"/>
                <a:gd name="connsiteX48" fmla="*/ 1090612 w 1909762"/>
                <a:gd name="connsiteY48" fmla="*/ 1647825 h 1776412"/>
                <a:gd name="connsiteX49" fmla="*/ 1104900 w 1909762"/>
                <a:gd name="connsiteY49" fmla="*/ 1595437 h 1776412"/>
                <a:gd name="connsiteX50" fmla="*/ 1147762 w 1909762"/>
                <a:gd name="connsiteY50" fmla="*/ 1538287 h 1776412"/>
                <a:gd name="connsiteX51" fmla="*/ 1238250 w 1909762"/>
                <a:gd name="connsiteY51" fmla="*/ 1466850 h 1776412"/>
                <a:gd name="connsiteX52" fmla="*/ 1276350 w 1909762"/>
                <a:gd name="connsiteY52" fmla="*/ 1443037 h 1776412"/>
                <a:gd name="connsiteX53" fmla="*/ 1281112 w 1909762"/>
                <a:gd name="connsiteY53" fmla="*/ 1390650 h 1776412"/>
                <a:gd name="connsiteX54" fmla="*/ 1257300 w 1909762"/>
                <a:gd name="connsiteY54" fmla="*/ 1352550 h 1776412"/>
                <a:gd name="connsiteX55" fmla="*/ 1238250 w 1909762"/>
                <a:gd name="connsiteY55" fmla="*/ 1328737 h 1776412"/>
                <a:gd name="connsiteX56" fmla="*/ 1238250 w 1909762"/>
                <a:gd name="connsiteY56" fmla="*/ 1262062 h 1776412"/>
                <a:gd name="connsiteX57" fmla="*/ 1271587 w 1909762"/>
                <a:gd name="connsiteY57" fmla="*/ 1162050 h 1776412"/>
                <a:gd name="connsiteX58" fmla="*/ 1352550 w 1909762"/>
                <a:gd name="connsiteY58" fmla="*/ 1090612 h 1776412"/>
                <a:gd name="connsiteX59" fmla="*/ 1414462 w 1909762"/>
                <a:gd name="connsiteY59" fmla="*/ 1038225 h 1776412"/>
                <a:gd name="connsiteX60" fmla="*/ 1466850 w 1909762"/>
                <a:gd name="connsiteY60" fmla="*/ 995362 h 1776412"/>
                <a:gd name="connsiteX61" fmla="*/ 1471612 w 1909762"/>
                <a:gd name="connsiteY61" fmla="*/ 957262 h 1776412"/>
                <a:gd name="connsiteX62" fmla="*/ 1585912 w 1909762"/>
                <a:gd name="connsiteY62" fmla="*/ 904875 h 1776412"/>
                <a:gd name="connsiteX63" fmla="*/ 1681162 w 1909762"/>
                <a:gd name="connsiteY63" fmla="*/ 881062 h 1776412"/>
                <a:gd name="connsiteX64" fmla="*/ 1785937 w 1909762"/>
                <a:gd name="connsiteY64" fmla="*/ 842962 h 1776412"/>
                <a:gd name="connsiteX65" fmla="*/ 1857375 w 1909762"/>
                <a:gd name="connsiteY65" fmla="*/ 819150 h 1776412"/>
                <a:gd name="connsiteX66" fmla="*/ 1900237 w 1909762"/>
                <a:gd name="connsiteY66" fmla="*/ 723900 h 1776412"/>
                <a:gd name="connsiteX67" fmla="*/ 1909762 w 1909762"/>
                <a:gd name="connsiteY67" fmla="*/ 671512 h 1776412"/>
                <a:gd name="connsiteX68" fmla="*/ 1900237 w 1909762"/>
                <a:gd name="connsiteY68" fmla="*/ 642937 h 1776412"/>
                <a:gd name="connsiteX69" fmla="*/ 1800225 w 1909762"/>
                <a:gd name="connsiteY69" fmla="*/ 642937 h 1776412"/>
                <a:gd name="connsiteX70" fmla="*/ 1719262 w 1909762"/>
                <a:gd name="connsiteY70" fmla="*/ 633412 h 1776412"/>
                <a:gd name="connsiteX71" fmla="*/ 1690687 w 1909762"/>
                <a:gd name="connsiteY71" fmla="*/ 623887 h 1776412"/>
                <a:gd name="connsiteX72" fmla="*/ 1662112 w 1909762"/>
                <a:gd name="connsiteY72" fmla="*/ 609600 h 1776412"/>
                <a:gd name="connsiteX73" fmla="*/ 1647825 w 1909762"/>
                <a:gd name="connsiteY73" fmla="*/ 585787 h 1776412"/>
                <a:gd name="connsiteX74" fmla="*/ 1576387 w 1909762"/>
                <a:gd name="connsiteY74" fmla="*/ 538162 h 1776412"/>
                <a:gd name="connsiteX75" fmla="*/ 1524000 w 1909762"/>
                <a:gd name="connsiteY75" fmla="*/ 504825 h 1776412"/>
                <a:gd name="connsiteX76" fmla="*/ 1433512 w 1909762"/>
                <a:gd name="connsiteY76" fmla="*/ 523875 h 1776412"/>
                <a:gd name="connsiteX77" fmla="*/ 1381125 w 1909762"/>
                <a:gd name="connsiteY77" fmla="*/ 523875 h 1776412"/>
                <a:gd name="connsiteX78" fmla="*/ 1381125 w 1909762"/>
                <a:gd name="connsiteY78" fmla="*/ 523875 h 1776412"/>
                <a:gd name="connsiteX79" fmla="*/ 1333500 w 1909762"/>
                <a:gd name="connsiteY79" fmla="*/ 485775 h 1776412"/>
                <a:gd name="connsiteX80" fmla="*/ 1309687 w 1909762"/>
                <a:gd name="connsiteY80" fmla="*/ 452437 h 1776412"/>
                <a:gd name="connsiteX81" fmla="*/ 1257300 w 1909762"/>
                <a:gd name="connsiteY81" fmla="*/ 428625 h 1776412"/>
                <a:gd name="connsiteX82" fmla="*/ 1233487 w 1909762"/>
                <a:gd name="connsiteY82" fmla="*/ 414337 h 1776412"/>
                <a:gd name="connsiteX83" fmla="*/ 1204912 w 1909762"/>
                <a:gd name="connsiteY83" fmla="*/ 414337 h 1776412"/>
                <a:gd name="connsiteX84" fmla="*/ 1195387 w 1909762"/>
                <a:gd name="connsiteY84" fmla="*/ 352425 h 1776412"/>
                <a:gd name="connsiteX85" fmla="*/ 1185862 w 1909762"/>
                <a:gd name="connsiteY85" fmla="*/ 323850 h 1776412"/>
                <a:gd name="connsiteX86" fmla="*/ 1152525 w 1909762"/>
                <a:gd name="connsiteY86" fmla="*/ 304800 h 1776412"/>
                <a:gd name="connsiteX87" fmla="*/ 1123950 w 1909762"/>
                <a:gd name="connsiteY87" fmla="*/ 295275 h 1776412"/>
                <a:gd name="connsiteX88" fmla="*/ 1100137 w 1909762"/>
                <a:gd name="connsiteY88" fmla="*/ 295275 h 1776412"/>
                <a:gd name="connsiteX89" fmla="*/ 1047750 w 1909762"/>
                <a:gd name="connsiteY89" fmla="*/ 285750 h 1776412"/>
                <a:gd name="connsiteX90" fmla="*/ 1000125 w 1909762"/>
                <a:gd name="connsiteY90" fmla="*/ 261937 h 1776412"/>
                <a:gd name="connsiteX91" fmla="*/ 981075 w 1909762"/>
                <a:gd name="connsiteY91" fmla="*/ 261937 h 1776412"/>
                <a:gd name="connsiteX92" fmla="*/ 966787 w 1909762"/>
                <a:gd name="connsiteY92" fmla="*/ 271462 h 1776412"/>
                <a:gd name="connsiteX93" fmla="*/ 938212 w 1909762"/>
                <a:gd name="connsiteY93" fmla="*/ 257175 h 1776412"/>
                <a:gd name="connsiteX94" fmla="*/ 890587 w 1909762"/>
                <a:gd name="connsiteY94" fmla="*/ 242887 h 1776412"/>
                <a:gd name="connsiteX95" fmla="*/ 881062 w 1909762"/>
                <a:gd name="connsiteY95" fmla="*/ 228600 h 1776412"/>
                <a:gd name="connsiteX96" fmla="*/ 833437 w 1909762"/>
                <a:gd name="connsiteY96" fmla="*/ 228600 h 1776412"/>
                <a:gd name="connsiteX97" fmla="*/ 833437 w 1909762"/>
                <a:gd name="connsiteY97" fmla="*/ 228600 h 1776412"/>
                <a:gd name="connsiteX98" fmla="*/ 762000 w 1909762"/>
                <a:gd name="connsiteY98" fmla="*/ 209550 h 1776412"/>
                <a:gd name="connsiteX99" fmla="*/ 695325 w 1909762"/>
                <a:gd name="connsiteY99" fmla="*/ 190500 h 1776412"/>
                <a:gd name="connsiteX100" fmla="*/ 590550 w 1909762"/>
                <a:gd name="connsiteY100" fmla="*/ 119062 h 1776412"/>
                <a:gd name="connsiteX101" fmla="*/ 538162 w 1909762"/>
                <a:gd name="connsiteY101" fmla="*/ 104775 h 1776412"/>
                <a:gd name="connsiteX102" fmla="*/ 466725 w 1909762"/>
                <a:gd name="connsiteY102" fmla="*/ 80962 h 1776412"/>
                <a:gd name="connsiteX103" fmla="*/ 404812 w 1909762"/>
                <a:gd name="connsiteY103" fmla="*/ 76200 h 1776412"/>
                <a:gd name="connsiteX104" fmla="*/ 361950 w 1909762"/>
                <a:gd name="connsiteY104" fmla="*/ 52387 h 1776412"/>
                <a:gd name="connsiteX105" fmla="*/ 342900 w 1909762"/>
                <a:gd name="connsiteY105" fmla="*/ 23812 h 1776412"/>
                <a:gd name="connsiteX106" fmla="*/ 300037 w 1909762"/>
                <a:gd name="connsiteY106" fmla="*/ 19050 h 1776412"/>
                <a:gd name="connsiteX107" fmla="*/ 276225 w 1909762"/>
                <a:gd name="connsiteY107" fmla="*/ 9525 h 1776412"/>
                <a:gd name="connsiteX108" fmla="*/ 219075 w 1909762"/>
                <a:gd name="connsiteY108" fmla="*/ 0 h 1776412"/>
                <a:gd name="connsiteX109" fmla="*/ 185737 w 1909762"/>
                <a:gd name="connsiteY109" fmla="*/ 28575 h 1776412"/>
                <a:gd name="connsiteX110" fmla="*/ 190500 w 1909762"/>
                <a:gd name="connsiteY110" fmla="*/ 52387 h 1776412"/>
                <a:gd name="connsiteX111" fmla="*/ 171450 w 1909762"/>
                <a:gd name="connsiteY111" fmla="*/ 61912 h 1776412"/>
                <a:gd name="connsiteX112" fmla="*/ 142875 w 1909762"/>
                <a:gd name="connsiteY112" fmla="*/ 47625 h 1776412"/>
                <a:gd name="connsiteX113" fmla="*/ 66675 w 1909762"/>
                <a:gd name="connsiteY113" fmla="*/ 71437 h 1776412"/>
                <a:gd name="connsiteX114" fmla="*/ 42862 w 1909762"/>
                <a:gd name="connsiteY114" fmla="*/ 109537 h 1776412"/>
                <a:gd name="connsiteX115" fmla="*/ 66675 w 1909762"/>
                <a:gd name="connsiteY115" fmla="*/ 157162 h 1776412"/>
                <a:gd name="connsiteX116" fmla="*/ 42862 w 1909762"/>
                <a:gd name="connsiteY116" fmla="*/ 185737 h 1776412"/>
                <a:gd name="connsiteX117" fmla="*/ 52387 w 1909762"/>
                <a:gd name="connsiteY117" fmla="*/ 233362 h 1776412"/>
                <a:gd name="connsiteX118" fmla="*/ 52387 w 1909762"/>
                <a:gd name="connsiteY118" fmla="*/ 271462 h 1776412"/>
                <a:gd name="connsiteX119" fmla="*/ 28575 w 1909762"/>
                <a:gd name="connsiteY119" fmla="*/ 338137 h 1776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909762" h="1776412">
                  <a:moveTo>
                    <a:pt x="28575" y="338137"/>
                  </a:moveTo>
                  <a:lnTo>
                    <a:pt x="123825" y="328612"/>
                  </a:lnTo>
                  <a:lnTo>
                    <a:pt x="114300" y="395287"/>
                  </a:lnTo>
                  <a:lnTo>
                    <a:pt x="128587" y="428625"/>
                  </a:lnTo>
                  <a:lnTo>
                    <a:pt x="171450" y="395287"/>
                  </a:lnTo>
                  <a:lnTo>
                    <a:pt x="204787" y="433387"/>
                  </a:lnTo>
                  <a:lnTo>
                    <a:pt x="242887" y="423862"/>
                  </a:lnTo>
                  <a:lnTo>
                    <a:pt x="285750" y="433387"/>
                  </a:lnTo>
                  <a:lnTo>
                    <a:pt x="342900" y="442912"/>
                  </a:lnTo>
                  <a:lnTo>
                    <a:pt x="342900" y="471487"/>
                  </a:lnTo>
                  <a:lnTo>
                    <a:pt x="328612" y="485775"/>
                  </a:lnTo>
                  <a:lnTo>
                    <a:pt x="361950" y="523875"/>
                  </a:lnTo>
                  <a:lnTo>
                    <a:pt x="361950" y="561975"/>
                  </a:lnTo>
                  <a:lnTo>
                    <a:pt x="328612" y="604837"/>
                  </a:lnTo>
                  <a:lnTo>
                    <a:pt x="304800" y="638175"/>
                  </a:lnTo>
                  <a:lnTo>
                    <a:pt x="261937" y="628650"/>
                  </a:lnTo>
                  <a:lnTo>
                    <a:pt x="261937" y="704850"/>
                  </a:lnTo>
                  <a:lnTo>
                    <a:pt x="261937" y="747712"/>
                  </a:lnTo>
                  <a:lnTo>
                    <a:pt x="219075" y="776287"/>
                  </a:lnTo>
                  <a:lnTo>
                    <a:pt x="204787" y="800100"/>
                  </a:lnTo>
                  <a:lnTo>
                    <a:pt x="214312" y="828675"/>
                  </a:lnTo>
                  <a:lnTo>
                    <a:pt x="204787" y="881062"/>
                  </a:lnTo>
                  <a:lnTo>
                    <a:pt x="161925" y="914400"/>
                  </a:lnTo>
                  <a:lnTo>
                    <a:pt x="142875" y="966787"/>
                  </a:lnTo>
                  <a:lnTo>
                    <a:pt x="128587" y="1100137"/>
                  </a:lnTo>
                  <a:lnTo>
                    <a:pt x="104775" y="1128712"/>
                  </a:lnTo>
                  <a:lnTo>
                    <a:pt x="80962" y="1152525"/>
                  </a:lnTo>
                  <a:lnTo>
                    <a:pt x="95250" y="1228725"/>
                  </a:lnTo>
                  <a:lnTo>
                    <a:pt x="104775" y="1262062"/>
                  </a:lnTo>
                  <a:lnTo>
                    <a:pt x="80962" y="1290637"/>
                  </a:lnTo>
                  <a:lnTo>
                    <a:pt x="28575" y="1333500"/>
                  </a:lnTo>
                  <a:lnTo>
                    <a:pt x="0" y="1381125"/>
                  </a:lnTo>
                  <a:lnTo>
                    <a:pt x="4762" y="1443037"/>
                  </a:lnTo>
                  <a:lnTo>
                    <a:pt x="52387" y="1471612"/>
                  </a:lnTo>
                  <a:lnTo>
                    <a:pt x="109537" y="1514475"/>
                  </a:lnTo>
                  <a:lnTo>
                    <a:pt x="147637" y="1566862"/>
                  </a:lnTo>
                  <a:lnTo>
                    <a:pt x="152400" y="1685925"/>
                  </a:lnTo>
                  <a:lnTo>
                    <a:pt x="180975" y="1752600"/>
                  </a:lnTo>
                  <a:lnTo>
                    <a:pt x="266700" y="1757362"/>
                  </a:lnTo>
                  <a:lnTo>
                    <a:pt x="385762" y="1724025"/>
                  </a:lnTo>
                  <a:lnTo>
                    <a:pt x="466725" y="1671637"/>
                  </a:lnTo>
                  <a:lnTo>
                    <a:pt x="542925" y="1681162"/>
                  </a:lnTo>
                  <a:lnTo>
                    <a:pt x="695325" y="1728787"/>
                  </a:lnTo>
                  <a:lnTo>
                    <a:pt x="847725" y="1776412"/>
                  </a:lnTo>
                  <a:lnTo>
                    <a:pt x="900112" y="1776412"/>
                  </a:lnTo>
                  <a:lnTo>
                    <a:pt x="938212" y="1738312"/>
                  </a:lnTo>
                  <a:lnTo>
                    <a:pt x="947737" y="1681162"/>
                  </a:lnTo>
                  <a:lnTo>
                    <a:pt x="1038225" y="1657350"/>
                  </a:lnTo>
                  <a:lnTo>
                    <a:pt x="1090612" y="1647825"/>
                  </a:lnTo>
                  <a:lnTo>
                    <a:pt x="1104900" y="1595437"/>
                  </a:lnTo>
                  <a:lnTo>
                    <a:pt x="1147762" y="1538287"/>
                  </a:lnTo>
                  <a:lnTo>
                    <a:pt x="1238250" y="1466850"/>
                  </a:lnTo>
                  <a:lnTo>
                    <a:pt x="1276350" y="1443037"/>
                  </a:lnTo>
                  <a:lnTo>
                    <a:pt x="1281112" y="1390650"/>
                  </a:lnTo>
                  <a:lnTo>
                    <a:pt x="1257300" y="1352550"/>
                  </a:lnTo>
                  <a:lnTo>
                    <a:pt x="1238250" y="1328737"/>
                  </a:lnTo>
                  <a:lnTo>
                    <a:pt x="1238250" y="1262062"/>
                  </a:lnTo>
                  <a:lnTo>
                    <a:pt x="1271587" y="1162050"/>
                  </a:lnTo>
                  <a:lnTo>
                    <a:pt x="1352550" y="1090612"/>
                  </a:lnTo>
                  <a:lnTo>
                    <a:pt x="1414462" y="1038225"/>
                  </a:lnTo>
                  <a:lnTo>
                    <a:pt x="1466850" y="995362"/>
                  </a:lnTo>
                  <a:lnTo>
                    <a:pt x="1471612" y="957262"/>
                  </a:lnTo>
                  <a:lnTo>
                    <a:pt x="1585912" y="904875"/>
                  </a:lnTo>
                  <a:lnTo>
                    <a:pt x="1681162" y="881062"/>
                  </a:lnTo>
                  <a:lnTo>
                    <a:pt x="1785937" y="842962"/>
                  </a:lnTo>
                  <a:lnTo>
                    <a:pt x="1857375" y="819150"/>
                  </a:lnTo>
                  <a:lnTo>
                    <a:pt x="1900237" y="723900"/>
                  </a:lnTo>
                  <a:lnTo>
                    <a:pt x="1909762" y="671512"/>
                  </a:lnTo>
                  <a:lnTo>
                    <a:pt x="1900237" y="642937"/>
                  </a:lnTo>
                  <a:lnTo>
                    <a:pt x="1800225" y="642937"/>
                  </a:lnTo>
                  <a:lnTo>
                    <a:pt x="1719262" y="633412"/>
                  </a:lnTo>
                  <a:lnTo>
                    <a:pt x="1690687" y="623887"/>
                  </a:lnTo>
                  <a:lnTo>
                    <a:pt x="1662112" y="609600"/>
                  </a:lnTo>
                  <a:lnTo>
                    <a:pt x="1647825" y="585787"/>
                  </a:lnTo>
                  <a:lnTo>
                    <a:pt x="1576387" y="538162"/>
                  </a:lnTo>
                  <a:lnTo>
                    <a:pt x="1524000" y="504825"/>
                  </a:lnTo>
                  <a:lnTo>
                    <a:pt x="1433512" y="523875"/>
                  </a:lnTo>
                  <a:lnTo>
                    <a:pt x="1381125" y="523875"/>
                  </a:lnTo>
                  <a:lnTo>
                    <a:pt x="1381125" y="523875"/>
                  </a:lnTo>
                  <a:lnTo>
                    <a:pt x="1333500" y="485775"/>
                  </a:lnTo>
                  <a:lnTo>
                    <a:pt x="1309687" y="452437"/>
                  </a:lnTo>
                  <a:lnTo>
                    <a:pt x="1257300" y="428625"/>
                  </a:lnTo>
                  <a:lnTo>
                    <a:pt x="1233487" y="414337"/>
                  </a:lnTo>
                  <a:lnTo>
                    <a:pt x="1204912" y="414337"/>
                  </a:lnTo>
                  <a:lnTo>
                    <a:pt x="1195387" y="352425"/>
                  </a:lnTo>
                  <a:lnTo>
                    <a:pt x="1185862" y="323850"/>
                  </a:lnTo>
                  <a:lnTo>
                    <a:pt x="1152525" y="304800"/>
                  </a:lnTo>
                  <a:lnTo>
                    <a:pt x="1123950" y="295275"/>
                  </a:lnTo>
                  <a:lnTo>
                    <a:pt x="1100137" y="295275"/>
                  </a:lnTo>
                  <a:lnTo>
                    <a:pt x="1047750" y="285750"/>
                  </a:lnTo>
                  <a:lnTo>
                    <a:pt x="1000125" y="261937"/>
                  </a:lnTo>
                  <a:lnTo>
                    <a:pt x="981075" y="261937"/>
                  </a:lnTo>
                  <a:lnTo>
                    <a:pt x="966787" y="271462"/>
                  </a:lnTo>
                  <a:lnTo>
                    <a:pt x="938212" y="257175"/>
                  </a:lnTo>
                  <a:lnTo>
                    <a:pt x="890587" y="242887"/>
                  </a:lnTo>
                  <a:lnTo>
                    <a:pt x="881062" y="228600"/>
                  </a:lnTo>
                  <a:lnTo>
                    <a:pt x="833437" y="228600"/>
                  </a:lnTo>
                  <a:lnTo>
                    <a:pt x="833437" y="228600"/>
                  </a:lnTo>
                  <a:lnTo>
                    <a:pt x="762000" y="209550"/>
                  </a:lnTo>
                  <a:lnTo>
                    <a:pt x="695325" y="190500"/>
                  </a:lnTo>
                  <a:lnTo>
                    <a:pt x="590550" y="119062"/>
                  </a:lnTo>
                  <a:lnTo>
                    <a:pt x="538162" y="104775"/>
                  </a:lnTo>
                  <a:lnTo>
                    <a:pt x="466725" y="80962"/>
                  </a:lnTo>
                  <a:lnTo>
                    <a:pt x="404812" y="76200"/>
                  </a:lnTo>
                  <a:lnTo>
                    <a:pt x="361950" y="52387"/>
                  </a:lnTo>
                  <a:lnTo>
                    <a:pt x="342900" y="23812"/>
                  </a:lnTo>
                  <a:lnTo>
                    <a:pt x="300037" y="19050"/>
                  </a:lnTo>
                  <a:lnTo>
                    <a:pt x="276225" y="9525"/>
                  </a:lnTo>
                  <a:lnTo>
                    <a:pt x="219075" y="0"/>
                  </a:lnTo>
                  <a:lnTo>
                    <a:pt x="185737" y="28575"/>
                  </a:lnTo>
                  <a:lnTo>
                    <a:pt x="190500" y="52387"/>
                  </a:lnTo>
                  <a:lnTo>
                    <a:pt x="171450" y="61912"/>
                  </a:lnTo>
                  <a:lnTo>
                    <a:pt x="142875" y="47625"/>
                  </a:lnTo>
                  <a:lnTo>
                    <a:pt x="66675" y="71437"/>
                  </a:lnTo>
                  <a:lnTo>
                    <a:pt x="42862" y="109537"/>
                  </a:lnTo>
                  <a:lnTo>
                    <a:pt x="66675" y="157162"/>
                  </a:lnTo>
                  <a:lnTo>
                    <a:pt x="42862" y="185737"/>
                  </a:lnTo>
                  <a:lnTo>
                    <a:pt x="52387" y="233362"/>
                  </a:lnTo>
                  <a:lnTo>
                    <a:pt x="52387" y="271462"/>
                  </a:lnTo>
                  <a:lnTo>
                    <a:pt x="28575" y="338137"/>
                  </a:lnTo>
                  <a:close/>
                </a:path>
              </a:pathLst>
            </a:custGeom>
            <a:solidFill>
              <a:srgbClr val="FFFF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35" name="Ovaal 34"/>
            <p:cNvSpPr/>
            <p:nvPr/>
          </p:nvSpPr>
          <p:spPr>
            <a:xfrm>
              <a:off x="3635896" y="5733256"/>
              <a:ext cx="144016"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36" name="Tekstvak 35"/>
            <p:cNvSpPr txBox="1"/>
            <p:nvPr/>
          </p:nvSpPr>
          <p:spPr>
            <a:xfrm>
              <a:off x="2987825" y="5589240"/>
              <a:ext cx="821165" cy="292388"/>
            </a:xfrm>
            <a:prstGeom prst="rect">
              <a:avLst/>
            </a:prstGeom>
            <a:noFill/>
          </p:spPr>
          <p:txBody>
            <a:bodyPr wrap="none" rtlCol="0">
              <a:spAutoFit/>
            </a:bodyPr>
            <a:lstStyle/>
            <a:p>
              <a:r>
                <a:rPr lang="nl-BE" sz="825" dirty="0">
                  <a:latin typeface="Calibri" pitchFamily="34" charset="0"/>
                </a:rPr>
                <a:t>Barcelona</a:t>
              </a:r>
            </a:p>
          </p:txBody>
        </p:sp>
        <p:sp>
          <p:nvSpPr>
            <p:cNvPr id="38" name="Tekstvak 37"/>
            <p:cNvSpPr txBox="1"/>
            <p:nvPr/>
          </p:nvSpPr>
          <p:spPr>
            <a:xfrm>
              <a:off x="2558818" y="5754414"/>
              <a:ext cx="601018" cy="307776"/>
            </a:xfrm>
            <a:prstGeom prst="rect">
              <a:avLst/>
            </a:prstGeom>
            <a:noFill/>
          </p:spPr>
          <p:txBody>
            <a:bodyPr wrap="none" rtlCol="0">
              <a:spAutoFit/>
            </a:bodyPr>
            <a:lstStyle/>
            <a:p>
              <a:r>
                <a:rPr lang="nl-BE" sz="900" b="1" dirty="0">
                  <a:latin typeface="Calibri" pitchFamily="34" charset="0"/>
                </a:rPr>
                <a:t>Spain</a:t>
              </a:r>
            </a:p>
          </p:txBody>
        </p:sp>
      </p:grpSp>
      <p:grpSp>
        <p:nvGrpSpPr>
          <p:cNvPr id="8" name="Groep 38"/>
          <p:cNvGrpSpPr/>
          <p:nvPr/>
        </p:nvGrpSpPr>
        <p:grpSpPr>
          <a:xfrm>
            <a:off x="4589860" y="3464719"/>
            <a:ext cx="1543050" cy="1596629"/>
            <a:chOff x="4595813" y="4619625"/>
            <a:chExt cx="2057400" cy="2128838"/>
          </a:xfrm>
        </p:grpSpPr>
        <p:sp>
          <p:nvSpPr>
            <p:cNvPr id="40" name="Vrije vorm 39"/>
            <p:cNvSpPr/>
            <p:nvPr/>
          </p:nvSpPr>
          <p:spPr>
            <a:xfrm>
              <a:off x="4595813" y="4619625"/>
              <a:ext cx="2057400" cy="2128838"/>
            </a:xfrm>
            <a:custGeom>
              <a:avLst/>
              <a:gdLst>
                <a:gd name="connsiteX0" fmla="*/ 100012 w 2057400"/>
                <a:gd name="connsiteY0" fmla="*/ 752475 h 2128838"/>
                <a:gd name="connsiteX1" fmla="*/ 100012 w 2057400"/>
                <a:gd name="connsiteY1" fmla="*/ 690563 h 2128838"/>
                <a:gd name="connsiteX2" fmla="*/ 38100 w 2057400"/>
                <a:gd name="connsiteY2" fmla="*/ 666750 h 2128838"/>
                <a:gd name="connsiteX3" fmla="*/ 23812 w 2057400"/>
                <a:gd name="connsiteY3" fmla="*/ 638175 h 2128838"/>
                <a:gd name="connsiteX4" fmla="*/ 23812 w 2057400"/>
                <a:gd name="connsiteY4" fmla="*/ 571500 h 2128838"/>
                <a:gd name="connsiteX5" fmla="*/ 0 w 2057400"/>
                <a:gd name="connsiteY5" fmla="*/ 509588 h 2128838"/>
                <a:gd name="connsiteX6" fmla="*/ 4762 w 2057400"/>
                <a:gd name="connsiteY6" fmla="*/ 452438 h 2128838"/>
                <a:gd name="connsiteX7" fmla="*/ 38100 w 2057400"/>
                <a:gd name="connsiteY7" fmla="*/ 419100 h 2128838"/>
                <a:gd name="connsiteX8" fmla="*/ 42862 w 2057400"/>
                <a:gd name="connsiteY8" fmla="*/ 366713 h 2128838"/>
                <a:gd name="connsiteX9" fmla="*/ 38100 w 2057400"/>
                <a:gd name="connsiteY9" fmla="*/ 304800 h 2128838"/>
                <a:gd name="connsiteX10" fmla="*/ 38100 w 2057400"/>
                <a:gd name="connsiteY10" fmla="*/ 266700 h 2128838"/>
                <a:gd name="connsiteX11" fmla="*/ 128587 w 2057400"/>
                <a:gd name="connsiteY11" fmla="*/ 280988 h 2128838"/>
                <a:gd name="connsiteX12" fmla="*/ 147637 w 2057400"/>
                <a:gd name="connsiteY12" fmla="*/ 285750 h 2128838"/>
                <a:gd name="connsiteX13" fmla="*/ 204787 w 2057400"/>
                <a:gd name="connsiteY13" fmla="*/ 257175 h 2128838"/>
                <a:gd name="connsiteX14" fmla="*/ 242887 w 2057400"/>
                <a:gd name="connsiteY14" fmla="*/ 204788 h 2128838"/>
                <a:gd name="connsiteX15" fmla="*/ 290512 w 2057400"/>
                <a:gd name="connsiteY15" fmla="*/ 161925 h 2128838"/>
                <a:gd name="connsiteX16" fmla="*/ 319087 w 2057400"/>
                <a:gd name="connsiteY16" fmla="*/ 147638 h 2128838"/>
                <a:gd name="connsiteX17" fmla="*/ 328612 w 2057400"/>
                <a:gd name="connsiteY17" fmla="*/ 214313 h 2128838"/>
                <a:gd name="connsiteX18" fmla="*/ 352425 w 2057400"/>
                <a:gd name="connsiteY18" fmla="*/ 242888 h 2128838"/>
                <a:gd name="connsiteX19" fmla="*/ 381000 w 2057400"/>
                <a:gd name="connsiteY19" fmla="*/ 257175 h 2128838"/>
                <a:gd name="connsiteX20" fmla="*/ 409575 w 2057400"/>
                <a:gd name="connsiteY20" fmla="*/ 228600 h 2128838"/>
                <a:gd name="connsiteX21" fmla="*/ 423862 w 2057400"/>
                <a:gd name="connsiteY21" fmla="*/ 195263 h 2128838"/>
                <a:gd name="connsiteX22" fmla="*/ 428625 w 2057400"/>
                <a:gd name="connsiteY22" fmla="*/ 161925 h 2128838"/>
                <a:gd name="connsiteX23" fmla="*/ 452437 w 2057400"/>
                <a:gd name="connsiteY23" fmla="*/ 152400 h 2128838"/>
                <a:gd name="connsiteX24" fmla="*/ 495300 w 2057400"/>
                <a:gd name="connsiteY24" fmla="*/ 176213 h 2128838"/>
                <a:gd name="connsiteX25" fmla="*/ 514350 w 2057400"/>
                <a:gd name="connsiteY25" fmla="*/ 200025 h 2128838"/>
                <a:gd name="connsiteX26" fmla="*/ 557212 w 2057400"/>
                <a:gd name="connsiteY26" fmla="*/ 195263 h 2128838"/>
                <a:gd name="connsiteX27" fmla="*/ 566737 w 2057400"/>
                <a:gd name="connsiteY27" fmla="*/ 128588 h 2128838"/>
                <a:gd name="connsiteX28" fmla="*/ 609600 w 2057400"/>
                <a:gd name="connsiteY28" fmla="*/ 133350 h 2128838"/>
                <a:gd name="connsiteX29" fmla="*/ 647700 w 2057400"/>
                <a:gd name="connsiteY29" fmla="*/ 80963 h 2128838"/>
                <a:gd name="connsiteX30" fmla="*/ 642937 w 2057400"/>
                <a:gd name="connsiteY30" fmla="*/ 52388 h 2128838"/>
                <a:gd name="connsiteX31" fmla="*/ 671512 w 2057400"/>
                <a:gd name="connsiteY31" fmla="*/ 66675 h 2128838"/>
                <a:gd name="connsiteX32" fmla="*/ 728662 w 2057400"/>
                <a:gd name="connsiteY32" fmla="*/ 80963 h 2128838"/>
                <a:gd name="connsiteX33" fmla="*/ 785812 w 2057400"/>
                <a:gd name="connsiteY33" fmla="*/ 52388 h 2128838"/>
                <a:gd name="connsiteX34" fmla="*/ 857250 w 2057400"/>
                <a:gd name="connsiteY34" fmla="*/ 28575 h 2128838"/>
                <a:gd name="connsiteX35" fmla="*/ 914400 w 2057400"/>
                <a:gd name="connsiteY35" fmla="*/ 0 h 2128838"/>
                <a:gd name="connsiteX36" fmla="*/ 952500 w 2057400"/>
                <a:gd name="connsiteY36" fmla="*/ 76200 h 2128838"/>
                <a:gd name="connsiteX37" fmla="*/ 1019175 w 2057400"/>
                <a:gd name="connsiteY37" fmla="*/ 100013 h 2128838"/>
                <a:gd name="connsiteX38" fmla="*/ 1114425 w 2057400"/>
                <a:gd name="connsiteY38" fmla="*/ 123825 h 2128838"/>
                <a:gd name="connsiteX39" fmla="*/ 1171575 w 2057400"/>
                <a:gd name="connsiteY39" fmla="*/ 138113 h 2128838"/>
                <a:gd name="connsiteX40" fmla="*/ 1152525 w 2057400"/>
                <a:gd name="connsiteY40" fmla="*/ 171450 h 2128838"/>
                <a:gd name="connsiteX41" fmla="*/ 1138237 w 2057400"/>
                <a:gd name="connsiteY41" fmla="*/ 195263 h 2128838"/>
                <a:gd name="connsiteX42" fmla="*/ 1147762 w 2057400"/>
                <a:gd name="connsiteY42" fmla="*/ 285750 h 2128838"/>
                <a:gd name="connsiteX43" fmla="*/ 1147762 w 2057400"/>
                <a:gd name="connsiteY43" fmla="*/ 333375 h 2128838"/>
                <a:gd name="connsiteX44" fmla="*/ 1090612 w 2057400"/>
                <a:gd name="connsiteY44" fmla="*/ 328613 h 2128838"/>
                <a:gd name="connsiteX45" fmla="*/ 1052512 w 2057400"/>
                <a:gd name="connsiteY45" fmla="*/ 371475 h 2128838"/>
                <a:gd name="connsiteX46" fmla="*/ 962025 w 2057400"/>
                <a:gd name="connsiteY46" fmla="*/ 400050 h 2128838"/>
                <a:gd name="connsiteX47" fmla="*/ 914400 w 2057400"/>
                <a:gd name="connsiteY47" fmla="*/ 423863 h 2128838"/>
                <a:gd name="connsiteX48" fmla="*/ 952500 w 2057400"/>
                <a:gd name="connsiteY48" fmla="*/ 485775 h 2128838"/>
                <a:gd name="connsiteX49" fmla="*/ 966787 w 2057400"/>
                <a:gd name="connsiteY49" fmla="*/ 542925 h 2128838"/>
                <a:gd name="connsiteX50" fmla="*/ 928687 w 2057400"/>
                <a:gd name="connsiteY50" fmla="*/ 590550 h 2128838"/>
                <a:gd name="connsiteX51" fmla="*/ 947737 w 2057400"/>
                <a:gd name="connsiteY51" fmla="*/ 685800 h 2128838"/>
                <a:gd name="connsiteX52" fmla="*/ 1000125 w 2057400"/>
                <a:gd name="connsiteY52" fmla="*/ 776288 h 2128838"/>
                <a:gd name="connsiteX53" fmla="*/ 1133475 w 2057400"/>
                <a:gd name="connsiteY53" fmla="*/ 852488 h 2128838"/>
                <a:gd name="connsiteX54" fmla="*/ 1181100 w 2057400"/>
                <a:gd name="connsiteY54" fmla="*/ 957263 h 2128838"/>
                <a:gd name="connsiteX55" fmla="*/ 1223962 w 2057400"/>
                <a:gd name="connsiteY55" fmla="*/ 1081088 h 2128838"/>
                <a:gd name="connsiteX56" fmla="*/ 1333500 w 2057400"/>
                <a:gd name="connsiteY56" fmla="*/ 1166813 h 2128838"/>
                <a:gd name="connsiteX57" fmla="*/ 1385887 w 2057400"/>
                <a:gd name="connsiteY57" fmla="*/ 1223963 h 2128838"/>
                <a:gd name="connsiteX58" fmla="*/ 1433512 w 2057400"/>
                <a:gd name="connsiteY58" fmla="*/ 1214438 h 2128838"/>
                <a:gd name="connsiteX59" fmla="*/ 1528762 w 2057400"/>
                <a:gd name="connsiteY59" fmla="*/ 1243013 h 2128838"/>
                <a:gd name="connsiteX60" fmla="*/ 1581150 w 2057400"/>
                <a:gd name="connsiteY60" fmla="*/ 1323975 h 2128838"/>
                <a:gd name="connsiteX61" fmla="*/ 1695450 w 2057400"/>
                <a:gd name="connsiteY61" fmla="*/ 1390650 h 2128838"/>
                <a:gd name="connsiteX62" fmla="*/ 1814512 w 2057400"/>
                <a:gd name="connsiteY62" fmla="*/ 1438275 h 2128838"/>
                <a:gd name="connsiteX63" fmla="*/ 1966912 w 2057400"/>
                <a:gd name="connsiteY63" fmla="*/ 1514475 h 2128838"/>
                <a:gd name="connsiteX64" fmla="*/ 2057400 w 2057400"/>
                <a:gd name="connsiteY64" fmla="*/ 1619250 h 2128838"/>
                <a:gd name="connsiteX65" fmla="*/ 2047875 w 2057400"/>
                <a:gd name="connsiteY65" fmla="*/ 1676400 h 2128838"/>
                <a:gd name="connsiteX66" fmla="*/ 2009775 w 2057400"/>
                <a:gd name="connsiteY66" fmla="*/ 1690688 h 2128838"/>
                <a:gd name="connsiteX67" fmla="*/ 1952625 w 2057400"/>
                <a:gd name="connsiteY67" fmla="*/ 1657350 h 2128838"/>
                <a:gd name="connsiteX68" fmla="*/ 1890712 w 2057400"/>
                <a:gd name="connsiteY68" fmla="*/ 1595438 h 2128838"/>
                <a:gd name="connsiteX69" fmla="*/ 1866900 w 2057400"/>
                <a:gd name="connsiteY69" fmla="*/ 1557338 h 2128838"/>
                <a:gd name="connsiteX70" fmla="*/ 1800225 w 2057400"/>
                <a:gd name="connsiteY70" fmla="*/ 1562100 h 2128838"/>
                <a:gd name="connsiteX71" fmla="*/ 1757362 w 2057400"/>
                <a:gd name="connsiteY71" fmla="*/ 1595438 h 2128838"/>
                <a:gd name="connsiteX72" fmla="*/ 1733550 w 2057400"/>
                <a:gd name="connsiteY72" fmla="*/ 1657350 h 2128838"/>
                <a:gd name="connsiteX73" fmla="*/ 1700212 w 2057400"/>
                <a:gd name="connsiteY73" fmla="*/ 1752600 h 2128838"/>
                <a:gd name="connsiteX74" fmla="*/ 1743075 w 2057400"/>
                <a:gd name="connsiteY74" fmla="*/ 1804988 h 2128838"/>
                <a:gd name="connsiteX75" fmla="*/ 1795462 w 2057400"/>
                <a:gd name="connsiteY75" fmla="*/ 1809750 h 2128838"/>
                <a:gd name="connsiteX76" fmla="*/ 1795462 w 2057400"/>
                <a:gd name="connsiteY76" fmla="*/ 1881188 h 2128838"/>
                <a:gd name="connsiteX77" fmla="*/ 1795462 w 2057400"/>
                <a:gd name="connsiteY77" fmla="*/ 1881188 h 2128838"/>
                <a:gd name="connsiteX78" fmla="*/ 1757362 w 2057400"/>
                <a:gd name="connsiteY78" fmla="*/ 1938338 h 2128838"/>
                <a:gd name="connsiteX79" fmla="*/ 1733550 w 2057400"/>
                <a:gd name="connsiteY79" fmla="*/ 1962150 h 2128838"/>
                <a:gd name="connsiteX80" fmla="*/ 1709737 w 2057400"/>
                <a:gd name="connsiteY80" fmla="*/ 1990725 h 2128838"/>
                <a:gd name="connsiteX81" fmla="*/ 1704975 w 2057400"/>
                <a:gd name="connsiteY81" fmla="*/ 2062163 h 2128838"/>
                <a:gd name="connsiteX82" fmla="*/ 1657350 w 2057400"/>
                <a:gd name="connsiteY82" fmla="*/ 2105025 h 2128838"/>
                <a:gd name="connsiteX83" fmla="*/ 1595437 w 2057400"/>
                <a:gd name="connsiteY83" fmla="*/ 2128838 h 2128838"/>
                <a:gd name="connsiteX84" fmla="*/ 1552575 w 2057400"/>
                <a:gd name="connsiteY84" fmla="*/ 2090738 h 2128838"/>
                <a:gd name="connsiteX85" fmla="*/ 1595437 w 2057400"/>
                <a:gd name="connsiteY85" fmla="*/ 2057400 h 2128838"/>
                <a:gd name="connsiteX86" fmla="*/ 1600200 w 2057400"/>
                <a:gd name="connsiteY86" fmla="*/ 1957388 h 2128838"/>
                <a:gd name="connsiteX87" fmla="*/ 1624012 w 2057400"/>
                <a:gd name="connsiteY87" fmla="*/ 1909763 h 2128838"/>
                <a:gd name="connsiteX88" fmla="*/ 1590675 w 2057400"/>
                <a:gd name="connsiteY88" fmla="*/ 1809750 h 2128838"/>
                <a:gd name="connsiteX89" fmla="*/ 1519237 w 2057400"/>
                <a:gd name="connsiteY89" fmla="*/ 1700213 h 2128838"/>
                <a:gd name="connsiteX90" fmla="*/ 1509712 w 2057400"/>
                <a:gd name="connsiteY90" fmla="*/ 1666875 h 2128838"/>
                <a:gd name="connsiteX91" fmla="*/ 1495425 w 2057400"/>
                <a:gd name="connsiteY91" fmla="*/ 1700213 h 2128838"/>
                <a:gd name="connsiteX92" fmla="*/ 1452562 w 2057400"/>
                <a:gd name="connsiteY92" fmla="*/ 1681163 h 2128838"/>
                <a:gd name="connsiteX93" fmla="*/ 1452562 w 2057400"/>
                <a:gd name="connsiteY93" fmla="*/ 1671638 h 2128838"/>
                <a:gd name="connsiteX94" fmla="*/ 1419225 w 2057400"/>
                <a:gd name="connsiteY94" fmla="*/ 1681163 h 2128838"/>
                <a:gd name="connsiteX95" fmla="*/ 1414462 w 2057400"/>
                <a:gd name="connsiteY95" fmla="*/ 1604963 h 2128838"/>
                <a:gd name="connsiteX96" fmla="*/ 1371600 w 2057400"/>
                <a:gd name="connsiteY96" fmla="*/ 1566863 h 2128838"/>
                <a:gd name="connsiteX97" fmla="*/ 1276350 w 2057400"/>
                <a:gd name="connsiteY97" fmla="*/ 1519238 h 2128838"/>
                <a:gd name="connsiteX98" fmla="*/ 1214437 w 2057400"/>
                <a:gd name="connsiteY98" fmla="*/ 1438275 h 2128838"/>
                <a:gd name="connsiteX99" fmla="*/ 1119187 w 2057400"/>
                <a:gd name="connsiteY99" fmla="*/ 1409700 h 2128838"/>
                <a:gd name="connsiteX100" fmla="*/ 1081087 w 2057400"/>
                <a:gd name="connsiteY100" fmla="*/ 1409700 h 2128838"/>
                <a:gd name="connsiteX101" fmla="*/ 1004887 w 2057400"/>
                <a:gd name="connsiteY101" fmla="*/ 1381125 h 2128838"/>
                <a:gd name="connsiteX102" fmla="*/ 938212 w 2057400"/>
                <a:gd name="connsiteY102" fmla="*/ 1300163 h 2128838"/>
                <a:gd name="connsiteX103" fmla="*/ 881062 w 2057400"/>
                <a:gd name="connsiteY103" fmla="*/ 1243013 h 2128838"/>
                <a:gd name="connsiteX104" fmla="*/ 771525 w 2057400"/>
                <a:gd name="connsiteY104" fmla="*/ 1123950 h 2128838"/>
                <a:gd name="connsiteX105" fmla="*/ 666750 w 2057400"/>
                <a:gd name="connsiteY105" fmla="*/ 1023938 h 2128838"/>
                <a:gd name="connsiteX106" fmla="*/ 600075 w 2057400"/>
                <a:gd name="connsiteY106" fmla="*/ 990600 h 2128838"/>
                <a:gd name="connsiteX107" fmla="*/ 600075 w 2057400"/>
                <a:gd name="connsiteY107" fmla="*/ 919163 h 2128838"/>
                <a:gd name="connsiteX108" fmla="*/ 581025 w 2057400"/>
                <a:gd name="connsiteY108" fmla="*/ 890588 h 2128838"/>
                <a:gd name="connsiteX109" fmla="*/ 576262 w 2057400"/>
                <a:gd name="connsiteY109" fmla="*/ 823913 h 2128838"/>
                <a:gd name="connsiteX110" fmla="*/ 581025 w 2057400"/>
                <a:gd name="connsiteY110" fmla="*/ 776288 h 2128838"/>
                <a:gd name="connsiteX111" fmla="*/ 552450 w 2057400"/>
                <a:gd name="connsiteY111" fmla="*/ 738188 h 2128838"/>
                <a:gd name="connsiteX112" fmla="*/ 485775 w 2057400"/>
                <a:gd name="connsiteY112" fmla="*/ 709613 h 2128838"/>
                <a:gd name="connsiteX113" fmla="*/ 400050 w 2057400"/>
                <a:gd name="connsiteY113" fmla="*/ 657225 h 2128838"/>
                <a:gd name="connsiteX114" fmla="*/ 319087 w 2057400"/>
                <a:gd name="connsiteY114" fmla="*/ 657225 h 2128838"/>
                <a:gd name="connsiteX115" fmla="*/ 271462 w 2057400"/>
                <a:gd name="connsiteY115" fmla="*/ 695325 h 2128838"/>
                <a:gd name="connsiteX116" fmla="*/ 228600 w 2057400"/>
                <a:gd name="connsiteY116" fmla="*/ 742950 h 2128838"/>
                <a:gd name="connsiteX117" fmla="*/ 214312 w 2057400"/>
                <a:gd name="connsiteY117" fmla="*/ 766763 h 2128838"/>
                <a:gd name="connsiteX118" fmla="*/ 100012 w 2057400"/>
                <a:gd name="connsiteY118" fmla="*/ 752475 h 2128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2057400" h="2128838">
                  <a:moveTo>
                    <a:pt x="100012" y="752475"/>
                  </a:moveTo>
                  <a:lnTo>
                    <a:pt x="100012" y="690563"/>
                  </a:lnTo>
                  <a:lnTo>
                    <a:pt x="38100" y="666750"/>
                  </a:lnTo>
                  <a:lnTo>
                    <a:pt x="23812" y="638175"/>
                  </a:lnTo>
                  <a:lnTo>
                    <a:pt x="23812" y="571500"/>
                  </a:lnTo>
                  <a:lnTo>
                    <a:pt x="0" y="509588"/>
                  </a:lnTo>
                  <a:lnTo>
                    <a:pt x="4762" y="452438"/>
                  </a:lnTo>
                  <a:lnTo>
                    <a:pt x="38100" y="419100"/>
                  </a:lnTo>
                  <a:lnTo>
                    <a:pt x="42862" y="366713"/>
                  </a:lnTo>
                  <a:lnTo>
                    <a:pt x="38100" y="304800"/>
                  </a:lnTo>
                  <a:lnTo>
                    <a:pt x="38100" y="266700"/>
                  </a:lnTo>
                  <a:lnTo>
                    <a:pt x="128587" y="280988"/>
                  </a:lnTo>
                  <a:lnTo>
                    <a:pt x="147637" y="285750"/>
                  </a:lnTo>
                  <a:lnTo>
                    <a:pt x="204787" y="257175"/>
                  </a:lnTo>
                  <a:lnTo>
                    <a:pt x="242887" y="204788"/>
                  </a:lnTo>
                  <a:lnTo>
                    <a:pt x="290512" y="161925"/>
                  </a:lnTo>
                  <a:lnTo>
                    <a:pt x="319087" y="147638"/>
                  </a:lnTo>
                  <a:lnTo>
                    <a:pt x="328612" y="214313"/>
                  </a:lnTo>
                  <a:lnTo>
                    <a:pt x="352425" y="242888"/>
                  </a:lnTo>
                  <a:lnTo>
                    <a:pt x="381000" y="257175"/>
                  </a:lnTo>
                  <a:lnTo>
                    <a:pt x="409575" y="228600"/>
                  </a:lnTo>
                  <a:lnTo>
                    <a:pt x="423862" y="195263"/>
                  </a:lnTo>
                  <a:lnTo>
                    <a:pt x="428625" y="161925"/>
                  </a:lnTo>
                  <a:lnTo>
                    <a:pt x="452437" y="152400"/>
                  </a:lnTo>
                  <a:lnTo>
                    <a:pt x="495300" y="176213"/>
                  </a:lnTo>
                  <a:lnTo>
                    <a:pt x="514350" y="200025"/>
                  </a:lnTo>
                  <a:lnTo>
                    <a:pt x="557212" y="195263"/>
                  </a:lnTo>
                  <a:lnTo>
                    <a:pt x="566737" y="128588"/>
                  </a:lnTo>
                  <a:lnTo>
                    <a:pt x="609600" y="133350"/>
                  </a:lnTo>
                  <a:lnTo>
                    <a:pt x="647700" y="80963"/>
                  </a:lnTo>
                  <a:lnTo>
                    <a:pt x="642937" y="52388"/>
                  </a:lnTo>
                  <a:lnTo>
                    <a:pt x="671512" y="66675"/>
                  </a:lnTo>
                  <a:lnTo>
                    <a:pt x="728662" y="80963"/>
                  </a:lnTo>
                  <a:lnTo>
                    <a:pt x="785812" y="52388"/>
                  </a:lnTo>
                  <a:lnTo>
                    <a:pt x="857250" y="28575"/>
                  </a:lnTo>
                  <a:lnTo>
                    <a:pt x="914400" y="0"/>
                  </a:lnTo>
                  <a:lnTo>
                    <a:pt x="952500" y="76200"/>
                  </a:lnTo>
                  <a:lnTo>
                    <a:pt x="1019175" y="100013"/>
                  </a:lnTo>
                  <a:lnTo>
                    <a:pt x="1114425" y="123825"/>
                  </a:lnTo>
                  <a:lnTo>
                    <a:pt x="1171575" y="138113"/>
                  </a:lnTo>
                  <a:lnTo>
                    <a:pt x="1152525" y="171450"/>
                  </a:lnTo>
                  <a:lnTo>
                    <a:pt x="1138237" y="195263"/>
                  </a:lnTo>
                  <a:lnTo>
                    <a:pt x="1147762" y="285750"/>
                  </a:lnTo>
                  <a:lnTo>
                    <a:pt x="1147762" y="333375"/>
                  </a:lnTo>
                  <a:lnTo>
                    <a:pt x="1090612" y="328613"/>
                  </a:lnTo>
                  <a:lnTo>
                    <a:pt x="1052512" y="371475"/>
                  </a:lnTo>
                  <a:lnTo>
                    <a:pt x="962025" y="400050"/>
                  </a:lnTo>
                  <a:lnTo>
                    <a:pt x="914400" y="423863"/>
                  </a:lnTo>
                  <a:lnTo>
                    <a:pt x="952500" y="485775"/>
                  </a:lnTo>
                  <a:lnTo>
                    <a:pt x="966787" y="542925"/>
                  </a:lnTo>
                  <a:lnTo>
                    <a:pt x="928687" y="590550"/>
                  </a:lnTo>
                  <a:lnTo>
                    <a:pt x="947737" y="685800"/>
                  </a:lnTo>
                  <a:lnTo>
                    <a:pt x="1000125" y="776288"/>
                  </a:lnTo>
                  <a:lnTo>
                    <a:pt x="1133475" y="852488"/>
                  </a:lnTo>
                  <a:lnTo>
                    <a:pt x="1181100" y="957263"/>
                  </a:lnTo>
                  <a:lnTo>
                    <a:pt x="1223962" y="1081088"/>
                  </a:lnTo>
                  <a:lnTo>
                    <a:pt x="1333500" y="1166813"/>
                  </a:lnTo>
                  <a:lnTo>
                    <a:pt x="1385887" y="1223963"/>
                  </a:lnTo>
                  <a:lnTo>
                    <a:pt x="1433512" y="1214438"/>
                  </a:lnTo>
                  <a:lnTo>
                    <a:pt x="1528762" y="1243013"/>
                  </a:lnTo>
                  <a:lnTo>
                    <a:pt x="1581150" y="1323975"/>
                  </a:lnTo>
                  <a:lnTo>
                    <a:pt x="1695450" y="1390650"/>
                  </a:lnTo>
                  <a:lnTo>
                    <a:pt x="1814512" y="1438275"/>
                  </a:lnTo>
                  <a:lnTo>
                    <a:pt x="1966912" y="1514475"/>
                  </a:lnTo>
                  <a:lnTo>
                    <a:pt x="2057400" y="1619250"/>
                  </a:lnTo>
                  <a:lnTo>
                    <a:pt x="2047875" y="1676400"/>
                  </a:lnTo>
                  <a:lnTo>
                    <a:pt x="2009775" y="1690688"/>
                  </a:lnTo>
                  <a:lnTo>
                    <a:pt x="1952625" y="1657350"/>
                  </a:lnTo>
                  <a:lnTo>
                    <a:pt x="1890712" y="1595438"/>
                  </a:lnTo>
                  <a:lnTo>
                    <a:pt x="1866900" y="1557338"/>
                  </a:lnTo>
                  <a:lnTo>
                    <a:pt x="1800225" y="1562100"/>
                  </a:lnTo>
                  <a:lnTo>
                    <a:pt x="1757362" y="1595438"/>
                  </a:lnTo>
                  <a:lnTo>
                    <a:pt x="1733550" y="1657350"/>
                  </a:lnTo>
                  <a:lnTo>
                    <a:pt x="1700212" y="1752600"/>
                  </a:lnTo>
                  <a:lnTo>
                    <a:pt x="1743075" y="1804988"/>
                  </a:lnTo>
                  <a:lnTo>
                    <a:pt x="1795462" y="1809750"/>
                  </a:lnTo>
                  <a:lnTo>
                    <a:pt x="1795462" y="1881188"/>
                  </a:lnTo>
                  <a:lnTo>
                    <a:pt x="1795462" y="1881188"/>
                  </a:lnTo>
                  <a:lnTo>
                    <a:pt x="1757362" y="1938338"/>
                  </a:lnTo>
                  <a:lnTo>
                    <a:pt x="1733550" y="1962150"/>
                  </a:lnTo>
                  <a:lnTo>
                    <a:pt x="1709737" y="1990725"/>
                  </a:lnTo>
                  <a:lnTo>
                    <a:pt x="1704975" y="2062163"/>
                  </a:lnTo>
                  <a:lnTo>
                    <a:pt x="1657350" y="2105025"/>
                  </a:lnTo>
                  <a:lnTo>
                    <a:pt x="1595437" y="2128838"/>
                  </a:lnTo>
                  <a:lnTo>
                    <a:pt x="1552575" y="2090738"/>
                  </a:lnTo>
                  <a:lnTo>
                    <a:pt x="1595437" y="2057400"/>
                  </a:lnTo>
                  <a:lnTo>
                    <a:pt x="1600200" y="1957388"/>
                  </a:lnTo>
                  <a:lnTo>
                    <a:pt x="1624012" y="1909763"/>
                  </a:lnTo>
                  <a:lnTo>
                    <a:pt x="1590675" y="1809750"/>
                  </a:lnTo>
                  <a:lnTo>
                    <a:pt x="1519237" y="1700213"/>
                  </a:lnTo>
                  <a:lnTo>
                    <a:pt x="1509712" y="1666875"/>
                  </a:lnTo>
                  <a:lnTo>
                    <a:pt x="1495425" y="1700213"/>
                  </a:lnTo>
                  <a:lnTo>
                    <a:pt x="1452562" y="1681163"/>
                  </a:lnTo>
                  <a:lnTo>
                    <a:pt x="1452562" y="1671638"/>
                  </a:lnTo>
                  <a:lnTo>
                    <a:pt x="1419225" y="1681163"/>
                  </a:lnTo>
                  <a:lnTo>
                    <a:pt x="1414462" y="1604963"/>
                  </a:lnTo>
                  <a:lnTo>
                    <a:pt x="1371600" y="1566863"/>
                  </a:lnTo>
                  <a:lnTo>
                    <a:pt x="1276350" y="1519238"/>
                  </a:lnTo>
                  <a:lnTo>
                    <a:pt x="1214437" y="1438275"/>
                  </a:lnTo>
                  <a:lnTo>
                    <a:pt x="1119187" y="1409700"/>
                  </a:lnTo>
                  <a:lnTo>
                    <a:pt x="1081087" y="1409700"/>
                  </a:lnTo>
                  <a:lnTo>
                    <a:pt x="1004887" y="1381125"/>
                  </a:lnTo>
                  <a:lnTo>
                    <a:pt x="938212" y="1300163"/>
                  </a:lnTo>
                  <a:lnTo>
                    <a:pt x="881062" y="1243013"/>
                  </a:lnTo>
                  <a:lnTo>
                    <a:pt x="771525" y="1123950"/>
                  </a:lnTo>
                  <a:lnTo>
                    <a:pt x="666750" y="1023938"/>
                  </a:lnTo>
                  <a:lnTo>
                    <a:pt x="600075" y="990600"/>
                  </a:lnTo>
                  <a:lnTo>
                    <a:pt x="600075" y="919163"/>
                  </a:lnTo>
                  <a:lnTo>
                    <a:pt x="581025" y="890588"/>
                  </a:lnTo>
                  <a:lnTo>
                    <a:pt x="576262" y="823913"/>
                  </a:lnTo>
                  <a:lnTo>
                    <a:pt x="581025" y="776288"/>
                  </a:lnTo>
                  <a:lnTo>
                    <a:pt x="552450" y="738188"/>
                  </a:lnTo>
                  <a:lnTo>
                    <a:pt x="485775" y="709613"/>
                  </a:lnTo>
                  <a:lnTo>
                    <a:pt x="400050" y="657225"/>
                  </a:lnTo>
                  <a:lnTo>
                    <a:pt x="319087" y="657225"/>
                  </a:lnTo>
                  <a:lnTo>
                    <a:pt x="271462" y="695325"/>
                  </a:lnTo>
                  <a:lnTo>
                    <a:pt x="228600" y="742950"/>
                  </a:lnTo>
                  <a:lnTo>
                    <a:pt x="214312" y="766763"/>
                  </a:lnTo>
                  <a:lnTo>
                    <a:pt x="100012" y="752475"/>
                  </a:lnTo>
                  <a:close/>
                </a:path>
              </a:pathLst>
            </a:cu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41" name="Tekstvak 40"/>
            <p:cNvSpPr txBox="1"/>
            <p:nvPr/>
          </p:nvSpPr>
          <p:spPr>
            <a:xfrm>
              <a:off x="5868144" y="5949281"/>
              <a:ext cx="528349" cy="307776"/>
            </a:xfrm>
            <a:prstGeom prst="rect">
              <a:avLst/>
            </a:prstGeom>
            <a:noFill/>
          </p:spPr>
          <p:txBody>
            <a:bodyPr wrap="none" rtlCol="0">
              <a:spAutoFit/>
            </a:bodyPr>
            <a:lstStyle/>
            <a:p>
              <a:r>
                <a:rPr lang="nl-BE" sz="900" b="1" dirty="0" err="1">
                  <a:latin typeface="Calibri" pitchFamily="34" charset="0"/>
                </a:rPr>
                <a:t>Italy</a:t>
              </a:r>
              <a:endParaRPr lang="nl-BE" sz="900" b="1" dirty="0">
                <a:latin typeface="Calibri" pitchFamily="34" charset="0"/>
              </a:endParaRPr>
            </a:p>
          </p:txBody>
        </p:sp>
        <p:sp>
          <p:nvSpPr>
            <p:cNvPr id="42" name="Ovaal 41"/>
            <p:cNvSpPr/>
            <p:nvPr/>
          </p:nvSpPr>
          <p:spPr>
            <a:xfrm>
              <a:off x="5508104" y="5733256"/>
              <a:ext cx="144016"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43" name="Tekstvak 42"/>
            <p:cNvSpPr txBox="1"/>
            <p:nvPr/>
          </p:nvSpPr>
          <p:spPr>
            <a:xfrm>
              <a:off x="5580112" y="5661247"/>
              <a:ext cx="581784" cy="292388"/>
            </a:xfrm>
            <a:prstGeom prst="rect">
              <a:avLst/>
            </a:prstGeom>
            <a:noFill/>
          </p:spPr>
          <p:txBody>
            <a:bodyPr wrap="none" rtlCol="0">
              <a:spAutoFit/>
            </a:bodyPr>
            <a:lstStyle/>
            <a:p>
              <a:r>
                <a:rPr lang="nl-BE" sz="825" dirty="0">
                  <a:latin typeface="Calibri" pitchFamily="34" charset="0"/>
                </a:rPr>
                <a:t>Rome</a:t>
              </a:r>
            </a:p>
          </p:txBody>
        </p:sp>
        <p:sp>
          <p:nvSpPr>
            <p:cNvPr id="44" name="Ovaal 43"/>
            <p:cNvSpPr/>
            <p:nvPr/>
          </p:nvSpPr>
          <p:spPr>
            <a:xfrm>
              <a:off x="4932040" y="4941168"/>
              <a:ext cx="144016"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45" name="Tekstvak 44"/>
            <p:cNvSpPr txBox="1"/>
            <p:nvPr/>
          </p:nvSpPr>
          <p:spPr>
            <a:xfrm>
              <a:off x="5004048" y="4869160"/>
              <a:ext cx="573235" cy="292388"/>
            </a:xfrm>
            <a:prstGeom prst="rect">
              <a:avLst/>
            </a:prstGeom>
            <a:noFill/>
          </p:spPr>
          <p:txBody>
            <a:bodyPr wrap="none" rtlCol="0">
              <a:spAutoFit/>
            </a:bodyPr>
            <a:lstStyle/>
            <a:p>
              <a:r>
                <a:rPr lang="nl-BE" sz="825" dirty="0">
                  <a:latin typeface="Calibri" pitchFamily="34" charset="0"/>
                </a:rPr>
                <a:t>Milan</a:t>
              </a:r>
            </a:p>
          </p:txBody>
        </p:sp>
      </p:grpSp>
      <p:grpSp>
        <p:nvGrpSpPr>
          <p:cNvPr id="9" name="Groep 65"/>
          <p:cNvGrpSpPr/>
          <p:nvPr/>
        </p:nvGrpSpPr>
        <p:grpSpPr>
          <a:xfrm>
            <a:off x="3383868" y="2733768"/>
            <a:ext cx="1435894" cy="1514475"/>
            <a:chOff x="2976563" y="3633788"/>
            <a:chExt cx="1914525" cy="2019300"/>
          </a:xfrm>
        </p:grpSpPr>
        <p:sp>
          <p:nvSpPr>
            <p:cNvPr id="67" name="Vrije vorm 66"/>
            <p:cNvSpPr/>
            <p:nvPr/>
          </p:nvSpPr>
          <p:spPr>
            <a:xfrm>
              <a:off x="2976563" y="3633788"/>
              <a:ext cx="1914525" cy="2019300"/>
            </a:xfrm>
            <a:custGeom>
              <a:avLst/>
              <a:gdLst>
                <a:gd name="connsiteX0" fmla="*/ 9525 w 1914525"/>
                <a:gd name="connsiteY0" fmla="*/ 404812 h 2019300"/>
                <a:gd name="connsiteX1" fmla="*/ 100012 w 1914525"/>
                <a:gd name="connsiteY1" fmla="*/ 381000 h 2019300"/>
                <a:gd name="connsiteX2" fmla="*/ 171450 w 1914525"/>
                <a:gd name="connsiteY2" fmla="*/ 376237 h 2019300"/>
                <a:gd name="connsiteX3" fmla="*/ 238125 w 1914525"/>
                <a:gd name="connsiteY3" fmla="*/ 366712 h 2019300"/>
                <a:gd name="connsiteX4" fmla="*/ 304800 w 1914525"/>
                <a:gd name="connsiteY4" fmla="*/ 409575 h 2019300"/>
                <a:gd name="connsiteX5" fmla="*/ 361950 w 1914525"/>
                <a:gd name="connsiteY5" fmla="*/ 438150 h 2019300"/>
                <a:gd name="connsiteX6" fmla="*/ 400050 w 1914525"/>
                <a:gd name="connsiteY6" fmla="*/ 447675 h 2019300"/>
                <a:gd name="connsiteX7" fmla="*/ 442912 w 1914525"/>
                <a:gd name="connsiteY7" fmla="*/ 452437 h 2019300"/>
                <a:gd name="connsiteX8" fmla="*/ 471487 w 1914525"/>
                <a:gd name="connsiteY8" fmla="*/ 423862 h 2019300"/>
                <a:gd name="connsiteX9" fmla="*/ 485775 w 1914525"/>
                <a:gd name="connsiteY9" fmla="*/ 376237 h 2019300"/>
                <a:gd name="connsiteX10" fmla="*/ 495300 w 1914525"/>
                <a:gd name="connsiteY10" fmla="*/ 342900 h 2019300"/>
                <a:gd name="connsiteX11" fmla="*/ 485775 w 1914525"/>
                <a:gd name="connsiteY11" fmla="*/ 304800 h 2019300"/>
                <a:gd name="connsiteX12" fmla="*/ 476250 w 1914525"/>
                <a:gd name="connsiteY12" fmla="*/ 266700 h 2019300"/>
                <a:gd name="connsiteX13" fmla="*/ 471487 w 1914525"/>
                <a:gd name="connsiteY13" fmla="*/ 242887 h 2019300"/>
                <a:gd name="connsiteX14" fmla="*/ 471487 w 1914525"/>
                <a:gd name="connsiteY14" fmla="*/ 204787 h 2019300"/>
                <a:gd name="connsiteX15" fmla="*/ 485775 w 1914525"/>
                <a:gd name="connsiteY15" fmla="*/ 200025 h 2019300"/>
                <a:gd name="connsiteX16" fmla="*/ 519112 w 1914525"/>
                <a:gd name="connsiteY16" fmla="*/ 219075 h 2019300"/>
                <a:gd name="connsiteX17" fmla="*/ 528637 w 1914525"/>
                <a:gd name="connsiteY17" fmla="*/ 247650 h 2019300"/>
                <a:gd name="connsiteX18" fmla="*/ 542925 w 1914525"/>
                <a:gd name="connsiteY18" fmla="*/ 285750 h 2019300"/>
                <a:gd name="connsiteX19" fmla="*/ 542925 w 1914525"/>
                <a:gd name="connsiteY19" fmla="*/ 300037 h 2019300"/>
                <a:gd name="connsiteX20" fmla="*/ 538162 w 1914525"/>
                <a:gd name="connsiteY20" fmla="*/ 319087 h 2019300"/>
                <a:gd name="connsiteX21" fmla="*/ 604837 w 1914525"/>
                <a:gd name="connsiteY21" fmla="*/ 300037 h 2019300"/>
                <a:gd name="connsiteX22" fmla="*/ 647700 w 1914525"/>
                <a:gd name="connsiteY22" fmla="*/ 319087 h 2019300"/>
                <a:gd name="connsiteX23" fmla="*/ 666750 w 1914525"/>
                <a:gd name="connsiteY23" fmla="*/ 333375 h 2019300"/>
                <a:gd name="connsiteX24" fmla="*/ 728662 w 1914525"/>
                <a:gd name="connsiteY24" fmla="*/ 328612 h 2019300"/>
                <a:gd name="connsiteX25" fmla="*/ 742950 w 1914525"/>
                <a:gd name="connsiteY25" fmla="*/ 276225 h 2019300"/>
                <a:gd name="connsiteX26" fmla="*/ 771525 w 1914525"/>
                <a:gd name="connsiteY26" fmla="*/ 261937 h 2019300"/>
                <a:gd name="connsiteX27" fmla="*/ 857250 w 1914525"/>
                <a:gd name="connsiteY27" fmla="*/ 219075 h 2019300"/>
                <a:gd name="connsiteX28" fmla="*/ 933450 w 1914525"/>
                <a:gd name="connsiteY28" fmla="*/ 204787 h 2019300"/>
                <a:gd name="connsiteX29" fmla="*/ 985837 w 1914525"/>
                <a:gd name="connsiteY29" fmla="*/ 147637 h 2019300"/>
                <a:gd name="connsiteX30" fmla="*/ 1004887 w 1914525"/>
                <a:gd name="connsiteY30" fmla="*/ 52387 h 2019300"/>
                <a:gd name="connsiteX31" fmla="*/ 1033462 w 1914525"/>
                <a:gd name="connsiteY31" fmla="*/ 14287 h 2019300"/>
                <a:gd name="connsiteX32" fmla="*/ 1066800 w 1914525"/>
                <a:gd name="connsiteY32" fmla="*/ 4762 h 2019300"/>
                <a:gd name="connsiteX33" fmla="*/ 1123950 w 1914525"/>
                <a:gd name="connsiteY33" fmla="*/ 0 h 2019300"/>
                <a:gd name="connsiteX34" fmla="*/ 1152525 w 1914525"/>
                <a:gd name="connsiteY34" fmla="*/ 23812 h 2019300"/>
                <a:gd name="connsiteX35" fmla="*/ 1166812 w 1914525"/>
                <a:gd name="connsiteY35" fmla="*/ 66675 h 2019300"/>
                <a:gd name="connsiteX36" fmla="*/ 1204912 w 1914525"/>
                <a:gd name="connsiteY36" fmla="*/ 85725 h 2019300"/>
                <a:gd name="connsiteX37" fmla="*/ 1223962 w 1914525"/>
                <a:gd name="connsiteY37" fmla="*/ 85725 h 2019300"/>
                <a:gd name="connsiteX38" fmla="*/ 1223962 w 1914525"/>
                <a:gd name="connsiteY38" fmla="*/ 119062 h 2019300"/>
                <a:gd name="connsiteX39" fmla="*/ 1223962 w 1914525"/>
                <a:gd name="connsiteY39" fmla="*/ 138112 h 2019300"/>
                <a:gd name="connsiteX40" fmla="*/ 1281112 w 1914525"/>
                <a:gd name="connsiteY40" fmla="*/ 138112 h 2019300"/>
                <a:gd name="connsiteX41" fmla="*/ 1309687 w 1914525"/>
                <a:gd name="connsiteY41" fmla="*/ 195262 h 2019300"/>
                <a:gd name="connsiteX42" fmla="*/ 1343025 w 1914525"/>
                <a:gd name="connsiteY42" fmla="*/ 200025 h 2019300"/>
                <a:gd name="connsiteX43" fmla="*/ 1357312 w 1914525"/>
                <a:gd name="connsiteY43" fmla="*/ 261937 h 2019300"/>
                <a:gd name="connsiteX44" fmla="*/ 1366837 w 1914525"/>
                <a:gd name="connsiteY44" fmla="*/ 271462 h 2019300"/>
                <a:gd name="connsiteX45" fmla="*/ 1447800 w 1914525"/>
                <a:gd name="connsiteY45" fmla="*/ 233362 h 2019300"/>
                <a:gd name="connsiteX46" fmla="*/ 1447800 w 1914525"/>
                <a:gd name="connsiteY46" fmla="*/ 228600 h 2019300"/>
                <a:gd name="connsiteX47" fmla="*/ 1452562 w 1914525"/>
                <a:gd name="connsiteY47" fmla="*/ 290512 h 2019300"/>
                <a:gd name="connsiteX48" fmla="*/ 1476375 w 1914525"/>
                <a:gd name="connsiteY48" fmla="*/ 319087 h 2019300"/>
                <a:gd name="connsiteX49" fmla="*/ 1495425 w 1914525"/>
                <a:gd name="connsiteY49" fmla="*/ 352425 h 2019300"/>
                <a:gd name="connsiteX50" fmla="*/ 1509712 w 1914525"/>
                <a:gd name="connsiteY50" fmla="*/ 381000 h 2019300"/>
                <a:gd name="connsiteX51" fmla="*/ 1547812 w 1914525"/>
                <a:gd name="connsiteY51" fmla="*/ 390525 h 2019300"/>
                <a:gd name="connsiteX52" fmla="*/ 1547812 w 1914525"/>
                <a:gd name="connsiteY52" fmla="*/ 390525 h 2019300"/>
                <a:gd name="connsiteX53" fmla="*/ 1624012 w 1914525"/>
                <a:gd name="connsiteY53" fmla="*/ 395287 h 2019300"/>
                <a:gd name="connsiteX54" fmla="*/ 1671637 w 1914525"/>
                <a:gd name="connsiteY54" fmla="*/ 409575 h 2019300"/>
                <a:gd name="connsiteX55" fmla="*/ 1714500 w 1914525"/>
                <a:gd name="connsiteY55" fmla="*/ 485775 h 2019300"/>
                <a:gd name="connsiteX56" fmla="*/ 1795462 w 1914525"/>
                <a:gd name="connsiteY56" fmla="*/ 495300 h 2019300"/>
                <a:gd name="connsiteX57" fmla="*/ 1890712 w 1914525"/>
                <a:gd name="connsiteY57" fmla="*/ 523875 h 2019300"/>
                <a:gd name="connsiteX58" fmla="*/ 1914525 w 1914525"/>
                <a:gd name="connsiteY58" fmla="*/ 561975 h 2019300"/>
                <a:gd name="connsiteX59" fmla="*/ 1857375 w 1914525"/>
                <a:gd name="connsiteY59" fmla="*/ 623887 h 2019300"/>
                <a:gd name="connsiteX60" fmla="*/ 1819275 w 1914525"/>
                <a:gd name="connsiteY60" fmla="*/ 685800 h 2019300"/>
                <a:gd name="connsiteX61" fmla="*/ 1814512 w 1914525"/>
                <a:gd name="connsiteY61" fmla="*/ 785812 h 2019300"/>
                <a:gd name="connsiteX62" fmla="*/ 1809750 w 1914525"/>
                <a:gd name="connsiteY62" fmla="*/ 862012 h 2019300"/>
                <a:gd name="connsiteX63" fmla="*/ 1733550 w 1914525"/>
                <a:gd name="connsiteY63" fmla="*/ 885825 h 2019300"/>
                <a:gd name="connsiteX64" fmla="*/ 1695450 w 1914525"/>
                <a:gd name="connsiteY64" fmla="*/ 885825 h 2019300"/>
                <a:gd name="connsiteX65" fmla="*/ 1681162 w 1914525"/>
                <a:gd name="connsiteY65" fmla="*/ 900112 h 2019300"/>
                <a:gd name="connsiteX66" fmla="*/ 1652587 w 1914525"/>
                <a:gd name="connsiteY66" fmla="*/ 962025 h 2019300"/>
                <a:gd name="connsiteX67" fmla="*/ 1604962 w 1914525"/>
                <a:gd name="connsiteY67" fmla="*/ 1000125 h 2019300"/>
                <a:gd name="connsiteX68" fmla="*/ 1590675 w 1914525"/>
                <a:gd name="connsiteY68" fmla="*/ 1033462 h 2019300"/>
                <a:gd name="connsiteX69" fmla="*/ 1571625 w 1914525"/>
                <a:gd name="connsiteY69" fmla="*/ 1071562 h 2019300"/>
                <a:gd name="connsiteX70" fmla="*/ 1538287 w 1914525"/>
                <a:gd name="connsiteY70" fmla="*/ 1095375 h 2019300"/>
                <a:gd name="connsiteX71" fmla="*/ 1528762 w 1914525"/>
                <a:gd name="connsiteY71" fmla="*/ 1123950 h 2019300"/>
                <a:gd name="connsiteX72" fmla="*/ 1528762 w 1914525"/>
                <a:gd name="connsiteY72" fmla="*/ 1162050 h 2019300"/>
                <a:gd name="connsiteX73" fmla="*/ 1528762 w 1914525"/>
                <a:gd name="connsiteY73" fmla="*/ 1200150 h 2019300"/>
                <a:gd name="connsiteX74" fmla="*/ 1604962 w 1914525"/>
                <a:gd name="connsiteY74" fmla="*/ 1138237 h 2019300"/>
                <a:gd name="connsiteX75" fmla="*/ 1624012 w 1914525"/>
                <a:gd name="connsiteY75" fmla="*/ 1133475 h 2019300"/>
                <a:gd name="connsiteX76" fmla="*/ 1643062 w 1914525"/>
                <a:gd name="connsiteY76" fmla="*/ 1114425 h 2019300"/>
                <a:gd name="connsiteX77" fmla="*/ 1662112 w 1914525"/>
                <a:gd name="connsiteY77" fmla="*/ 1166812 h 2019300"/>
                <a:gd name="connsiteX78" fmla="*/ 1662112 w 1914525"/>
                <a:gd name="connsiteY78" fmla="*/ 1166812 h 2019300"/>
                <a:gd name="connsiteX79" fmla="*/ 1690687 w 1914525"/>
                <a:gd name="connsiteY79" fmla="*/ 1219200 h 2019300"/>
                <a:gd name="connsiteX80" fmla="*/ 1690687 w 1914525"/>
                <a:gd name="connsiteY80" fmla="*/ 1219200 h 2019300"/>
                <a:gd name="connsiteX81" fmla="*/ 1657350 w 1914525"/>
                <a:gd name="connsiteY81" fmla="*/ 1271587 h 2019300"/>
                <a:gd name="connsiteX82" fmla="*/ 1666875 w 1914525"/>
                <a:gd name="connsiteY82" fmla="*/ 1333500 h 2019300"/>
                <a:gd name="connsiteX83" fmla="*/ 1671637 w 1914525"/>
                <a:gd name="connsiteY83" fmla="*/ 1357312 h 2019300"/>
                <a:gd name="connsiteX84" fmla="*/ 1676400 w 1914525"/>
                <a:gd name="connsiteY84" fmla="*/ 1390650 h 2019300"/>
                <a:gd name="connsiteX85" fmla="*/ 1628775 w 1914525"/>
                <a:gd name="connsiteY85" fmla="*/ 1438275 h 2019300"/>
                <a:gd name="connsiteX86" fmla="*/ 1619250 w 1914525"/>
                <a:gd name="connsiteY86" fmla="*/ 1466850 h 2019300"/>
                <a:gd name="connsiteX87" fmla="*/ 1638300 w 1914525"/>
                <a:gd name="connsiteY87" fmla="*/ 1509712 h 2019300"/>
                <a:gd name="connsiteX88" fmla="*/ 1647825 w 1914525"/>
                <a:gd name="connsiteY88" fmla="*/ 1543050 h 2019300"/>
                <a:gd name="connsiteX89" fmla="*/ 1633537 w 1914525"/>
                <a:gd name="connsiteY89" fmla="*/ 1614487 h 2019300"/>
                <a:gd name="connsiteX90" fmla="*/ 1662112 w 1914525"/>
                <a:gd name="connsiteY90" fmla="*/ 1671637 h 2019300"/>
                <a:gd name="connsiteX91" fmla="*/ 1700212 w 1914525"/>
                <a:gd name="connsiteY91" fmla="*/ 1671637 h 2019300"/>
                <a:gd name="connsiteX92" fmla="*/ 1700212 w 1914525"/>
                <a:gd name="connsiteY92" fmla="*/ 1671637 h 2019300"/>
                <a:gd name="connsiteX93" fmla="*/ 1743075 w 1914525"/>
                <a:gd name="connsiteY93" fmla="*/ 1733550 h 2019300"/>
                <a:gd name="connsiteX94" fmla="*/ 1695450 w 1914525"/>
                <a:gd name="connsiteY94" fmla="*/ 1752600 h 2019300"/>
                <a:gd name="connsiteX95" fmla="*/ 1643062 w 1914525"/>
                <a:gd name="connsiteY95" fmla="*/ 1809750 h 2019300"/>
                <a:gd name="connsiteX96" fmla="*/ 1566862 w 1914525"/>
                <a:gd name="connsiteY96" fmla="*/ 1871662 h 2019300"/>
                <a:gd name="connsiteX97" fmla="*/ 1471612 w 1914525"/>
                <a:gd name="connsiteY97" fmla="*/ 1914525 h 2019300"/>
                <a:gd name="connsiteX98" fmla="*/ 1381125 w 1914525"/>
                <a:gd name="connsiteY98" fmla="*/ 1885950 h 2019300"/>
                <a:gd name="connsiteX99" fmla="*/ 1314450 w 1914525"/>
                <a:gd name="connsiteY99" fmla="*/ 1824037 h 2019300"/>
                <a:gd name="connsiteX100" fmla="*/ 1233487 w 1914525"/>
                <a:gd name="connsiteY100" fmla="*/ 1838325 h 2019300"/>
                <a:gd name="connsiteX101" fmla="*/ 1133475 w 1914525"/>
                <a:gd name="connsiteY101" fmla="*/ 1785937 h 2019300"/>
                <a:gd name="connsiteX102" fmla="*/ 1023937 w 1914525"/>
                <a:gd name="connsiteY102" fmla="*/ 1809750 h 2019300"/>
                <a:gd name="connsiteX103" fmla="*/ 971550 w 1914525"/>
                <a:gd name="connsiteY103" fmla="*/ 1847850 h 2019300"/>
                <a:gd name="connsiteX104" fmla="*/ 928687 w 1914525"/>
                <a:gd name="connsiteY104" fmla="*/ 1871662 h 2019300"/>
                <a:gd name="connsiteX105" fmla="*/ 947737 w 1914525"/>
                <a:gd name="connsiteY105" fmla="*/ 2019300 h 2019300"/>
                <a:gd name="connsiteX106" fmla="*/ 914400 w 1914525"/>
                <a:gd name="connsiteY106" fmla="*/ 2009775 h 2019300"/>
                <a:gd name="connsiteX107" fmla="*/ 852487 w 1914525"/>
                <a:gd name="connsiteY107" fmla="*/ 2019300 h 2019300"/>
                <a:gd name="connsiteX108" fmla="*/ 814387 w 1914525"/>
                <a:gd name="connsiteY108" fmla="*/ 2014537 h 2019300"/>
                <a:gd name="connsiteX109" fmla="*/ 762000 w 1914525"/>
                <a:gd name="connsiteY109" fmla="*/ 2005012 h 2019300"/>
                <a:gd name="connsiteX110" fmla="*/ 704850 w 1914525"/>
                <a:gd name="connsiteY110" fmla="*/ 1985962 h 2019300"/>
                <a:gd name="connsiteX111" fmla="*/ 747712 w 1914525"/>
                <a:gd name="connsiteY111" fmla="*/ 1943100 h 2019300"/>
                <a:gd name="connsiteX112" fmla="*/ 690562 w 1914525"/>
                <a:gd name="connsiteY112" fmla="*/ 1933575 h 2019300"/>
                <a:gd name="connsiteX113" fmla="*/ 642937 w 1914525"/>
                <a:gd name="connsiteY113" fmla="*/ 1914525 h 2019300"/>
                <a:gd name="connsiteX114" fmla="*/ 566737 w 1914525"/>
                <a:gd name="connsiteY114" fmla="*/ 1866900 h 2019300"/>
                <a:gd name="connsiteX115" fmla="*/ 471487 w 1914525"/>
                <a:gd name="connsiteY115" fmla="*/ 1890712 h 2019300"/>
                <a:gd name="connsiteX116" fmla="*/ 423862 w 1914525"/>
                <a:gd name="connsiteY116" fmla="*/ 1885950 h 2019300"/>
                <a:gd name="connsiteX117" fmla="*/ 409575 w 1914525"/>
                <a:gd name="connsiteY117" fmla="*/ 1852612 h 2019300"/>
                <a:gd name="connsiteX118" fmla="*/ 371475 w 1914525"/>
                <a:gd name="connsiteY118" fmla="*/ 1852612 h 2019300"/>
                <a:gd name="connsiteX119" fmla="*/ 361950 w 1914525"/>
                <a:gd name="connsiteY119" fmla="*/ 1838325 h 2019300"/>
                <a:gd name="connsiteX120" fmla="*/ 304800 w 1914525"/>
                <a:gd name="connsiteY120" fmla="*/ 1785937 h 2019300"/>
                <a:gd name="connsiteX121" fmla="*/ 223837 w 1914525"/>
                <a:gd name="connsiteY121" fmla="*/ 1762125 h 2019300"/>
                <a:gd name="connsiteX122" fmla="*/ 214312 w 1914525"/>
                <a:gd name="connsiteY122" fmla="*/ 1681162 h 2019300"/>
                <a:gd name="connsiteX123" fmla="*/ 166687 w 1914525"/>
                <a:gd name="connsiteY123" fmla="*/ 1662112 h 2019300"/>
                <a:gd name="connsiteX124" fmla="*/ 233362 w 1914525"/>
                <a:gd name="connsiteY124" fmla="*/ 1590675 h 2019300"/>
                <a:gd name="connsiteX125" fmla="*/ 304800 w 1914525"/>
                <a:gd name="connsiteY125" fmla="*/ 1462087 h 2019300"/>
                <a:gd name="connsiteX126" fmla="*/ 342900 w 1914525"/>
                <a:gd name="connsiteY126" fmla="*/ 1352550 h 2019300"/>
                <a:gd name="connsiteX127" fmla="*/ 361950 w 1914525"/>
                <a:gd name="connsiteY127" fmla="*/ 1238250 h 2019300"/>
                <a:gd name="connsiteX128" fmla="*/ 371475 w 1914525"/>
                <a:gd name="connsiteY128" fmla="*/ 1181100 h 2019300"/>
                <a:gd name="connsiteX129" fmla="*/ 371475 w 1914525"/>
                <a:gd name="connsiteY129" fmla="*/ 1181100 h 2019300"/>
                <a:gd name="connsiteX130" fmla="*/ 409575 w 1914525"/>
                <a:gd name="connsiteY130" fmla="*/ 1109662 h 2019300"/>
                <a:gd name="connsiteX131" fmla="*/ 404812 w 1914525"/>
                <a:gd name="connsiteY131" fmla="*/ 1042987 h 2019300"/>
                <a:gd name="connsiteX132" fmla="*/ 404812 w 1914525"/>
                <a:gd name="connsiteY132" fmla="*/ 981075 h 2019300"/>
                <a:gd name="connsiteX133" fmla="*/ 319087 w 1914525"/>
                <a:gd name="connsiteY133" fmla="*/ 938212 h 2019300"/>
                <a:gd name="connsiteX134" fmla="*/ 300037 w 1914525"/>
                <a:gd name="connsiteY134" fmla="*/ 904875 h 2019300"/>
                <a:gd name="connsiteX135" fmla="*/ 280987 w 1914525"/>
                <a:gd name="connsiteY135" fmla="*/ 809625 h 2019300"/>
                <a:gd name="connsiteX136" fmla="*/ 314325 w 1914525"/>
                <a:gd name="connsiteY136" fmla="*/ 747712 h 2019300"/>
                <a:gd name="connsiteX137" fmla="*/ 285750 w 1914525"/>
                <a:gd name="connsiteY137" fmla="*/ 719137 h 2019300"/>
                <a:gd name="connsiteX138" fmla="*/ 266700 w 1914525"/>
                <a:gd name="connsiteY138" fmla="*/ 695325 h 2019300"/>
                <a:gd name="connsiteX139" fmla="*/ 242887 w 1914525"/>
                <a:gd name="connsiteY139" fmla="*/ 638175 h 2019300"/>
                <a:gd name="connsiteX140" fmla="*/ 223837 w 1914525"/>
                <a:gd name="connsiteY140" fmla="*/ 633412 h 2019300"/>
                <a:gd name="connsiteX141" fmla="*/ 166687 w 1914525"/>
                <a:gd name="connsiteY141" fmla="*/ 590550 h 2019300"/>
                <a:gd name="connsiteX142" fmla="*/ 100012 w 1914525"/>
                <a:gd name="connsiteY142" fmla="*/ 581025 h 2019300"/>
                <a:gd name="connsiteX143" fmla="*/ 47625 w 1914525"/>
                <a:gd name="connsiteY143" fmla="*/ 538162 h 2019300"/>
                <a:gd name="connsiteX144" fmla="*/ 33337 w 1914525"/>
                <a:gd name="connsiteY144" fmla="*/ 557212 h 2019300"/>
                <a:gd name="connsiteX145" fmla="*/ 0 w 1914525"/>
                <a:gd name="connsiteY145" fmla="*/ 538162 h 2019300"/>
                <a:gd name="connsiteX146" fmla="*/ 28575 w 1914525"/>
                <a:gd name="connsiteY146" fmla="*/ 500062 h 2019300"/>
                <a:gd name="connsiteX147" fmla="*/ 33337 w 1914525"/>
                <a:gd name="connsiteY147" fmla="*/ 452437 h 2019300"/>
                <a:gd name="connsiteX148" fmla="*/ 9525 w 1914525"/>
                <a:gd name="connsiteY148" fmla="*/ 404812 h 201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1914525" h="2019300">
                  <a:moveTo>
                    <a:pt x="9525" y="404812"/>
                  </a:moveTo>
                  <a:lnTo>
                    <a:pt x="100012" y="381000"/>
                  </a:lnTo>
                  <a:lnTo>
                    <a:pt x="171450" y="376237"/>
                  </a:lnTo>
                  <a:lnTo>
                    <a:pt x="238125" y="366712"/>
                  </a:lnTo>
                  <a:lnTo>
                    <a:pt x="304800" y="409575"/>
                  </a:lnTo>
                  <a:lnTo>
                    <a:pt x="361950" y="438150"/>
                  </a:lnTo>
                  <a:lnTo>
                    <a:pt x="400050" y="447675"/>
                  </a:lnTo>
                  <a:lnTo>
                    <a:pt x="442912" y="452437"/>
                  </a:lnTo>
                  <a:lnTo>
                    <a:pt x="471487" y="423862"/>
                  </a:lnTo>
                  <a:lnTo>
                    <a:pt x="485775" y="376237"/>
                  </a:lnTo>
                  <a:lnTo>
                    <a:pt x="495300" y="342900"/>
                  </a:lnTo>
                  <a:lnTo>
                    <a:pt x="485775" y="304800"/>
                  </a:lnTo>
                  <a:lnTo>
                    <a:pt x="476250" y="266700"/>
                  </a:lnTo>
                  <a:lnTo>
                    <a:pt x="471487" y="242887"/>
                  </a:lnTo>
                  <a:lnTo>
                    <a:pt x="471487" y="204787"/>
                  </a:lnTo>
                  <a:lnTo>
                    <a:pt x="485775" y="200025"/>
                  </a:lnTo>
                  <a:lnTo>
                    <a:pt x="519112" y="219075"/>
                  </a:lnTo>
                  <a:lnTo>
                    <a:pt x="528637" y="247650"/>
                  </a:lnTo>
                  <a:lnTo>
                    <a:pt x="542925" y="285750"/>
                  </a:lnTo>
                  <a:lnTo>
                    <a:pt x="542925" y="300037"/>
                  </a:lnTo>
                  <a:lnTo>
                    <a:pt x="538162" y="319087"/>
                  </a:lnTo>
                  <a:lnTo>
                    <a:pt x="604837" y="300037"/>
                  </a:lnTo>
                  <a:lnTo>
                    <a:pt x="647700" y="319087"/>
                  </a:lnTo>
                  <a:lnTo>
                    <a:pt x="666750" y="333375"/>
                  </a:lnTo>
                  <a:lnTo>
                    <a:pt x="728662" y="328612"/>
                  </a:lnTo>
                  <a:lnTo>
                    <a:pt x="742950" y="276225"/>
                  </a:lnTo>
                  <a:lnTo>
                    <a:pt x="771525" y="261937"/>
                  </a:lnTo>
                  <a:lnTo>
                    <a:pt x="857250" y="219075"/>
                  </a:lnTo>
                  <a:lnTo>
                    <a:pt x="933450" y="204787"/>
                  </a:lnTo>
                  <a:lnTo>
                    <a:pt x="985837" y="147637"/>
                  </a:lnTo>
                  <a:lnTo>
                    <a:pt x="1004887" y="52387"/>
                  </a:lnTo>
                  <a:lnTo>
                    <a:pt x="1033462" y="14287"/>
                  </a:lnTo>
                  <a:lnTo>
                    <a:pt x="1066800" y="4762"/>
                  </a:lnTo>
                  <a:lnTo>
                    <a:pt x="1123950" y="0"/>
                  </a:lnTo>
                  <a:lnTo>
                    <a:pt x="1152525" y="23812"/>
                  </a:lnTo>
                  <a:lnTo>
                    <a:pt x="1166812" y="66675"/>
                  </a:lnTo>
                  <a:lnTo>
                    <a:pt x="1204912" y="85725"/>
                  </a:lnTo>
                  <a:lnTo>
                    <a:pt x="1223962" y="85725"/>
                  </a:lnTo>
                  <a:lnTo>
                    <a:pt x="1223962" y="119062"/>
                  </a:lnTo>
                  <a:lnTo>
                    <a:pt x="1223962" y="138112"/>
                  </a:lnTo>
                  <a:lnTo>
                    <a:pt x="1281112" y="138112"/>
                  </a:lnTo>
                  <a:lnTo>
                    <a:pt x="1309687" y="195262"/>
                  </a:lnTo>
                  <a:lnTo>
                    <a:pt x="1343025" y="200025"/>
                  </a:lnTo>
                  <a:lnTo>
                    <a:pt x="1357312" y="261937"/>
                  </a:lnTo>
                  <a:lnTo>
                    <a:pt x="1366837" y="271462"/>
                  </a:lnTo>
                  <a:lnTo>
                    <a:pt x="1447800" y="233362"/>
                  </a:lnTo>
                  <a:lnTo>
                    <a:pt x="1447800" y="228600"/>
                  </a:lnTo>
                  <a:lnTo>
                    <a:pt x="1452562" y="290512"/>
                  </a:lnTo>
                  <a:lnTo>
                    <a:pt x="1476375" y="319087"/>
                  </a:lnTo>
                  <a:lnTo>
                    <a:pt x="1495425" y="352425"/>
                  </a:lnTo>
                  <a:lnTo>
                    <a:pt x="1509712" y="381000"/>
                  </a:lnTo>
                  <a:lnTo>
                    <a:pt x="1547812" y="390525"/>
                  </a:lnTo>
                  <a:lnTo>
                    <a:pt x="1547812" y="390525"/>
                  </a:lnTo>
                  <a:lnTo>
                    <a:pt x="1624012" y="395287"/>
                  </a:lnTo>
                  <a:lnTo>
                    <a:pt x="1671637" y="409575"/>
                  </a:lnTo>
                  <a:lnTo>
                    <a:pt x="1714500" y="485775"/>
                  </a:lnTo>
                  <a:lnTo>
                    <a:pt x="1795462" y="495300"/>
                  </a:lnTo>
                  <a:lnTo>
                    <a:pt x="1890712" y="523875"/>
                  </a:lnTo>
                  <a:lnTo>
                    <a:pt x="1914525" y="561975"/>
                  </a:lnTo>
                  <a:lnTo>
                    <a:pt x="1857375" y="623887"/>
                  </a:lnTo>
                  <a:lnTo>
                    <a:pt x="1819275" y="685800"/>
                  </a:lnTo>
                  <a:lnTo>
                    <a:pt x="1814512" y="785812"/>
                  </a:lnTo>
                  <a:lnTo>
                    <a:pt x="1809750" y="862012"/>
                  </a:lnTo>
                  <a:lnTo>
                    <a:pt x="1733550" y="885825"/>
                  </a:lnTo>
                  <a:lnTo>
                    <a:pt x="1695450" y="885825"/>
                  </a:lnTo>
                  <a:lnTo>
                    <a:pt x="1681162" y="900112"/>
                  </a:lnTo>
                  <a:lnTo>
                    <a:pt x="1652587" y="962025"/>
                  </a:lnTo>
                  <a:lnTo>
                    <a:pt x="1604962" y="1000125"/>
                  </a:lnTo>
                  <a:lnTo>
                    <a:pt x="1590675" y="1033462"/>
                  </a:lnTo>
                  <a:lnTo>
                    <a:pt x="1571625" y="1071562"/>
                  </a:lnTo>
                  <a:lnTo>
                    <a:pt x="1538287" y="1095375"/>
                  </a:lnTo>
                  <a:lnTo>
                    <a:pt x="1528762" y="1123950"/>
                  </a:lnTo>
                  <a:lnTo>
                    <a:pt x="1528762" y="1162050"/>
                  </a:lnTo>
                  <a:lnTo>
                    <a:pt x="1528762" y="1200150"/>
                  </a:lnTo>
                  <a:lnTo>
                    <a:pt x="1604962" y="1138237"/>
                  </a:lnTo>
                  <a:lnTo>
                    <a:pt x="1624012" y="1133475"/>
                  </a:lnTo>
                  <a:lnTo>
                    <a:pt x="1643062" y="1114425"/>
                  </a:lnTo>
                  <a:lnTo>
                    <a:pt x="1662112" y="1166812"/>
                  </a:lnTo>
                  <a:lnTo>
                    <a:pt x="1662112" y="1166812"/>
                  </a:lnTo>
                  <a:lnTo>
                    <a:pt x="1690687" y="1219200"/>
                  </a:lnTo>
                  <a:lnTo>
                    <a:pt x="1690687" y="1219200"/>
                  </a:lnTo>
                  <a:lnTo>
                    <a:pt x="1657350" y="1271587"/>
                  </a:lnTo>
                  <a:lnTo>
                    <a:pt x="1666875" y="1333500"/>
                  </a:lnTo>
                  <a:lnTo>
                    <a:pt x="1671637" y="1357312"/>
                  </a:lnTo>
                  <a:lnTo>
                    <a:pt x="1676400" y="1390650"/>
                  </a:lnTo>
                  <a:lnTo>
                    <a:pt x="1628775" y="1438275"/>
                  </a:lnTo>
                  <a:lnTo>
                    <a:pt x="1619250" y="1466850"/>
                  </a:lnTo>
                  <a:lnTo>
                    <a:pt x="1638300" y="1509712"/>
                  </a:lnTo>
                  <a:lnTo>
                    <a:pt x="1647825" y="1543050"/>
                  </a:lnTo>
                  <a:lnTo>
                    <a:pt x="1633537" y="1614487"/>
                  </a:lnTo>
                  <a:lnTo>
                    <a:pt x="1662112" y="1671637"/>
                  </a:lnTo>
                  <a:lnTo>
                    <a:pt x="1700212" y="1671637"/>
                  </a:lnTo>
                  <a:lnTo>
                    <a:pt x="1700212" y="1671637"/>
                  </a:lnTo>
                  <a:lnTo>
                    <a:pt x="1743075" y="1733550"/>
                  </a:lnTo>
                  <a:lnTo>
                    <a:pt x="1695450" y="1752600"/>
                  </a:lnTo>
                  <a:lnTo>
                    <a:pt x="1643062" y="1809750"/>
                  </a:lnTo>
                  <a:lnTo>
                    <a:pt x="1566862" y="1871662"/>
                  </a:lnTo>
                  <a:lnTo>
                    <a:pt x="1471612" y="1914525"/>
                  </a:lnTo>
                  <a:lnTo>
                    <a:pt x="1381125" y="1885950"/>
                  </a:lnTo>
                  <a:lnTo>
                    <a:pt x="1314450" y="1824037"/>
                  </a:lnTo>
                  <a:lnTo>
                    <a:pt x="1233487" y="1838325"/>
                  </a:lnTo>
                  <a:lnTo>
                    <a:pt x="1133475" y="1785937"/>
                  </a:lnTo>
                  <a:lnTo>
                    <a:pt x="1023937" y="1809750"/>
                  </a:lnTo>
                  <a:lnTo>
                    <a:pt x="971550" y="1847850"/>
                  </a:lnTo>
                  <a:lnTo>
                    <a:pt x="928687" y="1871662"/>
                  </a:lnTo>
                  <a:lnTo>
                    <a:pt x="947737" y="2019300"/>
                  </a:lnTo>
                  <a:lnTo>
                    <a:pt x="914400" y="2009775"/>
                  </a:lnTo>
                  <a:lnTo>
                    <a:pt x="852487" y="2019300"/>
                  </a:lnTo>
                  <a:lnTo>
                    <a:pt x="814387" y="2014537"/>
                  </a:lnTo>
                  <a:lnTo>
                    <a:pt x="762000" y="2005012"/>
                  </a:lnTo>
                  <a:lnTo>
                    <a:pt x="704850" y="1985962"/>
                  </a:lnTo>
                  <a:lnTo>
                    <a:pt x="747712" y="1943100"/>
                  </a:lnTo>
                  <a:lnTo>
                    <a:pt x="690562" y="1933575"/>
                  </a:lnTo>
                  <a:lnTo>
                    <a:pt x="642937" y="1914525"/>
                  </a:lnTo>
                  <a:lnTo>
                    <a:pt x="566737" y="1866900"/>
                  </a:lnTo>
                  <a:lnTo>
                    <a:pt x="471487" y="1890712"/>
                  </a:lnTo>
                  <a:lnTo>
                    <a:pt x="423862" y="1885950"/>
                  </a:lnTo>
                  <a:lnTo>
                    <a:pt x="409575" y="1852612"/>
                  </a:lnTo>
                  <a:lnTo>
                    <a:pt x="371475" y="1852612"/>
                  </a:lnTo>
                  <a:lnTo>
                    <a:pt x="361950" y="1838325"/>
                  </a:lnTo>
                  <a:lnTo>
                    <a:pt x="304800" y="1785937"/>
                  </a:lnTo>
                  <a:lnTo>
                    <a:pt x="223837" y="1762125"/>
                  </a:lnTo>
                  <a:lnTo>
                    <a:pt x="214312" y="1681162"/>
                  </a:lnTo>
                  <a:lnTo>
                    <a:pt x="166687" y="1662112"/>
                  </a:lnTo>
                  <a:lnTo>
                    <a:pt x="233362" y="1590675"/>
                  </a:lnTo>
                  <a:lnTo>
                    <a:pt x="304800" y="1462087"/>
                  </a:lnTo>
                  <a:lnTo>
                    <a:pt x="342900" y="1352550"/>
                  </a:lnTo>
                  <a:lnTo>
                    <a:pt x="361950" y="1238250"/>
                  </a:lnTo>
                  <a:lnTo>
                    <a:pt x="371475" y="1181100"/>
                  </a:lnTo>
                  <a:lnTo>
                    <a:pt x="371475" y="1181100"/>
                  </a:lnTo>
                  <a:lnTo>
                    <a:pt x="409575" y="1109662"/>
                  </a:lnTo>
                  <a:lnTo>
                    <a:pt x="404812" y="1042987"/>
                  </a:lnTo>
                  <a:lnTo>
                    <a:pt x="404812" y="981075"/>
                  </a:lnTo>
                  <a:lnTo>
                    <a:pt x="319087" y="938212"/>
                  </a:lnTo>
                  <a:lnTo>
                    <a:pt x="300037" y="904875"/>
                  </a:lnTo>
                  <a:lnTo>
                    <a:pt x="280987" y="809625"/>
                  </a:lnTo>
                  <a:lnTo>
                    <a:pt x="314325" y="747712"/>
                  </a:lnTo>
                  <a:lnTo>
                    <a:pt x="285750" y="719137"/>
                  </a:lnTo>
                  <a:lnTo>
                    <a:pt x="266700" y="695325"/>
                  </a:lnTo>
                  <a:lnTo>
                    <a:pt x="242887" y="638175"/>
                  </a:lnTo>
                  <a:lnTo>
                    <a:pt x="223837" y="633412"/>
                  </a:lnTo>
                  <a:lnTo>
                    <a:pt x="166687" y="590550"/>
                  </a:lnTo>
                  <a:lnTo>
                    <a:pt x="100012" y="581025"/>
                  </a:lnTo>
                  <a:lnTo>
                    <a:pt x="47625" y="538162"/>
                  </a:lnTo>
                  <a:lnTo>
                    <a:pt x="33337" y="557212"/>
                  </a:lnTo>
                  <a:lnTo>
                    <a:pt x="0" y="538162"/>
                  </a:lnTo>
                  <a:lnTo>
                    <a:pt x="28575" y="500062"/>
                  </a:lnTo>
                  <a:lnTo>
                    <a:pt x="33337" y="452437"/>
                  </a:lnTo>
                  <a:lnTo>
                    <a:pt x="9525" y="404812"/>
                  </a:lnTo>
                  <a:close/>
                </a:path>
              </a:pathLst>
            </a:cu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68" name="Tekstvak 67"/>
            <p:cNvSpPr txBox="1"/>
            <p:nvPr/>
          </p:nvSpPr>
          <p:spPr>
            <a:xfrm>
              <a:off x="3595452" y="4493172"/>
              <a:ext cx="673689" cy="307776"/>
            </a:xfrm>
            <a:prstGeom prst="rect">
              <a:avLst/>
            </a:prstGeom>
            <a:noFill/>
          </p:spPr>
          <p:txBody>
            <a:bodyPr wrap="none" rtlCol="0">
              <a:spAutoFit/>
            </a:bodyPr>
            <a:lstStyle/>
            <a:p>
              <a:r>
                <a:rPr lang="nl-BE" sz="900" b="1" dirty="0">
                  <a:latin typeface="Calibri" pitchFamily="34" charset="0"/>
                </a:rPr>
                <a:t>France</a:t>
              </a:r>
            </a:p>
          </p:txBody>
        </p:sp>
        <p:sp>
          <p:nvSpPr>
            <p:cNvPr id="69" name="Ovaal 68"/>
            <p:cNvSpPr/>
            <p:nvPr/>
          </p:nvSpPr>
          <p:spPr>
            <a:xfrm>
              <a:off x="3995936" y="4077072"/>
              <a:ext cx="144016"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70" name="Tekstvak 69"/>
            <p:cNvSpPr txBox="1"/>
            <p:nvPr/>
          </p:nvSpPr>
          <p:spPr>
            <a:xfrm>
              <a:off x="3563888" y="4005064"/>
              <a:ext cx="524075" cy="292388"/>
            </a:xfrm>
            <a:prstGeom prst="rect">
              <a:avLst/>
            </a:prstGeom>
            <a:noFill/>
          </p:spPr>
          <p:txBody>
            <a:bodyPr wrap="none" rtlCol="0">
              <a:spAutoFit/>
            </a:bodyPr>
            <a:lstStyle/>
            <a:p>
              <a:r>
                <a:rPr lang="nl-BE" sz="825" dirty="0">
                  <a:latin typeface="Calibri" pitchFamily="34" charset="0"/>
                </a:rPr>
                <a:t>Paris</a:t>
              </a:r>
            </a:p>
          </p:txBody>
        </p:sp>
        <p:sp>
          <p:nvSpPr>
            <p:cNvPr id="71" name="Ovaal 70"/>
            <p:cNvSpPr/>
            <p:nvPr/>
          </p:nvSpPr>
          <p:spPr>
            <a:xfrm>
              <a:off x="3635896" y="5229200"/>
              <a:ext cx="144016"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72" name="Tekstvak 71"/>
            <p:cNvSpPr txBox="1"/>
            <p:nvPr/>
          </p:nvSpPr>
          <p:spPr>
            <a:xfrm>
              <a:off x="3707904" y="5157192"/>
              <a:ext cx="772007" cy="292388"/>
            </a:xfrm>
            <a:prstGeom prst="rect">
              <a:avLst/>
            </a:prstGeom>
            <a:noFill/>
          </p:spPr>
          <p:txBody>
            <a:bodyPr wrap="none" rtlCol="0">
              <a:spAutoFit/>
            </a:bodyPr>
            <a:lstStyle/>
            <a:p>
              <a:r>
                <a:rPr lang="nl-BE" sz="825" dirty="0">
                  <a:latin typeface="Calibri" pitchFamily="34" charset="0"/>
                </a:rPr>
                <a:t>Toulouse</a:t>
              </a:r>
            </a:p>
          </p:txBody>
        </p:sp>
        <p:sp>
          <p:nvSpPr>
            <p:cNvPr id="73" name="Ovaal 72"/>
            <p:cNvSpPr/>
            <p:nvPr/>
          </p:nvSpPr>
          <p:spPr>
            <a:xfrm>
              <a:off x="4211960" y="4869160"/>
              <a:ext cx="144016"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74" name="Tekstvak 73"/>
            <p:cNvSpPr txBox="1"/>
            <p:nvPr/>
          </p:nvSpPr>
          <p:spPr>
            <a:xfrm>
              <a:off x="3779912" y="4797152"/>
              <a:ext cx="519800" cy="292388"/>
            </a:xfrm>
            <a:prstGeom prst="rect">
              <a:avLst/>
            </a:prstGeom>
            <a:noFill/>
          </p:spPr>
          <p:txBody>
            <a:bodyPr wrap="none" rtlCol="0">
              <a:spAutoFit/>
            </a:bodyPr>
            <a:lstStyle/>
            <a:p>
              <a:r>
                <a:rPr lang="nl-BE" sz="825" dirty="0">
                  <a:latin typeface="Calibri" pitchFamily="34" charset="0"/>
                </a:rPr>
                <a:t>Lyon</a:t>
              </a:r>
            </a:p>
          </p:txBody>
        </p:sp>
        <p:sp>
          <p:nvSpPr>
            <p:cNvPr id="75" name="Ovaal 74"/>
            <p:cNvSpPr/>
            <p:nvPr/>
          </p:nvSpPr>
          <p:spPr>
            <a:xfrm>
              <a:off x="4644008" y="4221088"/>
              <a:ext cx="144016"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76" name="Tekstvak 75"/>
            <p:cNvSpPr txBox="1"/>
            <p:nvPr/>
          </p:nvSpPr>
          <p:spPr>
            <a:xfrm>
              <a:off x="3923928" y="4221088"/>
              <a:ext cx="870324" cy="292388"/>
            </a:xfrm>
            <a:prstGeom prst="rect">
              <a:avLst/>
            </a:prstGeom>
            <a:noFill/>
          </p:spPr>
          <p:txBody>
            <a:bodyPr wrap="none" rtlCol="0">
              <a:spAutoFit/>
            </a:bodyPr>
            <a:lstStyle/>
            <a:p>
              <a:r>
                <a:rPr lang="nl-BE" sz="825" dirty="0" err="1">
                  <a:latin typeface="Calibri" pitchFamily="34" charset="0"/>
                </a:rPr>
                <a:t>Strasbourg</a:t>
              </a:r>
              <a:endParaRPr lang="nl-BE" sz="825" dirty="0">
                <a:latin typeface="Calibri" pitchFamily="34" charset="0"/>
              </a:endParaRPr>
            </a:p>
          </p:txBody>
        </p:sp>
      </p:grpSp>
      <p:grpSp>
        <p:nvGrpSpPr>
          <p:cNvPr id="10" name="Groep 84"/>
          <p:cNvGrpSpPr/>
          <p:nvPr/>
        </p:nvGrpSpPr>
        <p:grpSpPr>
          <a:xfrm>
            <a:off x="2357754" y="3996929"/>
            <a:ext cx="801556" cy="850106"/>
            <a:chOff x="1619672" y="5329238"/>
            <a:chExt cx="1068741" cy="1133475"/>
          </a:xfrm>
        </p:grpSpPr>
        <p:sp>
          <p:nvSpPr>
            <p:cNvPr id="86" name="Vrije vorm 85"/>
            <p:cNvSpPr/>
            <p:nvPr/>
          </p:nvSpPr>
          <p:spPr>
            <a:xfrm>
              <a:off x="1762125" y="5329238"/>
              <a:ext cx="619125" cy="1133475"/>
            </a:xfrm>
            <a:custGeom>
              <a:avLst/>
              <a:gdLst>
                <a:gd name="connsiteX0" fmla="*/ 261938 w 619125"/>
                <a:gd name="connsiteY0" fmla="*/ 0 h 1133475"/>
                <a:gd name="connsiteX1" fmla="*/ 361950 w 619125"/>
                <a:gd name="connsiteY1" fmla="*/ 0 h 1133475"/>
                <a:gd name="connsiteX2" fmla="*/ 366713 w 619125"/>
                <a:gd name="connsiteY2" fmla="*/ 47625 h 1133475"/>
                <a:gd name="connsiteX3" fmla="*/ 371475 w 619125"/>
                <a:gd name="connsiteY3" fmla="*/ 76200 h 1133475"/>
                <a:gd name="connsiteX4" fmla="*/ 419100 w 619125"/>
                <a:gd name="connsiteY4" fmla="*/ 66675 h 1133475"/>
                <a:gd name="connsiteX5" fmla="*/ 457200 w 619125"/>
                <a:gd name="connsiteY5" fmla="*/ 100012 h 1133475"/>
                <a:gd name="connsiteX6" fmla="*/ 490538 w 619125"/>
                <a:gd name="connsiteY6" fmla="*/ 90487 h 1133475"/>
                <a:gd name="connsiteX7" fmla="*/ 547688 w 619125"/>
                <a:gd name="connsiteY7" fmla="*/ 85725 h 1133475"/>
                <a:gd name="connsiteX8" fmla="*/ 600075 w 619125"/>
                <a:gd name="connsiteY8" fmla="*/ 119062 h 1133475"/>
                <a:gd name="connsiteX9" fmla="*/ 576263 w 619125"/>
                <a:gd name="connsiteY9" fmla="*/ 157162 h 1133475"/>
                <a:gd name="connsiteX10" fmla="*/ 609600 w 619125"/>
                <a:gd name="connsiteY10" fmla="*/ 180975 h 1133475"/>
                <a:gd name="connsiteX11" fmla="*/ 619125 w 619125"/>
                <a:gd name="connsiteY11" fmla="*/ 200025 h 1133475"/>
                <a:gd name="connsiteX12" fmla="*/ 576263 w 619125"/>
                <a:gd name="connsiteY12" fmla="*/ 257175 h 1133475"/>
                <a:gd name="connsiteX13" fmla="*/ 542925 w 619125"/>
                <a:gd name="connsiteY13" fmla="*/ 300037 h 1133475"/>
                <a:gd name="connsiteX14" fmla="*/ 500063 w 619125"/>
                <a:gd name="connsiteY14" fmla="*/ 304800 h 1133475"/>
                <a:gd name="connsiteX15" fmla="*/ 495300 w 619125"/>
                <a:gd name="connsiteY15" fmla="*/ 381000 h 1133475"/>
                <a:gd name="connsiteX16" fmla="*/ 495300 w 619125"/>
                <a:gd name="connsiteY16" fmla="*/ 400050 h 1133475"/>
                <a:gd name="connsiteX17" fmla="*/ 452438 w 619125"/>
                <a:gd name="connsiteY17" fmla="*/ 447675 h 1133475"/>
                <a:gd name="connsiteX18" fmla="*/ 457200 w 619125"/>
                <a:gd name="connsiteY18" fmla="*/ 504825 h 1133475"/>
                <a:gd name="connsiteX19" fmla="*/ 433388 w 619125"/>
                <a:gd name="connsiteY19" fmla="*/ 571500 h 1133475"/>
                <a:gd name="connsiteX20" fmla="*/ 390525 w 619125"/>
                <a:gd name="connsiteY20" fmla="*/ 600075 h 1133475"/>
                <a:gd name="connsiteX21" fmla="*/ 390525 w 619125"/>
                <a:gd name="connsiteY21" fmla="*/ 600075 h 1133475"/>
                <a:gd name="connsiteX22" fmla="*/ 376238 w 619125"/>
                <a:gd name="connsiteY22" fmla="*/ 714375 h 1133475"/>
                <a:gd name="connsiteX23" fmla="*/ 376238 w 619125"/>
                <a:gd name="connsiteY23" fmla="*/ 766762 h 1133475"/>
                <a:gd name="connsiteX24" fmla="*/ 328613 w 619125"/>
                <a:gd name="connsiteY24" fmla="*/ 809625 h 1133475"/>
                <a:gd name="connsiteX25" fmla="*/ 333375 w 619125"/>
                <a:gd name="connsiteY25" fmla="*/ 890587 h 1133475"/>
                <a:gd name="connsiteX26" fmla="*/ 357188 w 619125"/>
                <a:gd name="connsiteY26" fmla="*/ 938212 h 1133475"/>
                <a:gd name="connsiteX27" fmla="*/ 295275 w 619125"/>
                <a:gd name="connsiteY27" fmla="*/ 971550 h 1133475"/>
                <a:gd name="connsiteX28" fmla="*/ 252413 w 619125"/>
                <a:gd name="connsiteY28" fmla="*/ 1028700 h 1133475"/>
                <a:gd name="connsiteX29" fmla="*/ 247650 w 619125"/>
                <a:gd name="connsiteY29" fmla="*/ 1114425 h 1133475"/>
                <a:gd name="connsiteX30" fmla="*/ 195263 w 619125"/>
                <a:gd name="connsiteY30" fmla="*/ 1133475 h 1133475"/>
                <a:gd name="connsiteX31" fmla="*/ 128588 w 619125"/>
                <a:gd name="connsiteY31" fmla="*/ 1104900 h 1133475"/>
                <a:gd name="connsiteX32" fmla="*/ 85725 w 619125"/>
                <a:gd name="connsiteY32" fmla="*/ 1066800 h 1133475"/>
                <a:gd name="connsiteX33" fmla="*/ 14288 w 619125"/>
                <a:gd name="connsiteY33" fmla="*/ 1081087 h 1133475"/>
                <a:gd name="connsiteX34" fmla="*/ 0 w 619125"/>
                <a:gd name="connsiteY34" fmla="*/ 1042987 h 1133475"/>
                <a:gd name="connsiteX35" fmla="*/ 90488 w 619125"/>
                <a:gd name="connsiteY35" fmla="*/ 895350 h 1133475"/>
                <a:gd name="connsiteX36" fmla="*/ 100013 w 619125"/>
                <a:gd name="connsiteY36" fmla="*/ 823912 h 1133475"/>
                <a:gd name="connsiteX37" fmla="*/ 90488 w 619125"/>
                <a:gd name="connsiteY37" fmla="*/ 776287 h 1133475"/>
                <a:gd name="connsiteX38" fmla="*/ 47625 w 619125"/>
                <a:gd name="connsiteY38" fmla="*/ 762000 h 1133475"/>
                <a:gd name="connsiteX39" fmla="*/ 57150 w 619125"/>
                <a:gd name="connsiteY39" fmla="*/ 709612 h 1133475"/>
                <a:gd name="connsiteX40" fmla="*/ 14288 w 619125"/>
                <a:gd name="connsiteY40" fmla="*/ 685800 h 1133475"/>
                <a:gd name="connsiteX41" fmla="*/ 19050 w 619125"/>
                <a:gd name="connsiteY41" fmla="*/ 571500 h 1133475"/>
                <a:gd name="connsiteX42" fmla="*/ 138113 w 619125"/>
                <a:gd name="connsiteY42" fmla="*/ 471487 h 1133475"/>
                <a:gd name="connsiteX43" fmla="*/ 180975 w 619125"/>
                <a:gd name="connsiteY43" fmla="*/ 371475 h 1133475"/>
                <a:gd name="connsiteX44" fmla="*/ 228600 w 619125"/>
                <a:gd name="connsiteY44" fmla="*/ 276225 h 1133475"/>
                <a:gd name="connsiteX45" fmla="*/ 242888 w 619125"/>
                <a:gd name="connsiteY45" fmla="*/ 176212 h 1133475"/>
                <a:gd name="connsiteX46" fmla="*/ 257175 w 619125"/>
                <a:gd name="connsiteY46" fmla="*/ 80962 h 1133475"/>
                <a:gd name="connsiteX47" fmla="*/ 261938 w 619125"/>
                <a:gd name="connsiteY47" fmla="*/ 0 h 113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19125" h="1133475">
                  <a:moveTo>
                    <a:pt x="261938" y="0"/>
                  </a:moveTo>
                  <a:lnTo>
                    <a:pt x="361950" y="0"/>
                  </a:lnTo>
                  <a:lnTo>
                    <a:pt x="366713" y="47625"/>
                  </a:lnTo>
                  <a:lnTo>
                    <a:pt x="371475" y="76200"/>
                  </a:lnTo>
                  <a:lnTo>
                    <a:pt x="419100" y="66675"/>
                  </a:lnTo>
                  <a:lnTo>
                    <a:pt x="457200" y="100012"/>
                  </a:lnTo>
                  <a:lnTo>
                    <a:pt x="490538" y="90487"/>
                  </a:lnTo>
                  <a:lnTo>
                    <a:pt x="547688" y="85725"/>
                  </a:lnTo>
                  <a:lnTo>
                    <a:pt x="600075" y="119062"/>
                  </a:lnTo>
                  <a:lnTo>
                    <a:pt x="576263" y="157162"/>
                  </a:lnTo>
                  <a:lnTo>
                    <a:pt x="609600" y="180975"/>
                  </a:lnTo>
                  <a:lnTo>
                    <a:pt x="619125" y="200025"/>
                  </a:lnTo>
                  <a:lnTo>
                    <a:pt x="576263" y="257175"/>
                  </a:lnTo>
                  <a:lnTo>
                    <a:pt x="542925" y="300037"/>
                  </a:lnTo>
                  <a:lnTo>
                    <a:pt x="500063" y="304800"/>
                  </a:lnTo>
                  <a:lnTo>
                    <a:pt x="495300" y="381000"/>
                  </a:lnTo>
                  <a:lnTo>
                    <a:pt x="495300" y="400050"/>
                  </a:lnTo>
                  <a:lnTo>
                    <a:pt x="452438" y="447675"/>
                  </a:lnTo>
                  <a:lnTo>
                    <a:pt x="457200" y="504825"/>
                  </a:lnTo>
                  <a:lnTo>
                    <a:pt x="433388" y="571500"/>
                  </a:lnTo>
                  <a:lnTo>
                    <a:pt x="390525" y="600075"/>
                  </a:lnTo>
                  <a:lnTo>
                    <a:pt x="390525" y="600075"/>
                  </a:lnTo>
                  <a:lnTo>
                    <a:pt x="376238" y="714375"/>
                  </a:lnTo>
                  <a:lnTo>
                    <a:pt x="376238" y="766762"/>
                  </a:lnTo>
                  <a:lnTo>
                    <a:pt x="328613" y="809625"/>
                  </a:lnTo>
                  <a:lnTo>
                    <a:pt x="333375" y="890587"/>
                  </a:lnTo>
                  <a:lnTo>
                    <a:pt x="357188" y="938212"/>
                  </a:lnTo>
                  <a:lnTo>
                    <a:pt x="295275" y="971550"/>
                  </a:lnTo>
                  <a:lnTo>
                    <a:pt x="252413" y="1028700"/>
                  </a:lnTo>
                  <a:lnTo>
                    <a:pt x="247650" y="1114425"/>
                  </a:lnTo>
                  <a:lnTo>
                    <a:pt x="195263" y="1133475"/>
                  </a:lnTo>
                  <a:lnTo>
                    <a:pt x="128588" y="1104900"/>
                  </a:lnTo>
                  <a:lnTo>
                    <a:pt x="85725" y="1066800"/>
                  </a:lnTo>
                  <a:lnTo>
                    <a:pt x="14288" y="1081087"/>
                  </a:lnTo>
                  <a:lnTo>
                    <a:pt x="0" y="1042987"/>
                  </a:lnTo>
                  <a:lnTo>
                    <a:pt x="90488" y="895350"/>
                  </a:lnTo>
                  <a:lnTo>
                    <a:pt x="100013" y="823912"/>
                  </a:lnTo>
                  <a:lnTo>
                    <a:pt x="90488" y="776287"/>
                  </a:lnTo>
                  <a:lnTo>
                    <a:pt x="47625" y="762000"/>
                  </a:lnTo>
                  <a:lnTo>
                    <a:pt x="57150" y="709612"/>
                  </a:lnTo>
                  <a:lnTo>
                    <a:pt x="14288" y="685800"/>
                  </a:lnTo>
                  <a:lnTo>
                    <a:pt x="19050" y="571500"/>
                  </a:lnTo>
                  <a:lnTo>
                    <a:pt x="138113" y="471487"/>
                  </a:lnTo>
                  <a:lnTo>
                    <a:pt x="180975" y="371475"/>
                  </a:lnTo>
                  <a:lnTo>
                    <a:pt x="228600" y="276225"/>
                  </a:lnTo>
                  <a:lnTo>
                    <a:pt x="242888" y="176212"/>
                  </a:lnTo>
                  <a:lnTo>
                    <a:pt x="257175" y="80962"/>
                  </a:lnTo>
                  <a:lnTo>
                    <a:pt x="261938" y="0"/>
                  </a:lnTo>
                  <a:close/>
                </a:path>
              </a:pathLst>
            </a:cu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87" name="Tekstvak 86"/>
            <p:cNvSpPr txBox="1"/>
            <p:nvPr/>
          </p:nvSpPr>
          <p:spPr>
            <a:xfrm>
              <a:off x="1619672" y="6093296"/>
              <a:ext cx="791242" cy="307776"/>
            </a:xfrm>
            <a:prstGeom prst="rect">
              <a:avLst/>
            </a:prstGeom>
            <a:noFill/>
          </p:spPr>
          <p:txBody>
            <a:bodyPr wrap="none" rtlCol="0">
              <a:spAutoFit/>
            </a:bodyPr>
            <a:lstStyle/>
            <a:p>
              <a:r>
                <a:rPr lang="nl-BE" sz="900" b="1" dirty="0">
                  <a:latin typeface="Calibri" pitchFamily="34" charset="0"/>
                </a:rPr>
                <a:t>Portugal</a:t>
              </a:r>
            </a:p>
          </p:txBody>
        </p:sp>
        <p:sp>
          <p:nvSpPr>
            <p:cNvPr id="88" name="Ovaal 87"/>
            <p:cNvSpPr/>
            <p:nvPr/>
          </p:nvSpPr>
          <p:spPr>
            <a:xfrm>
              <a:off x="1763688" y="5949280"/>
              <a:ext cx="144016"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89" name="Tekstvak 88"/>
            <p:cNvSpPr txBox="1"/>
            <p:nvPr/>
          </p:nvSpPr>
          <p:spPr>
            <a:xfrm>
              <a:off x="1835696" y="5877271"/>
              <a:ext cx="618117" cy="292388"/>
            </a:xfrm>
            <a:prstGeom prst="rect">
              <a:avLst/>
            </a:prstGeom>
            <a:noFill/>
          </p:spPr>
          <p:txBody>
            <a:bodyPr wrap="none" rtlCol="0">
              <a:spAutoFit/>
            </a:bodyPr>
            <a:lstStyle/>
            <a:p>
              <a:r>
                <a:rPr lang="nl-BE" sz="825" dirty="0" err="1">
                  <a:latin typeface="Calibri" pitchFamily="34" charset="0"/>
                </a:rPr>
                <a:t>Lisbon</a:t>
              </a:r>
              <a:endParaRPr lang="nl-BE" sz="825" dirty="0">
                <a:latin typeface="Calibri" pitchFamily="34" charset="0"/>
              </a:endParaRPr>
            </a:p>
          </p:txBody>
        </p:sp>
        <p:sp>
          <p:nvSpPr>
            <p:cNvPr id="90" name="Ovaal 89"/>
            <p:cNvSpPr/>
            <p:nvPr/>
          </p:nvSpPr>
          <p:spPr>
            <a:xfrm>
              <a:off x="1979712" y="5589240"/>
              <a:ext cx="144016"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91" name="Tekstvak 90"/>
            <p:cNvSpPr txBox="1"/>
            <p:nvPr/>
          </p:nvSpPr>
          <p:spPr>
            <a:xfrm>
              <a:off x="2123728" y="5517231"/>
              <a:ext cx="564685" cy="292388"/>
            </a:xfrm>
            <a:prstGeom prst="rect">
              <a:avLst/>
            </a:prstGeom>
            <a:noFill/>
          </p:spPr>
          <p:txBody>
            <a:bodyPr wrap="none" rtlCol="0">
              <a:spAutoFit/>
            </a:bodyPr>
            <a:lstStyle/>
            <a:p>
              <a:r>
                <a:rPr lang="nl-BE" sz="825" dirty="0">
                  <a:latin typeface="Calibri" pitchFamily="34" charset="0"/>
                </a:rPr>
                <a:t>Porto</a:t>
              </a:r>
            </a:p>
          </p:txBody>
        </p:sp>
      </p:grpSp>
      <p:grpSp>
        <p:nvGrpSpPr>
          <p:cNvPr id="11" name="Groep 98"/>
          <p:cNvGrpSpPr/>
          <p:nvPr/>
        </p:nvGrpSpPr>
        <p:grpSpPr>
          <a:xfrm>
            <a:off x="5274077" y="3381843"/>
            <a:ext cx="1021778" cy="455451"/>
            <a:chOff x="5508104" y="4509120"/>
            <a:chExt cx="1362371" cy="607268"/>
          </a:xfrm>
        </p:grpSpPr>
        <p:sp>
          <p:nvSpPr>
            <p:cNvPr id="93" name="Vrije vorm 92"/>
            <p:cNvSpPr/>
            <p:nvPr/>
          </p:nvSpPr>
          <p:spPr>
            <a:xfrm>
              <a:off x="5729288" y="4638675"/>
              <a:ext cx="500062" cy="385763"/>
            </a:xfrm>
            <a:custGeom>
              <a:avLst/>
              <a:gdLst>
                <a:gd name="connsiteX0" fmla="*/ 38100 w 500062"/>
                <a:gd name="connsiteY0" fmla="*/ 109538 h 385763"/>
                <a:gd name="connsiteX1" fmla="*/ 133350 w 500062"/>
                <a:gd name="connsiteY1" fmla="*/ 138113 h 385763"/>
                <a:gd name="connsiteX2" fmla="*/ 161925 w 500062"/>
                <a:gd name="connsiteY2" fmla="*/ 152400 h 385763"/>
                <a:gd name="connsiteX3" fmla="*/ 204787 w 500062"/>
                <a:gd name="connsiteY3" fmla="*/ 119063 h 385763"/>
                <a:gd name="connsiteX4" fmla="*/ 290512 w 500062"/>
                <a:gd name="connsiteY4" fmla="*/ 100013 h 385763"/>
                <a:gd name="connsiteX5" fmla="*/ 347662 w 500062"/>
                <a:gd name="connsiteY5" fmla="*/ 90488 h 385763"/>
                <a:gd name="connsiteX6" fmla="*/ 395287 w 500062"/>
                <a:gd name="connsiteY6" fmla="*/ 76200 h 385763"/>
                <a:gd name="connsiteX7" fmla="*/ 447675 w 500062"/>
                <a:gd name="connsiteY7" fmla="*/ 4763 h 385763"/>
                <a:gd name="connsiteX8" fmla="*/ 457200 w 500062"/>
                <a:gd name="connsiteY8" fmla="*/ 0 h 385763"/>
                <a:gd name="connsiteX9" fmla="*/ 485775 w 500062"/>
                <a:gd name="connsiteY9" fmla="*/ 57150 h 385763"/>
                <a:gd name="connsiteX10" fmla="*/ 500062 w 500062"/>
                <a:gd name="connsiteY10" fmla="*/ 100013 h 385763"/>
                <a:gd name="connsiteX11" fmla="*/ 471487 w 500062"/>
                <a:gd name="connsiteY11" fmla="*/ 119063 h 385763"/>
                <a:gd name="connsiteX12" fmla="*/ 433387 w 500062"/>
                <a:gd name="connsiteY12" fmla="*/ 147638 h 385763"/>
                <a:gd name="connsiteX13" fmla="*/ 395287 w 500062"/>
                <a:gd name="connsiteY13" fmla="*/ 166688 h 385763"/>
                <a:gd name="connsiteX14" fmla="*/ 361950 w 500062"/>
                <a:gd name="connsiteY14" fmla="*/ 204788 h 385763"/>
                <a:gd name="connsiteX15" fmla="*/ 361950 w 500062"/>
                <a:gd name="connsiteY15" fmla="*/ 238125 h 385763"/>
                <a:gd name="connsiteX16" fmla="*/ 366712 w 500062"/>
                <a:gd name="connsiteY16" fmla="*/ 276225 h 385763"/>
                <a:gd name="connsiteX17" fmla="*/ 342900 w 500062"/>
                <a:gd name="connsiteY17" fmla="*/ 290513 h 385763"/>
                <a:gd name="connsiteX18" fmla="*/ 328612 w 500062"/>
                <a:gd name="connsiteY18" fmla="*/ 304800 h 385763"/>
                <a:gd name="connsiteX19" fmla="*/ 328612 w 500062"/>
                <a:gd name="connsiteY19" fmla="*/ 342900 h 385763"/>
                <a:gd name="connsiteX20" fmla="*/ 328612 w 500062"/>
                <a:gd name="connsiteY20" fmla="*/ 342900 h 385763"/>
                <a:gd name="connsiteX21" fmla="*/ 304800 w 500062"/>
                <a:gd name="connsiteY21" fmla="*/ 381000 h 385763"/>
                <a:gd name="connsiteX22" fmla="*/ 219075 w 500062"/>
                <a:gd name="connsiteY22" fmla="*/ 376238 h 385763"/>
                <a:gd name="connsiteX23" fmla="*/ 185737 w 500062"/>
                <a:gd name="connsiteY23" fmla="*/ 342900 h 385763"/>
                <a:gd name="connsiteX24" fmla="*/ 142875 w 500062"/>
                <a:gd name="connsiteY24" fmla="*/ 376238 h 385763"/>
                <a:gd name="connsiteX25" fmla="*/ 71437 w 500062"/>
                <a:gd name="connsiteY25" fmla="*/ 385763 h 385763"/>
                <a:gd name="connsiteX26" fmla="*/ 42862 w 500062"/>
                <a:gd name="connsiteY26" fmla="*/ 381000 h 385763"/>
                <a:gd name="connsiteX27" fmla="*/ 38100 w 500062"/>
                <a:gd name="connsiteY27" fmla="*/ 338138 h 385763"/>
                <a:gd name="connsiteX28" fmla="*/ 0 w 500062"/>
                <a:gd name="connsiteY28" fmla="*/ 300038 h 385763"/>
                <a:gd name="connsiteX29" fmla="*/ 19050 w 500062"/>
                <a:gd name="connsiteY29" fmla="*/ 209550 h 385763"/>
                <a:gd name="connsiteX30" fmla="*/ 9525 w 500062"/>
                <a:gd name="connsiteY30" fmla="*/ 171450 h 385763"/>
                <a:gd name="connsiteX31" fmla="*/ 38100 w 500062"/>
                <a:gd name="connsiteY31" fmla="*/ 109538 h 385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00062" h="385763">
                  <a:moveTo>
                    <a:pt x="38100" y="109538"/>
                  </a:moveTo>
                  <a:lnTo>
                    <a:pt x="133350" y="138113"/>
                  </a:lnTo>
                  <a:lnTo>
                    <a:pt x="161925" y="152400"/>
                  </a:lnTo>
                  <a:lnTo>
                    <a:pt x="204787" y="119063"/>
                  </a:lnTo>
                  <a:lnTo>
                    <a:pt x="290512" y="100013"/>
                  </a:lnTo>
                  <a:lnTo>
                    <a:pt x="347662" y="90488"/>
                  </a:lnTo>
                  <a:lnTo>
                    <a:pt x="395287" y="76200"/>
                  </a:lnTo>
                  <a:lnTo>
                    <a:pt x="447675" y="4763"/>
                  </a:lnTo>
                  <a:lnTo>
                    <a:pt x="457200" y="0"/>
                  </a:lnTo>
                  <a:lnTo>
                    <a:pt x="485775" y="57150"/>
                  </a:lnTo>
                  <a:lnTo>
                    <a:pt x="500062" y="100013"/>
                  </a:lnTo>
                  <a:lnTo>
                    <a:pt x="471487" y="119063"/>
                  </a:lnTo>
                  <a:lnTo>
                    <a:pt x="433387" y="147638"/>
                  </a:lnTo>
                  <a:lnTo>
                    <a:pt x="395287" y="166688"/>
                  </a:lnTo>
                  <a:lnTo>
                    <a:pt x="361950" y="204788"/>
                  </a:lnTo>
                  <a:lnTo>
                    <a:pt x="361950" y="238125"/>
                  </a:lnTo>
                  <a:lnTo>
                    <a:pt x="366712" y="276225"/>
                  </a:lnTo>
                  <a:lnTo>
                    <a:pt x="342900" y="290513"/>
                  </a:lnTo>
                  <a:lnTo>
                    <a:pt x="328612" y="304800"/>
                  </a:lnTo>
                  <a:lnTo>
                    <a:pt x="328612" y="342900"/>
                  </a:lnTo>
                  <a:lnTo>
                    <a:pt x="328612" y="342900"/>
                  </a:lnTo>
                  <a:lnTo>
                    <a:pt x="304800" y="381000"/>
                  </a:lnTo>
                  <a:lnTo>
                    <a:pt x="219075" y="376238"/>
                  </a:lnTo>
                  <a:lnTo>
                    <a:pt x="185737" y="342900"/>
                  </a:lnTo>
                  <a:lnTo>
                    <a:pt x="142875" y="376238"/>
                  </a:lnTo>
                  <a:lnTo>
                    <a:pt x="71437" y="385763"/>
                  </a:lnTo>
                  <a:lnTo>
                    <a:pt x="42862" y="381000"/>
                  </a:lnTo>
                  <a:lnTo>
                    <a:pt x="38100" y="338138"/>
                  </a:lnTo>
                  <a:lnTo>
                    <a:pt x="0" y="300038"/>
                  </a:lnTo>
                  <a:lnTo>
                    <a:pt x="19050" y="209550"/>
                  </a:lnTo>
                  <a:lnTo>
                    <a:pt x="9525" y="171450"/>
                  </a:lnTo>
                  <a:lnTo>
                    <a:pt x="38100" y="109538"/>
                  </a:lnTo>
                  <a:close/>
                </a:path>
              </a:pathLst>
            </a:cu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95" name="Ovaal 94"/>
            <p:cNvSpPr/>
            <p:nvPr/>
          </p:nvSpPr>
          <p:spPr>
            <a:xfrm>
              <a:off x="6012160" y="4653136"/>
              <a:ext cx="144016"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98" name="Tekstvak 97"/>
            <p:cNvSpPr txBox="1"/>
            <p:nvPr/>
          </p:nvSpPr>
          <p:spPr>
            <a:xfrm>
              <a:off x="5940000" y="4824000"/>
              <a:ext cx="767732" cy="292388"/>
            </a:xfrm>
            <a:prstGeom prst="rect">
              <a:avLst/>
            </a:prstGeom>
            <a:noFill/>
          </p:spPr>
          <p:txBody>
            <a:bodyPr wrap="none" rtlCol="0">
              <a:spAutoFit/>
            </a:bodyPr>
            <a:lstStyle/>
            <a:p>
              <a:r>
                <a:rPr lang="nl-BE" sz="825" dirty="0">
                  <a:latin typeface="Calibri" pitchFamily="34" charset="0"/>
                </a:rPr>
                <a:t>Ljubljana</a:t>
              </a:r>
            </a:p>
          </p:txBody>
        </p:sp>
        <p:sp>
          <p:nvSpPr>
            <p:cNvPr id="96" name="Tekstvak 95"/>
            <p:cNvSpPr txBox="1"/>
            <p:nvPr/>
          </p:nvSpPr>
          <p:spPr>
            <a:xfrm>
              <a:off x="6156176" y="4581128"/>
              <a:ext cx="714299" cy="292388"/>
            </a:xfrm>
            <a:prstGeom prst="rect">
              <a:avLst/>
            </a:prstGeom>
            <a:noFill/>
          </p:spPr>
          <p:txBody>
            <a:bodyPr wrap="none" rtlCol="0">
              <a:spAutoFit/>
            </a:bodyPr>
            <a:lstStyle/>
            <a:p>
              <a:r>
                <a:rPr lang="nl-BE" sz="825" dirty="0" err="1">
                  <a:latin typeface="Calibri" pitchFamily="34" charset="0"/>
                </a:rPr>
                <a:t>Maribor</a:t>
              </a:r>
              <a:endParaRPr lang="nl-BE" sz="825" dirty="0">
                <a:latin typeface="Calibri" pitchFamily="34" charset="0"/>
              </a:endParaRPr>
            </a:p>
          </p:txBody>
        </p:sp>
        <p:sp>
          <p:nvSpPr>
            <p:cNvPr id="97" name="Ovaal 96"/>
            <p:cNvSpPr/>
            <p:nvPr/>
          </p:nvSpPr>
          <p:spPr>
            <a:xfrm>
              <a:off x="5868144" y="4869160"/>
              <a:ext cx="144016"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94" name="Tekstvak 93"/>
            <p:cNvSpPr txBox="1"/>
            <p:nvPr/>
          </p:nvSpPr>
          <p:spPr>
            <a:xfrm>
              <a:off x="5508104" y="4509120"/>
              <a:ext cx="789106" cy="307776"/>
            </a:xfrm>
            <a:prstGeom prst="rect">
              <a:avLst/>
            </a:prstGeom>
            <a:noFill/>
          </p:spPr>
          <p:txBody>
            <a:bodyPr wrap="none" rtlCol="0">
              <a:spAutoFit/>
            </a:bodyPr>
            <a:lstStyle/>
            <a:p>
              <a:r>
                <a:rPr lang="nl-BE" sz="900" b="1" dirty="0" err="1">
                  <a:latin typeface="Calibri" pitchFamily="34" charset="0"/>
                </a:rPr>
                <a:t>Slovenia</a:t>
              </a:r>
              <a:endParaRPr lang="nl-BE" sz="900" b="1" dirty="0">
                <a:latin typeface="Calibri" pitchFamily="34" charset="0"/>
              </a:endParaRPr>
            </a:p>
          </p:txBody>
        </p:sp>
      </p:grpSp>
      <p:grpSp>
        <p:nvGrpSpPr>
          <p:cNvPr id="12" name="Groep 99"/>
          <p:cNvGrpSpPr/>
          <p:nvPr/>
        </p:nvGrpSpPr>
        <p:grpSpPr>
          <a:xfrm>
            <a:off x="4599000" y="2106000"/>
            <a:ext cx="1017984" cy="1325166"/>
            <a:chOff x="4605338" y="2809875"/>
            <a:chExt cx="1357312" cy="1766888"/>
          </a:xfrm>
        </p:grpSpPr>
        <p:sp>
          <p:nvSpPr>
            <p:cNvPr id="101" name="Vrije vorm 100"/>
            <p:cNvSpPr/>
            <p:nvPr/>
          </p:nvSpPr>
          <p:spPr>
            <a:xfrm>
              <a:off x="4605338" y="2809875"/>
              <a:ext cx="1357312" cy="1766888"/>
            </a:xfrm>
            <a:custGeom>
              <a:avLst/>
              <a:gdLst>
                <a:gd name="connsiteX0" fmla="*/ 19050 w 1357312"/>
                <a:gd name="connsiteY0" fmla="*/ 1209675 h 1766888"/>
                <a:gd name="connsiteX1" fmla="*/ 61912 w 1357312"/>
                <a:gd name="connsiteY1" fmla="*/ 1176338 h 1766888"/>
                <a:gd name="connsiteX2" fmla="*/ 33337 w 1357312"/>
                <a:gd name="connsiteY2" fmla="*/ 1138238 h 1766888"/>
                <a:gd name="connsiteX3" fmla="*/ 0 w 1357312"/>
                <a:gd name="connsiteY3" fmla="*/ 1090613 h 1766888"/>
                <a:gd name="connsiteX4" fmla="*/ 0 w 1357312"/>
                <a:gd name="connsiteY4" fmla="*/ 1066800 h 1766888"/>
                <a:gd name="connsiteX5" fmla="*/ 47625 w 1357312"/>
                <a:gd name="connsiteY5" fmla="*/ 1033463 h 1766888"/>
                <a:gd name="connsiteX6" fmla="*/ 28575 w 1357312"/>
                <a:gd name="connsiteY6" fmla="*/ 981075 h 1766888"/>
                <a:gd name="connsiteX7" fmla="*/ 9525 w 1357312"/>
                <a:gd name="connsiteY7" fmla="*/ 942975 h 1766888"/>
                <a:gd name="connsiteX8" fmla="*/ 38100 w 1357312"/>
                <a:gd name="connsiteY8" fmla="*/ 909638 h 1766888"/>
                <a:gd name="connsiteX9" fmla="*/ 71437 w 1357312"/>
                <a:gd name="connsiteY9" fmla="*/ 814388 h 1766888"/>
                <a:gd name="connsiteX10" fmla="*/ 61912 w 1357312"/>
                <a:gd name="connsiteY10" fmla="*/ 742950 h 1766888"/>
                <a:gd name="connsiteX11" fmla="*/ 42862 w 1357312"/>
                <a:gd name="connsiteY11" fmla="*/ 681038 h 1766888"/>
                <a:gd name="connsiteX12" fmla="*/ 166687 w 1357312"/>
                <a:gd name="connsiteY12" fmla="*/ 690563 h 1766888"/>
                <a:gd name="connsiteX13" fmla="*/ 147637 w 1357312"/>
                <a:gd name="connsiteY13" fmla="*/ 657225 h 1766888"/>
                <a:gd name="connsiteX14" fmla="*/ 142875 w 1357312"/>
                <a:gd name="connsiteY14" fmla="*/ 595313 h 1766888"/>
                <a:gd name="connsiteX15" fmla="*/ 185737 w 1357312"/>
                <a:gd name="connsiteY15" fmla="*/ 528638 h 1766888"/>
                <a:gd name="connsiteX16" fmla="*/ 242887 w 1357312"/>
                <a:gd name="connsiteY16" fmla="*/ 438150 h 1766888"/>
                <a:gd name="connsiteX17" fmla="*/ 233362 w 1357312"/>
                <a:gd name="connsiteY17" fmla="*/ 323850 h 1766888"/>
                <a:gd name="connsiteX18" fmla="*/ 342900 w 1357312"/>
                <a:gd name="connsiteY18" fmla="*/ 271463 h 1766888"/>
                <a:gd name="connsiteX19" fmla="*/ 385762 w 1357312"/>
                <a:gd name="connsiteY19" fmla="*/ 285750 h 1766888"/>
                <a:gd name="connsiteX20" fmla="*/ 385762 w 1357312"/>
                <a:gd name="connsiteY20" fmla="*/ 342900 h 1766888"/>
                <a:gd name="connsiteX21" fmla="*/ 414337 w 1357312"/>
                <a:gd name="connsiteY21" fmla="*/ 304800 h 1766888"/>
                <a:gd name="connsiteX22" fmla="*/ 447675 w 1357312"/>
                <a:gd name="connsiteY22" fmla="*/ 314325 h 1766888"/>
                <a:gd name="connsiteX23" fmla="*/ 466725 w 1357312"/>
                <a:gd name="connsiteY23" fmla="*/ 285750 h 1766888"/>
                <a:gd name="connsiteX24" fmla="*/ 481012 w 1357312"/>
                <a:gd name="connsiteY24" fmla="*/ 242888 h 1766888"/>
                <a:gd name="connsiteX25" fmla="*/ 547687 w 1357312"/>
                <a:gd name="connsiteY25" fmla="*/ 266700 h 1766888"/>
                <a:gd name="connsiteX26" fmla="*/ 590550 w 1357312"/>
                <a:gd name="connsiteY26" fmla="*/ 304800 h 1766888"/>
                <a:gd name="connsiteX27" fmla="*/ 547687 w 1357312"/>
                <a:gd name="connsiteY27" fmla="*/ 228600 h 1766888"/>
                <a:gd name="connsiteX28" fmla="*/ 500062 w 1357312"/>
                <a:gd name="connsiteY28" fmla="*/ 195263 h 1766888"/>
                <a:gd name="connsiteX29" fmla="*/ 500062 w 1357312"/>
                <a:gd name="connsiteY29" fmla="*/ 171450 h 1766888"/>
                <a:gd name="connsiteX30" fmla="*/ 485775 w 1357312"/>
                <a:gd name="connsiteY30" fmla="*/ 152400 h 1766888"/>
                <a:gd name="connsiteX31" fmla="*/ 476250 w 1357312"/>
                <a:gd name="connsiteY31" fmla="*/ 133350 h 1766888"/>
                <a:gd name="connsiteX32" fmla="*/ 485775 w 1357312"/>
                <a:gd name="connsiteY32" fmla="*/ 61913 h 1766888"/>
                <a:gd name="connsiteX33" fmla="*/ 500062 w 1357312"/>
                <a:gd name="connsiteY33" fmla="*/ 0 h 1766888"/>
                <a:gd name="connsiteX34" fmla="*/ 571500 w 1357312"/>
                <a:gd name="connsiteY34" fmla="*/ 52388 h 1766888"/>
                <a:gd name="connsiteX35" fmla="*/ 623887 w 1357312"/>
                <a:gd name="connsiteY35" fmla="*/ 42863 h 1766888"/>
                <a:gd name="connsiteX36" fmla="*/ 657225 w 1357312"/>
                <a:gd name="connsiteY36" fmla="*/ 66675 h 1766888"/>
                <a:gd name="connsiteX37" fmla="*/ 666750 w 1357312"/>
                <a:gd name="connsiteY37" fmla="*/ 114300 h 1766888"/>
                <a:gd name="connsiteX38" fmla="*/ 666750 w 1357312"/>
                <a:gd name="connsiteY38" fmla="*/ 128588 h 1766888"/>
                <a:gd name="connsiteX39" fmla="*/ 704850 w 1357312"/>
                <a:gd name="connsiteY39" fmla="*/ 142875 h 1766888"/>
                <a:gd name="connsiteX40" fmla="*/ 728662 w 1357312"/>
                <a:gd name="connsiteY40" fmla="*/ 142875 h 1766888"/>
                <a:gd name="connsiteX41" fmla="*/ 771525 w 1357312"/>
                <a:gd name="connsiteY41" fmla="*/ 157163 h 1766888"/>
                <a:gd name="connsiteX42" fmla="*/ 804862 w 1357312"/>
                <a:gd name="connsiteY42" fmla="*/ 104775 h 1766888"/>
                <a:gd name="connsiteX43" fmla="*/ 800100 w 1357312"/>
                <a:gd name="connsiteY43" fmla="*/ 171450 h 1766888"/>
                <a:gd name="connsiteX44" fmla="*/ 790575 w 1357312"/>
                <a:gd name="connsiteY44" fmla="*/ 214313 h 1766888"/>
                <a:gd name="connsiteX45" fmla="*/ 776287 w 1357312"/>
                <a:gd name="connsiteY45" fmla="*/ 242888 h 1766888"/>
                <a:gd name="connsiteX46" fmla="*/ 842962 w 1357312"/>
                <a:gd name="connsiteY46" fmla="*/ 238125 h 1766888"/>
                <a:gd name="connsiteX47" fmla="*/ 862012 w 1357312"/>
                <a:gd name="connsiteY47" fmla="*/ 214313 h 1766888"/>
                <a:gd name="connsiteX48" fmla="*/ 933450 w 1357312"/>
                <a:gd name="connsiteY48" fmla="*/ 204788 h 1766888"/>
                <a:gd name="connsiteX49" fmla="*/ 971550 w 1357312"/>
                <a:gd name="connsiteY49" fmla="*/ 147638 h 1766888"/>
                <a:gd name="connsiteX50" fmla="*/ 1033462 w 1357312"/>
                <a:gd name="connsiteY50" fmla="*/ 133350 h 1766888"/>
                <a:gd name="connsiteX51" fmla="*/ 1090612 w 1357312"/>
                <a:gd name="connsiteY51" fmla="*/ 142875 h 1766888"/>
                <a:gd name="connsiteX52" fmla="*/ 1119187 w 1357312"/>
                <a:gd name="connsiteY52" fmla="*/ 190500 h 1766888"/>
                <a:gd name="connsiteX53" fmla="*/ 1143000 w 1357312"/>
                <a:gd name="connsiteY53" fmla="*/ 190500 h 1766888"/>
                <a:gd name="connsiteX54" fmla="*/ 1181100 w 1357312"/>
                <a:gd name="connsiteY54" fmla="*/ 214313 h 1766888"/>
                <a:gd name="connsiteX55" fmla="*/ 1228725 w 1357312"/>
                <a:gd name="connsiteY55" fmla="*/ 261938 h 1766888"/>
                <a:gd name="connsiteX56" fmla="*/ 1228725 w 1357312"/>
                <a:gd name="connsiteY56" fmla="*/ 261938 h 1766888"/>
                <a:gd name="connsiteX57" fmla="*/ 1262062 w 1357312"/>
                <a:gd name="connsiteY57" fmla="*/ 428625 h 1766888"/>
                <a:gd name="connsiteX58" fmla="*/ 1223962 w 1357312"/>
                <a:gd name="connsiteY58" fmla="*/ 457200 h 1766888"/>
                <a:gd name="connsiteX59" fmla="*/ 1223962 w 1357312"/>
                <a:gd name="connsiteY59" fmla="*/ 504825 h 1766888"/>
                <a:gd name="connsiteX60" fmla="*/ 1266825 w 1357312"/>
                <a:gd name="connsiteY60" fmla="*/ 557213 h 1766888"/>
                <a:gd name="connsiteX61" fmla="*/ 1290637 w 1357312"/>
                <a:gd name="connsiteY61" fmla="*/ 628650 h 1766888"/>
                <a:gd name="connsiteX62" fmla="*/ 1304925 w 1357312"/>
                <a:gd name="connsiteY62" fmla="*/ 671513 h 1766888"/>
                <a:gd name="connsiteX63" fmla="*/ 1285875 w 1357312"/>
                <a:gd name="connsiteY63" fmla="*/ 733425 h 1766888"/>
                <a:gd name="connsiteX64" fmla="*/ 1333500 w 1357312"/>
                <a:gd name="connsiteY64" fmla="*/ 804863 h 1766888"/>
                <a:gd name="connsiteX65" fmla="*/ 1352550 w 1357312"/>
                <a:gd name="connsiteY65" fmla="*/ 847725 h 1766888"/>
                <a:gd name="connsiteX66" fmla="*/ 1357312 w 1357312"/>
                <a:gd name="connsiteY66" fmla="*/ 885825 h 1766888"/>
                <a:gd name="connsiteX67" fmla="*/ 1338262 w 1357312"/>
                <a:gd name="connsiteY67" fmla="*/ 933450 h 1766888"/>
                <a:gd name="connsiteX68" fmla="*/ 1295400 w 1357312"/>
                <a:gd name="connsiteY68" fmla="*/ 895350 h 1766888"/>
                <a:gd name="connsiteX69" fmla="*/ 1295400 w 1357312"/>
                <a:gd name="connsiteY69" fmla="*/ 895350 h 1766888"/>
                <a:gd name="connsiteX70" fmla="*/ 1228725 w 1357312"/>
                <a:gd name="connsiteY70" fmla="*/ 947738 h 1766888"/>
                <a:gd name="connsiteX71" fmla="*/ 1162050 w 1357312"/>
                <a:gd name="connsiteY71" fmla="*/ 971550 h 1766888"/>
                <a:gd name="connsiteX72" fmla="*/ 1119187 w 1357312"/>
                <a:gd name="connsiteY72" fmla="*/ 981075 h 1766888"/>
                <a:gd name="connsiteX73" fmla="*/ 1095375 w 1357312"/>
                <a:gd name="connsiteY73" fmla="*/ 1004888 h 1766888"/>
                <a:gd name="connsiteX74" fmla="*/ 1023937 w 1357312"/>
                <a:gd name="connsiteY74" fmla="*/ 1038225 h 1766888"/>
                <a:gd name="connsiteX75" fmla="*/ 981075 w 1357312"/>
                <a:gd name="connsiteY75" fmla="*/ 1047750 h 1766888"/>
                <a:gd name="connsiteX76" fmla="*/ 971550 w 1357312"/>
                <a:gd name="connsiteY76" fmla="*/ 1066800 h 1766888"/>
                <a:gd name="connsiteX77" fmla="*/ 919162 w 1357312"/>
                <a:gd name="connsiteY77" fmla="*/ 1095375 h 1766888"/>
                <a:gd name="connsiteX78" fmla="*/ 971550 w 1357312"/>
                <a:gd name="connsiteY78" fmla="*/ 1133475 h 1766888"/>
                <a:gd name="connsiteX79" fmla="*/ 971550 w 1357312"/>
                <a:gd name="connsiteY79" fmla="*/ 1171575 h 1766888"/>
                <a:gd name="connsiteX80" fmla="*/ 962025 w 1357312"/>
                <a:gd name="connsiteY80" fmla="*/ 1214438 h 1766888"/>
                <a:gd name="connsiteX81" fmla="*/ 1028700 w 1357312"/>
                <a:gd name="connsiteY81" fmla="*/ 1300163 h 1766888"/>
                <a:gd name="connsiteX82" fmla="*/ 1081087 w 1357312"/>
                <a:gd name="connsiteY82" fmla="*/ 1338263 h 1766888"/>
                <a:gd name="connsiteX83" fmla="*/ 1133475 w 1357312"/>
                <a:gd name="connsiteY83" fmla="*/ 1376363 h 1766888"/>
                <a:gd name="connsiteX84" fmla="*/ 1171575 w 1357312"/>
                <a:gd name="connsiteY84" fmla="*/ 1428750 h 1766888"/>
                <a:gd name="connsiteX85" fmla="*/ 1171575 w 1357312"/>
                <a:gd name="connsiteY85" fmla="*/ 1428750 h 1766888"/>
                <a:gd name="connsiteX86" fmla="*/ 1128712 w 1357312"/>
                <a:gd name="connsiteY86" fmla="*/ 1481138 h 1766888"/>
                <a:gd name="connsiteX87" fmla="*/ 1104900 w 1357312"/>
                <a:gd name="connsiteY87" fmla="*/ 1524000 h 1766888"/>
                <a:gd name="connsiteX88" fmla="*/ 1033462 w 1357312"/>
                <a:gd name="connsiteY88" fmla="*/ 1552575 h 1766888"/>
                <a:gd name="connsiteX89" fmla="*/ 1009650 w 1357312"/>
                <a:gd name="connsiteY89" fmla="*/ 1585913 h 1766888"/>
                <a:gd name="connsiteX90" fmla="*/ 1071562 w 1357312"/>
                <a:gd name="connsiteY90" fmla="*/ 1690688 h 1766888"/>
                <a:gd name="connsiteX91" fmla="*/ 1081087 w 1357312"/>
                <a:gd name="connsiteY91" fmla="*/ 1714500 h 1766888"/>
                <a:gd name="connsiteX92" fmla="*/ 1019175 w 1357312"/>
                <a:gd name="connsiteY92" fmla="*/ 1738313 h 1766888"/>
                <a:gd name="connsiteX93" fmla="*/ 1014412 w 1357312"/>
                <a:gd name="connsiteY93" fmla="*/ 1690688 h 1766888"/>
                <a:gd name="connsiteX94" fmla="*/ 985837 w 1357312"/>
                <a:gd name="connsiteY94" fmla="*/ 1681163 h 1766888"/>
                <a:gd name="connsiteX95" fmla="*/ 947737 w 1357312"/>
                <a:gd name="connsiteY95" fmla="*/ 1671638 h 1766888"/>
                <a:gd name="connsiteX96" fmla="*/ 947737 w 1357312"/>
                <a:gd name="connsiteY96" fmla="*/ 1671638 h 1766888"/>
                <a:gd name="connsiteX97" fmla="*/ 904875 w 1357312"/>
                <a:gd name="connsiteY97" fmla="*/ 1709738 h 1766888"/>
                <a:gd name="connsiteX98" fmla="*/ 857250 w 1357312"/>
                <a:gd name="connsiteY98" fmla="*/ 1704975 h 1766888"/>
                <a:gd name="connsiteX99" fmla="*/ 804862 w 1357312"/>
                <a:gd name="connsiteY99" fmla="*/ 1714500 h 1766888"/>
                <a:gd name="connsiteX100" fmla="*/ 771525 w 1357312"/>
                <a:gd name="connsiteY100" fmla="*/ 1762125 h 1766888"/>
                <a:gd name="connsiteX101" fmla="*/ 709612 w 1357312"/>
                <a:gd name="connsiteY101" fmla="*/ 1738313 h 1766888"/>
                <a:gd name="connsiteX102" fmla="*/ 709612 w 1357312"/>
                <a:gd name="connsiteY102" fmla="*/ 1738313 h 1766888"/>
                <a:gd name="connsiteX103" fmla="*/ 652462 w 1357312"/>
                <a:gd name="connsiteY103" fmla="*/ 1714500 h 1766888"/>
                <a:gd name="connsiteX104" fmla="*/ 600075 w 1357312"/>
                <a:gd name="connsiteY104" fmla="*/ 1766888 h 1766888"/>
                <a:gd name="connsiteX105" fmla="*/ 581025 w 1357312"/>
                <a:gd name="connsiteY105" fmla="*/ 1719263 h 1766888"/>
                <a:gd name="connsiteX106" fmla="*/ 528637 w 1357312"/>
                <a:gd name="connsiteY106" fmla="*/ 1709738 h 1766888"/>
                <a:gd name="connsiteX107" fmla="*/ 495300 w 1357312"/>
                <a:gd name="connsiteY107" fmla="*/ 1728788 h 1766888"/>
                <a:gd name="connsiteX108" fmla="*/ 485775 w 1357312"/>
                <a:gd name="connsiteY108" fmla="*/ 1700213 h 1766888"/>
                <a:gd name="connsiteX109" fmla="*/ 428625 w 1357312"/>
                <a:gd name="connsiteY109" fmla="*/ 1685925 h 1766888"/>
                <a:gd name="connsiteX110" fmla="*/ 361950 w 1357312"/>
                <a:gd name="connsiteY110" fmla="*/ 1685925 h 1766888"/>
                <a:gd name="connsiteX111" fmla="*/ 347662 w 1357312"/>
                <a:gd name="connsiteY111" fmla="*/ 1647825 h 1766888"/>
                <a:gd name="connsiteX112" fmla="*/ 342900 w 1357312"/>
                <a:gd name="connsiteY112" fmla="*/ 1638300 h 1766888"/>
                <a:gd name="connsiteX113" fmla="*/ 304800 w 1357312"/>
                <a:gd name="connsiteY113" fmla="*/ 1647825 h 1766888"/>
                <a:gd name="connsiteX114" fmla="*/ 304800 w 1357312"/>
                <a:gd name="connsiteY114" fmla="*/ 1709738 h 1766888"/>
                <a:gd name="connsiteX115" fmla="*/ 219075 w 1357312"/>
                <a:gd name="connsiteY115" fmla="*/ 1700213 h 1766888"/>
                <a:gd name="connsiteX116" fmla="*/ 180975 w 1357312"/>
                <a:gd name="connsiteY116" fmla="*/ 1666875 h 1766888"/>
                <a:gd name="connsiteX117" fmla="*/ 190500 w 1357312"/>
                <a:gd name="connsiteY117" fmla="*/ 1543050 h 1766888"/>
                <a:gd name="connsiteX118" fmla="*/ 257175 w 1357312"/>
                <a:gd name="connsiteY118" fmla="*/ 1433513 h 1766888"/>
                <a:gd name="connsiteX119" fmla="*/ 290512 w 1357312"/>
                <a:gd name="connsiteY119" fmla="*/ 1376363 h 1766888"/>
                <a:gd name="connsiteX120" fmla="*/ 242887 w 1357312"/>
                <a:gd name="connsiteY120" fmla="*/ 1323975 h 1766888"/>
                <a:gd name="connsiteX121" fmla="*/ 119062 w 1357312"/>
                <a:gd name="connsiteY121" fmla="*/ 1314450 h 1766888"/>
                <a:gd name="connsiteX122" fmla="*/ 76200 w 1357312"/>
                <a:gd name="connsiteY122" fmla="*/ 1290638 h 1766888"/>
                <a:gd name="connsiteX123" fmla="*/ 19050 w 1357312"/>
                <a:gd name="connsiteY123" fmla="*/ 1209675 h 1766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1357312" h="1766888">
                  <a:moveTo>
                    <a:pt x="19050" y="1209675"/>
                  </a:moveTo>
                  <a:lnTo>
                    <a:pt x="61912" y="1176338"/>
                  </a:lnTo>
                  <a:lnTo>
                    <a:pt x="33337" y="1138238"/>
                  </a:lnTo>
                  <a:lnTo>
                    <a:pt x="0" y="1090613"/>
                  </a:lnTo>
                  <a:lnTo>
                    <a:pt x="0" y="1066800"/>
                  </a:lnTo>
                  <a:lnTo>
                    <a:pt x="47625" y="1033463"/>
                  </a:lnTo>
                  <a:lnTo>
                    <a:pt x="28575" y="981075"/>
                  </a:lnTo>
                  <a:lnTo>
                    <a:pt x="9525" y="942975"/>
                  </a:lnTo>
                  <a:lnTo>
                    <a:pt x="38100" y="909638"/>
                  </a:lnTo>
                  <a:lnTo>
                    <a:pt x="71437" y="814388"/>
                  </a:lnTo>
                  <a:lnTo>
                    <a:pt x="61912" y="742950"/>
                  </a:lnTo>
                  <a:lnTo>
                    <a:pt x="42862" y="681038"/>
                  </a:lnTo>
                  <a:lnTo>
                    <a:pt x="166687" y="690563"/>
                  </a:lnTo>
                  <a:lnTo>
                    <a:pt x="147637" y="657225"/>
                  </a:lnTo>
                  <a:lnTo>
                    <a:pt x="142875" y="595313"/>
                  </a:lnTo>
                  <a:lnTo>
                    <a:pt x="185737" y="528638"/>
                  </a:lnTo>
                  <a:lnTo>
                    <a:pt x="242887" y="438150"/>
                  </a:lnTo>
                  <a:lnTo>
                    <a:pt x="233362" y="323850"/>
                  </a:lnTo>
                  <a:lnTo>
                    <a:pt x="342900" y="271463"/>
                  </a:lnTo>
                  <a:lnTo>
                    <a:pt x="385762" y="285750"/>
                  </a:lnTo>
                  <a:lnTo>
                    <a:pt x="385762" y="342900"/>
                  </a:lnTo>
                  <a:lnTo>
                    <a:pt x="414337" y="304800"/>
                  </a:lnTo>
                  <a:lnTo>
                    <a:pt x="447675" y="314325"/>
                  </a:lnTo>
                  <a:lnTo>
                    <a:pt x="466725" y="285750"/>
                  </a:lnTo>
                  <a:lnTo>
                    <a:pt x="481012" y="242888"/>
                  </a:lnTo>
                  <a:lnTo>
                    <a:pt x="547687" y="266700"/>
                  </a:lnTo>
                  <a:lnTo>
                    <a:pt x="590550" y="304800"/>
                  </a:lnTo>
                  <a:lnTo>
                    <a:pt x="547687" y="228600"/>
                  </a:lnTo>
                  <a:lnTo>
                    <a:pt x="500062" y="195263"/>
                  </a:lnTo>
                  <a:lnTo>
                    <a:pt x="500062" y="171450"/>
                  </a:lnTo>
                  <a:lnTo>
                    <a:pt x="485775" y="152400"/>
                  </a:lnTo>
                  <a:lnTo>
                    <a:pt x="476250" y="133350"/>
                  </a:lnTo>
                  <a:lnTo>
                    <a:pt x="485775" y="61913"/>
                  </a:lnTo>
                  <a:lnTo>
                    <a:pt x="500062" y="0"/>
                  </a:lnTo>
                  <a:lnTo>
                    <a:pt x="571500" y="52388"/>
                  </a:lnTo>
                  <a:lnTo>
                    <a:pt x="623887" y="42863"/>
                  </a:lnTo>
                  <a:lnTo>
                    <a:pt x="657225" y="66675"/>
                  </a:lnTo>
                  <a:lnTo>
                    <a:pt x="666750" y="114300"/>
                  </a:lnTo>
                  <a:lnTo>
                    <a:pt x="666750" y="128588"/>
                  </a:lnTo>
                  <a:lnTo>
                    <a:pt x="704850" y="142875"/>
                  </a:lnTo>
                  <a:lnTo>
                    <a:pt x="728662" y="142875"/>
                  </a:lnTo>
                  <a:lnTo>
                    <a:pt x="771525" y="157163"/>
                  </a:lnTo>
                  <a:lnTo>
                    <a:pt x="804862" y="104775"/>
                  </a:lnTo>
                  <a:lnTo>
                    <a:pt x="800100" y="171450"/>
                  </a:lnTo>
                  <a:lnTo>
                    <a:pt x="790575" y="214313"/>
                  </a:lnTo>
                  <a:lnTo>
                    <a:pt x="776287" y="242888"/>
                  </a:lnTo>
                  <a:lnTo>
                    <a:pt x="842962" y="238125"/>
                  </a:lnTo>
                  <a:lnTo>
                    <a:pt x="862012" y="214313"/>
                  </a:lnTo>
                  <a:lnTo>
                    <a:pt x="933450" y="204788"/>
                  </a:lnTo>
                  <a:lnTo>
                    <a:pt x="971550" y="147638"/>
                  </a:lnTo>
                  <a:lnTo>
                    <a:pt x="1033462" y="133350"/>
                  </a:lnTo>
                  <a:lnTo>
                    <a:pt x="1090612" y="142875"/>
                  </a:lnTo>
                  <a:lnTo>
                    <a:pt x="1119187" y="190500"/>
                  </a:lnTo>
                  <a:lnTo>
                    <a:pt x="1143000" y="190500"/>
                  </a:lnTo>
                  <a:lnTo>
                    <a:pt x="1181100" y="214313"/>
                  </a:lnTo>
                  <a:lnTo>
                    <a:pt x="1228725" y="261938"/>
                  </a:lnTo>
                  <a:lnTo>
                    <a:pt x="1228725" y="261938"/>
                  </a:lnTo>
                  <a:lnTo>
                    <a:pt x="1262062" y="428625"/>
                  </a:lnTo>
                  <a:lnTo>
                    <a:pt x="1223962" y="457200"/>
                  </a:lnTo>
                  <a:lnTo>
                    <a:pt x="1223962" y="504825"/>
                  </a:lnTo>
                  <a:lnTo>
                    <a:pt x="1266825" y="557213"/>
                  </a:lnTo>
                  <a:lnTo>
                    <a:pt x="1290637" y="628650"/>
                  </a:lnTo>
                  <a:lnTo>
                    <a:pt x="1304925" y="671513"/>
                  </a:lnTo>
                  <a:lnTo>
                    <a:pt x="1285875" y="733425"/>
                  </a:lnTo>
                  <a:lnTo>
                    <a:pt x="1333500" y="804863"/>
                  </a:lnTo>
                  <a:lnTo>
                    <a:pt x="1352550" y="847725"/>
                  </a:lnTo>
                  <a:lnTo>
                    <a:pt x="1357312" y="885825"/>
                  </a:lnTo>
                  <a:lnTo>
                    <a:pt x="1338262" y="933450"/>
                  </a:lnTo>
                  <a:lnTo>
                    <a:pt x="1295400" y="895350"/>
                  </a:lnTo>
                  <a:lnTo>
                    <a:pt x="1295400" y="895350"/>
                  </a:lnTo>
                  <a:lnTo>
                    <a:pt x="1228725" y="947738"/>
                  </a:lnTo>
                  <a:lnTo>
                    <a:pt x="1162050" y="971550"/>
                  </a:lnTo>
                  <a:lnTo>
                    <a:pt x="1119187" y="981075"/>
                  </a:lnTo>
                  <a:lnTo>
                    <a:pt x="1095375" y="1004888"/>
                  </a:lnTo>
                  <a:lnTo>
                    <a:pt x="1023937" y="1038225"/>
                  </a:lnTo>
                  <a:lnTo>
                    <a:pt x="981075" y="1047750"/>
                  </a:lnTo>
                  <a:lnTo>
                    <a:pt x="971550" y="1066800"/>
                  </a:lnTo>
                  <a:lnTo>
                    <a:pt x="919162" y="1095375"/>
                  </a:lnTo>
                  <a:lnTo>
                    <a:pt x="971550" y="1133475"/>
                  </a:lnTo>
                  <a:lnTo>
                    <a:pt x="971550" y="1171575"/>
                  </a:lnTo>
                  <a:lnTo>
                    <a:pt x="962025" y="1214438"/>
                  </a:lnTo>
                  <a:lnTo>
                    <a:pt x="1028700" y="1300163"/>
                  </a:lnTo>
                  <a:lnTo>
                    <a:pt x="1081087" y="1338263"/>
                  </a:lnTo>
                  <a:lnTo>
                    <a:pt x="1133475" y="1376363"/>
                  </a:lnTo>
                  <a:lnTo>
                    <a:pt x="1171575" y="1428750"/>
                  </a:lnTo>
                  <a:lnTo>
                    <a:pt x="1171575" y="1428750"/>
                  </a:lnTo>
                  <a:lnTo>
                    <a:pt x="1128712" y="1481138"/>
                  </a:lnTo>
                  <a:lnTo>
                    <a:pt x="1104900" y="1524000"/>
                  </a:lnTo>
                  <a:lnTo>
                    <a:pt x="1033462" y="1552575"/>
                  </a:lnTo>
                  <a:lnTo>
                    <a:pt x="1009650" y="1585913"/>
                  </a:lnTo>
                  <a:lnTo>
                    <a:pt x="1071562" y="1690688"/>
                  </a:lnTo>
                  <a:lnTo>
                    <a:pt x="1081087" y="1714500"/>
                  </a:lnTo>
                  <a:lnTo>
                    <a:pt x="1019175" y="1738313"/>
                  </a:lnTo>
                  <a:lnTo>
                    <a:pt x="1014412" y="1690688"/>
                  </a:lnTo>
                  <a:lnTo>
                    <a:pt x="985837" y="1681163"/>
                  </a:lnTo>
                  <a:lnTo>
                    <a:pt x="947737" y="1671638"/>
                  </a:lnTo>
                  <a:lnTo>
                    <a:pt x="947737" y="1671638"/>
                  </a:lnTo>
                  <a:lnTo>
                    <a:pt x="904875" y="1709738"/>
                  </a:lnTo>
                  <a:lnTo>
                    <a:pt x="857250" y="1704975"/>
                  </a:lnTo>
                  <a:lnTo>
                    <a:pt x="804862" y="1714500"/>
                  </a:lnTo>
                  <a:lnTo>
                    <a:pt x="771525" y="1762125"/>
                  </a:lnTo>
                  <a:lnTo>
                    <a:pt x="709612" y="1738313"/>
                  </a:lnTo>
                  <a:lnTo>
                    <a:pt x="709612" y="1738313"/>
                  </a:lnTo>
                  <a:lnTo>
                    <a:pt x="652462" y="1714500"/>
                  </a:lnTo>
                  <a:lnTo>
                    <a:pt x="600075" y="1766888"/>
                  </a:lnTo>
                  <a:lnTo>
                    <a:pt x="581025" y="1719263"/>
                  </a:lnTo>
                  <a:lnTo>
                    <a:pt x="528637" y="1709738"/>
                  </a:lnTo>
                  <a:lnTo>
                    <a:pt x="495300" y="1728788"/>
                  </a:lnTo>
                  <a:lnTo>
                    <a:pt x="485775" y="1700213"/>
                  </a:lnTo>
                  <a:lnTo>
                    <a:pt x="428625" y="1685925"/>
                  </a:lnTo>
                  <a:lnTo>
                    <a:pt x="361950" y="1685925"/>
                  </a:lnTo>
                  <a:lnTo>
                    <a:pt x="347662" y="1647825"/>
                  </a:lnTo>
                  <a:lnTo>
                    <a:pt x="342900" y="1638300"/>
                  </a:lnTo>
                  <a:lnTo>
                    <a:pt x="304800" y="1647825"/>
                  </a:lnTo>
                  <a:lnTo>
                    <a:pt x="304800" y="1709738"/>
                  </a:lnTo>
                  <a:lnTo>
                    <a:pt x="219075" y="1700213"/>
                  </a:lnTo>
                  <a:lnTo>
                    <a:pt x="180975" y="1666875"/>
                  </a:lnTo>
                  <a:lnTo>
                    <a:pt x="190500" y="1543050"/>
                  </a:lnTo>
                  <a:lnTo>
                    <a:pt x="257175" y="1433513"/>
                  </a:lnTo>
                  <a:lnTo>
                    <a:pt x="290512" y="1376363"/>
                  </a:lnTo>
                  <a:lnTo>
                    <a:pt x="242887" y="1323975"/>
                  </a:lnTo>
                  <a:lnTo>
                    <a:pt x="119062" y="1314450"/>
                  </a:lnTo>
                  <a:lnTo>
                    <a:pt x="76200" y="1290638"/>
                  </a:lnTo>
                  <a:lnTo>
                    <a:pt x="19050" y="1209675"/>
                  </a:lnTo>
                  <a:close/>
                </a:path>
              </a:pathLst>
            </a:cu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102" name="Tekstvak 101"/>
            <p:cNvSpPr txBox="1"/>
            <p:nvPr/>
          </p:nvSpPr>
          <p:spPr>
            <a:xfrm>
              <a:off x="4788025" y="3933056"/>
              <a:ext cx="836127" cy="307776"/>
            </a:xfrm>
            <a:prstGeom prst="rect">
              <a:avLst/>
            </a:prstGeom>
            <a:noFill/>
          </p:spPr>
          <p:txBody>
            <a:bodyPr wrap="none" rtlCol="0">
              <a:spAutoFit/>
            </a:bodyPr>
            <a:lstStyle/>
            <a:p>
              <a:r>
                <a:rPr lang="nl-BE" sz="900" b="1" dirty="0" err="1">
                  <a:latin typeface="Calibri" pitchFamily="34" charset="0"/>
                </a:rPr>
                <a:t>Germany</a:t>
              </a:r>
              <a:endParaRPr lang="nl-BE" sz="900" b="1" dirty="0">
                <a:latin typeface="Calibri" pitchFamily="34" charset="0"/>
              </a:endParaRPr>
            </a:p>
          </p:txBody>
        </p:sp>
        <p:sp>
          <p:nvSpPr>
            <p:cNvPr id="103" name="Ovaal 102"/>
            <p:cNvSpPr/>
            <p:nvPr/>
          </p:nvSpPr>
          <p:spPr>
            <a:xfrm>
              <a:off x="4716016" y="3573016"/>
              <a:ext cx="144016"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104" name="Tekstvak 103"/>
            <p:cNvSpPr txBox="1"/>
            <p:nvPr/>
          </p:nvSpPr>
          <p:spPr>
            <a:xfrm>
              <a:off x="4788001" y="3501008"/>
              <a:ext cx="714299" cy="292388"/>
            </a:xfrm>
            <a:prstGeom prst="rect">
              <a:avLst/>
            </a:prstGeom>
            <a:noFill/>
          </p:spPr>
          <p:txBody>
            <a:bodyPr wrap="none" rtlCol="0">
              <a:spAutoFit/>
            </a:bodyPr>
            <a:lstStyle/>
            <a:p>
              <a:r>
                <a:rPr lang="nl-BE" sz="825" dirty="0">
                  <a:latin typeface="Calibri" pitchFamily="34" charset="0"/>
                </a:rPr>
                <a:t>Cologne</a:t>
              </a:r>
            </a:p>
          </p:txBody>
        </p:sp>
        <p:sp>
          <p:nvSpPr>
            <p:cNvPr id="105" name="Tekstvak 104"/>
            <p:cNvSpPr txBox="1"/>
            <p:nvPr/>
          </p:nvSpPr>
          <p:spPr>
            <a:xfrm>
              <a:off x="5184001" y="3284984"/>
              <a:ext cx="581784" cy="292388"/>
            </a:xfrm>
            <a:prstGeom prst="rect">
              <a:avLst/>
            </a:prstGeom>
            <a:noFill/>
          </p:spPr>
          <p:txBody>
            <a:bodyPr wrap="none" rtlCol="0">
              <a:spAutoFit/>
            </a:bodyPr>
            <a:lstStyle/>
            <a:p>
              <a:r>
                <a:rPr lang="nl-BE" sz="825" dirty="0">
                  <a:latin typeface="Calibri" pitchFamily="34" charset="0"/>
                </a:rPr>
                <a:t>Berlin</a:t>
              </a:r>
            </a:p>
          </p:txBody>
        </p:sp>
        <p:sp>
          <p:nvSpPr>
            <p:cNvPr id="106" name="Ovaal 105"/>
            <p:cNvSpPr/>
            <p:nvPr/>
          </p:nvSpPr>
          <p:spPr>
            <a:xfrm>
              <a:off x="5652120" y="3356992"/>
              <a:ext cx="144016"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grpSp>
      <p:grpSp>
        <p:nvGrpSpPr>
          <p:cNvPr id="13" name="Groep 112"/>
          <p:cNvGrpSpPr/>
          <p:nvPr/>
        </p:nvGrpSpPr>
        <p:grpSpPr>
          <a:xfrm>
            <a:off x="5861446" y="0"/>
            <a:ext cx="901723" cy="1300163"/>
            <a:chOff x="6291263" y="0"/>
            <a:chExt cx="1202297" cy="1733550"/>
          </a:xfrm>
        </p:grpSpPr>
        <p:sp>
          <p:nvSpPr>
            <p:cNvPr id="107" name="Vrije vorm 106"/>
            <p:cNvSpPr/>
            <p:nvPr/>
          </p:nvSpPr>
          <p:spPr>
            <a:xfrm>
              <a:off x="6291263" y="0"/>
              <a:ext cx="1200150" cy="1733550"/>
            </a:xfrm>
            <a:custGeom>
              <a:avLst/>
              <a:gdLst>
                <a:gd name="connsiteX0" fmla="*/ 347662 w 1200150"/>
                <a:gd name="connsiteY0" fmla="*/ 642938 h 1733550"/>
                <a:gd name="connsiteX1" fmla="*/ 304800 w 1200150"/>
                <a:gd name="connsiteY1" fmla="*/ 581025 h 1733550"/>
                <a:gd name="connsiteX2" fmla="*/ 304800 w 1200150"/>
                <a:gd name="connsiteY2" fmla="*/ 523875 h 1733550"/>
                <a:gd name="connsiteX3" fmla="*/ 295275 w 1200150"/>
                <a:gd name="connsiteY3" fmla="*/ 461963 h 1733550"/>
                <a:gd name="connsiteX4" fmla="*/ 271462 w 1200150"/>
                <a:gd name="connsiteY4" fmla="*/ 442913 h 1733550"/>
                <a:gd name="connsiteX5" fmla="*/ 233362 w 1200150"/>
                <a:gd name="connsiteY5" fmla="*/ 385763 h 1733550"/>
                <a:gd name="connsiteX6" fmla="*/ 223837 w 1200150"/>
                <a:gd name="connsiteY6" fmla="*/ 314325 h 1733550"/>
                <a:gd name="connsiteX7" fmla="*/ 166687 w 1200150"/>
                <a:gd name="connsiteY7" fmla="*/ 271463 h 1733550"/>
                <a:gd name="connsiteX8" fmla="*/ 66675 w 1200150"/>
                <a:gd name="connsiteY8" fmla="*/ 238125 h 1733550"/>
                <a:gd name="connsiteX9" fmla="*/ 19050 w 1200150"/>
                <a:gd name="connsiteY9" fmla="*/ 185738 h 1733550"/>
                <a:gd name="connsiteX10" fmla="*/ 0 w 1200150"/>
                <a:gd name="connsiteY10" fmla="*/ 147638 h 1733550"/>
                <a:gd name="connsiteX11" fmla="*/ 19050 w 1200150"/>
                <a:gd name="connsiteY11" fmla="*/ 123825 h 1733550"/>
                <a:gd name="connsiteX12" fmla="*/ 71437 w 1200150"/>
                <a:gd name="connsiteY12" fmla="*/ 142875 h 1733550"/>
                <a:gd name="connsiteX13" fmla="*/ 123825 w 1200150"/>
                <a:gd name="connsiteY13" fmla="*/ 195263 h 1733550"/>
                <a:gd name="connsiteX14" fmla="*/ 171450 w 1200150"/>
                <a:gd name="connsiteY14" fmla="*/ 200025 h 1733550"/>
                <a:gd name="connsiteX15" fmla="*/ 242887 w 1200150"/>
                <a:gd name="connsiteY15" fmla="*/ 185738 h 1733550"/>
                <a:gd name="connsiteX16" fmla="*/ 290512 w 1200150"/>
                <a:gd name="connsiteY16" fmla="*/ 204788 h 1733550"/>
                <a:gd name="connsiteX17" fmla="*/ 323850 w 1200150"/>
                <a:gd name="connsiteY17" fmla="*/ 195263 h 1733550"/>
                <a:gd name="connsiteX18" fmla="*/ 333375 w 1200150"/>
                <a:gd name="connsiteY18" fmla="*/ 157163 h 1733550"/>
                <a:gd name="connsiteX19" fmla="*/ 333375 w 1200150"/>
                <a:gd name="connsiteY19" fmla="*/ 157163 h 1733550"/>
                <a:gd name="connsiteX20" fmla="*/ 319087 w 1200150"/>
                <a:gd name="connsiteY20" fmla="*/ 114300 h 1733550"/>
                <a:gd name="connsiteX21" fmla="*/ 338137 w 1200150"/>
                <a:gd name="connsiteY21" fmla="*/ 52388 h 1733550"/>
                <a:gd name="connsiteX22" fmla="*/ 371475 w 1200150"/>
                <a:gd name="connsiteY22" fmla="*/ 0 h 1733550"/>
                <a:gd name="connsiteX23" fmla="*/ 461962 w 1200150"/>
                <a:gd name="connsiteY23" fmla="*/ 14288 h 1733550"/>
                <a:gd name="connsiteX24" fmla="*/ 500062 w 1200150"/>
                <a:gd name="connsiteY24" fmla="*/ 14288 h 1733550"/>
                <a:gd name="connsiteX25" fmla="*/ 561975 w 1200150"/>
                <a:gd name="connsiteY25" fmla="*/ 42863 h 1733550"/>
                <a:gd name="connsiteX26" fmla="*/ 576262 w 1200150"/>
                <a:gd name="connsiteY26" fmla="*/ 95250 h 1733550"/>
                <a:gd name="connsiteX27" fmla="*/ 585787 w 1200150"/>
                <a:gd name="connsiteY27" fmla="*/ 133350 h 1733550"/>
                <a:gd name="connsiteX28" fmla="*/ 590550 w 1200150"/>
                <a:gd name="connsiteY28" fmla="*/ 190500 h 1733550"/>
                <a:gd name="connsiteX29" fmla="*/ 590550 w 1200150"/>
                <a:gd name="connsiteY29" fmla="*/ 233363 h 1733550"/>
                <a:gd name="connsiteX30" fmla="*/ 647700 w 1200150"/>
                <a:gd name="connsiteY30" fmla="*/ 261938 h 1733550"/>
                <a:gd name="connsiteX31" fmla="*/ 709612 w 1200150"/>
                <a:gd name="connsiteY31" fmla="*/ 300038 h 1733550"/>
                <a:gd name="connsiteX32" fmla="*/ 723900 w 1200150"/>
                <a:gd name="connsiteY32" fmla="*/ 371475 h 1733550"/>
                <a:gd name="connsiteX33" fmla="*/ 704850 w 1200150"/>
                <a:gd name="connsiteY33" fmla="*/ 419100 h 1733550"/>
                <a:gd name="connsiteX34" fmla="*/ 723900 w 1200150"/>
                <a:gd name="connsiteY34" fmla="*/ 452438 h 1733550"/>
                <a:gd name="connsiteX35" fmla="*/ 781050 w 1200150"/>
                <a:gd name="connsiteY35" fmla="*/ 495300 h 1733550"/>
                <a:gd name="connsiteX36" fmla="*/ 842962 w 1200150"/>
                <a:gd name="connsiteY36" fmla="*/ 547688 h 1733550"/>
                <a:gd name="connsiteX37" fmla="*/ 866775 w 1200150"/>
                <a:gd name="connsiteY37" fmla="*/ 585788 h 1733550"/>
                <a:gd name="connsiteX38" fmla="*/ 852487 w 1200150"/>
                <a:gd name="connsiteY38" fmla="*/ 633413 h 1733550"/>
                <a:gd name="connsiteX39" fmla="*/ 852487 w 1200150"/>
                <a:gd name="connsiteY39" fmla="*/ 657225 h 1733550"/>
                <a:gd name="connsiteX40" fmla="*/ 900112 w 1200150"/>
                <a:gd name="connsiteY40" fmla="*/ 704850 h 1733550"/>
                <a:gd name="connsiteX41" fmla="*/ 895350 w 1200150"/>
                <a:gd name="connsiteY41" fmla="*/ 752475 h 1733550"/>
                <a:gd name="connsiteX42" fmla="*/ 942975 w 1200150"/>
                <a:gd name="connsiteY42" fmla="*/ 757238 h 1733550"/>
                <a:gd name="connsiteX43" fmla="*/ 942975 w 1200150"/>
                <a:gd name="connsiteY43" fmla="*/ 819150 h 1733550"/>
                <a:gd name="connsiteX44" fmla="*/ 995362 w 1200150"/>
                <a:gd name="connsiteY44" fmla="*/ 833438 h 1733550"/>
                <a:gd name="connsiteX45" fmla="*/ 1004887 w 1200150"/>
                <a:gd name="connsiteY45" fmla="*/ 852488 h 1733550"/>
                <a:gd name="connsiteX46" fmla="*/ 1014412 w 1200150"/>
                <a:gd name="connsiteY46" fmla="*/ 890588 h 1733550"/>
                <a:gd name="connsiteX47" fmla="*/ 1014412 w 1200150"/>
                <a:gd name="connsiteY47" fmla="*/ 890588 h 1733550"/>
                <a:gd name="connsiteX48" fmla="*/ 1047750 w 1200150"/>
                <a:gd name="connsiteY48" fmla="*/ 971550 h 1733550"/>
                <a:gd name="connsiteX49" fmla="*/ 1162050 w 1200150"/>
                <a:gd name="connsiteY49" fmla="*/ 1028700 h 1733550"/>
                <a:gd name="connsiteX50" fmla="*/ 1200150 w 1200150"/>
                <a:gd name="connsiteY50" fmla="*/ 1104900 h 1733550"/>
                <a:gd name="connsiteX51" fmla="*/ 1157287 w 1200150"/>
                <a:gd name="connsiteY51" fmla="*/ 1114425 h 1733550"/>
                <a:gd name="connsiteX52" fmla="*/ 1143000 w 1200150"/>
                <a:gd name="connsiteY52" fmla="*/ 1119188 h 1733550"/>
                <a:gd name="connsiteX53" fmla="*/ 1147762 w 1200150"/>
                <a:gd name="connsiteY53" fmla="*/ 1223963 h 1733550"/>
                <a:gd name="connsiteX54" fmla="*/ 1109662 w 1200150"/>
                <a:gd name="connsiteY54" fmla="*/ 1319213 h 1733550"/>
                <a:gd name="connsiteX55" fmla="*/ 1057275 w 1200150"/>
                <a:gd name="connsiteY55" fmla="*/ 1419225 h 1733550"/>
                <a:gd name="connsiteX56" fmla="*/ 1009650 w 1200150"/>
                <a:gd name="connsiteY56" fmla="*/ 1504950 h 1733550"/>
                <a:gd name="connsiteX57" fmla="*/ 1000125 w 1200150"/>
                <a:gd name="connsiteY57" fmla="*/ 1557338 h 1733550"/>
                <a:gd name="connsiteX58" fmla="*/ 890587 w 1200150"/>
                <a:gd name="connsiteY58" fmla="*/ 1571625 h 1733550"/>
                <a:gd name="connsiteX59" fmla="*/ 857250 w 1200150"/>
                <a:gd name="connsiteY59" fmla="*/ 1585913 h 1733550"/>
                <a:gd name="connsiteX60" fmla="*/ 766762 w 1200150"/>
                <a:gd name="connsiteY60" fmla="*/ 1647825 h 1733550"/>
                <a:gd name="connsiteX61" fmla="*/ 695325 w 1200150"/>
                <a:gd name="connsiteY61" fmla="*/ 1647825 h 1733550"/>
                <a:gd name="connsiteX62" fmla="*/ 666750 w 1200150"/>
                <a:gd name="connsiteY62" fmla="*/ 1685925 h 1733550"/>
                <a:gd name="connsiteX63" fmla="*/ 623887 w 1200150"/>
                <a:gd name="connsiteY63" fmla="*/ 1695450 h 1733550"/>
                <a:gd name="connsiteX64" fmla="*/ 561975 w 1200150"/>
                <a:gd name="connsiteY64" fmla="*/ 1724025 h 1733550"/>
                <a:gd name="connsiteX65" fmla="*/ 490537 w 1200150"/>
                <a:gd name="connsiteY65" fmla="*/ 1719263 h 1733550"/>
                <a:gd name="connsiteX66" fmla="*/ 452437 w 1200150"/>
                <a:gd name="connsiteY66" fmla="*/ 1733550 h 1733550"/>
                <a:gd name="connsiteX67" fmla="*/ 409575 w 1200150"/>
                <a:gd name="connsiteY67" fmla="*/ 1719263 h 1733550"/>
                <a:gd name="connsiteX68" fmla="*/ 409575 w 1200150"/>
                <a:gd name="connsiteY68" fmla="*/ 1652588 h 1733550"/>
                <a:gd name="connsiteX69" fmla="*/ 366712 w 1200150"/>
                <a:gd name="connsiteY69" fmla="*/ 1624013 h 1733550"/>
                <a:gd name="connsiteX70" fmla="*/ 290512 w 1200150"/>
                <a:gd name="connsiteY70" fmla="*/ 1609725 h 1733550"/>
                <a:gd name="connsiteX71" fmla="*/ 271462 w 1200150"/>
                <a:gd name="connsiteY71" fmla="*/ 1514475 h 1733550"/>
                <a:gd name="connsiteX72" fmla="*/ 280987 w 1200150"/>
                <a:gd name="connsiteY72" fmla="*/ 1409700 h 1733550"/>
                <a:gd name="connsiteX73" fmla="*/ 228600 w 1200150"/>
                <a:gd name="connsiteY73" fmla="*/ 1343025 h 1733550"/>
                <a:gd name="connsiteX74" fmla="*/ 252412 w 1200150"/>
                <a:gd name="connsiteY74" fmla="*/ 1285875 h 1733550"/>
                <a:gd name="connsiteX75" fmla="*/ 219075 w 1200150"/>
                <a:gd name="connsiteY75" fmla="*/ 1219200 h 1733550"/>
                <a:gd name="connsiteX76" fmla="*/ 204787 w 1200150"/>
                <a:gd name="connsiteY76" fmla="*/ 1176338 h 1733550"/>
                <a:gd name="connsiteX77" fmla="*/ 252412 w 1200150"/>
                <a:gd name="connsiteY77" fmla="*/ 1104900 h 1733550"/>
                <a:gd name="connsiteX78" fmla="*/ 252412 w 1200150"/>
                <a:gd name="connsiteY78" fmla="*/ 1104900 h 1733550"/>
                <a:gd name="connsiteX79" fmla="*/ 328612 w 1200150"/>
                <a:gd name="connsiteY79" fmla="*/ 1019175 h 1733550"/>
                <a:gd name="connsiteX80" fmla="*/ 357187 w 1200150"/>
                <a:gd name="connsiteY80" fmla="*/ 976313 h 1733550"/>
                <a:gd name="connsiteX81" fmla="*/ 395287 w 1200150"/>
                <a:gd name="connsiteY81" fmla="*/ 923925 h 1733550"/>
                <a:gd name="connsiteX82" fmla="*/ 433387 w 1200150"/>
                <a:gd name="connsiteY82" fmla="*/ 862013 h 1733550"/>
                <a:gd name="connsiteX83" fmla="*/ 461962 w 1200150"/>
                <a:gd name="connsiteY83" fmla="*/ 828675 h 1733550"/>
                <a:gd name="connsiteX84" fmla="*/ 500062 w 1200150"/>
                <a:gd name="connsiteY84" fmla="*/ 785813 h 1733550"/>
                <a:gd name="connsiteX85" fmla="*/ 514350 w 1200150"/>
                <a:gd name="connsiteY85" fmla="*/ 738188 h 1733550"/>
                <a:gd name="connsiteX86" fmla="*/ 419100 w 1200150"/>
                <a:gd name="connsiteY86" fmla="*/ 657225 h 1733550"/>
                <a:gd name="connsiteX87" fmla="*/ 347662 w 1200150"/>
                <a:gd name="connsiteY87" fmla="*/ 642938 h 1733550"/>
                <a:gd name="connsiteX0" fmla="*/ 347662 w 1200150"/>
                <a:gd name="connsiteY0" fmla="*/ 642938 h 1733550"/>
                <a:gd name="connsiteX1" fmla="*/ 304800 w 1200150"/>
                <a:gd name="connsiteY1" fmla="*/ 581025 h 1733550"/>
                <a:gd name="connsiteX2" fmla="*/ 304800 w 1200150"/>
                <a:gd name="connsiteY2" fmla="*/ 523875 h 1733550"/>
                <a:gd name="connsiteX3" fmla="*/ 295275 w 1200150"/>
                <a:gd name="connsiteY3" fmla="*/ 461963 h 1733550"/>
                <a:gd name="connsiteX4" fmla="*/ 271462 w 1200150"/>
                <a:gd name="connsiteY4" fmla="*/ 442913 h 1733550"/>
                <a:gd name="connsiteX5" fmla="*/ 233362 w 1200150"/>
                <a:gd name="connsiteY5" fmla="*/ 385763 h 1733550"/>
                <a:gd name="connsiteX6" fmla="*/ 223837 w 1200150"/>
                <a:gd name="connsiteY6" fmla="*/ 314325 h 1733550"/>
                <a:gd name="connsiteX7" fmla="*/ 166687 w 1200150"/>
                <a:gd name="connsiteY7" fmla="*/ 271463 h 1733550"/>
                <a:gd name="connsiteX8" fmla="*/ 66675 w 1200150"/>
                <a:gd name="connsiteY8" fmla="*/ 238125 h 1733550"/>
                <a:gd name="connsiteX9" fmla="*/ 19050 w 1200150"/>
                <a:gd name="connsiteY9" fmla="*/ 185738 h 1733550"/>
                <a:gd name="connsiteX10" fmla="*/ 0 w 1200150"/>
                <a:gd name="connsiteY10" fmla="*/ 147638 h 1733550"/>
                <a:gd name="connsiteX11" fmla="*/ 19050 w 1200150"/>
                <a:gd name="connsiteY11" fmla="*/ 123825 h 1733550"/>
                <a:gd name="connsiteX12" fmla="*/ 71437 w 1200150"/>
                <a:gd name="connsiteY12" fmla="*/ 142875 h 1733550"/>
                <a:gd name="connsiteX13" fmla="*/ 123825 w 1200150"/>
                <a:gd name="connsiteY13" fmla="*/ 195263 h 1733550"/>
                <a:gd name="connsiteX14" fmla="*/ 171450 w 1200150"/>
                <a:gd name="connsiteY14" fmla="*/ 200025 h 1733550"/>
                <a:gd name="connsiteX15" fmla="*/ 242887 w 1200150"/>
                <a:gd name="connsiteY15" fmla="*/ 185738 h 1733550"/>
                <a:gd name="connsiteX16" fmla="*/ 290512 w 1200150"/>
                <a:gd name="connsiteY16" fmla="*/ 204788 h 1733550"/>
                <a:gd name="connsiteX17" fmla="*/ 323850 w 1200150"/>
                <a:gd name="connsiteY17" fmla="*/ 195263 h 1733550"/>
                <a:gd name="connsiteX18" fmla="*/ 333375 w 1200150"/>
                <a:gd name="connsiteY18" fmla="*/ 157163 h 1733550"/>
                <a:gd name="connsiteX19" fmla="*/ 333375 w 1200150"/>
                <a:gd name="connsiteY19" fmla="*/ 157163 h 1733550"/>
                <a:gd name="connsiteX20" fmla="*/ 319087 w 1200150"/>
                <a:gd name="connsiteY20" fmla="*/ 114300 h 1733550"/>
                <a:gd name="connsiteX21" fmla="*/ 338137 w 1200150"/>
                <a:gd name="connsiteY21" fmla="*/ 52388 h 1733550"/>
                <a:gd name="connsiteX22" fmla="*/ 371475 w 1200150"/>
                <a:gd name="connsiteY22" fmla="*/ 0 h 1733550"/>
                <a:gd name="connsiteX23" fmla="*/ 461962 w 1200150"/>
                <a:gd name="connsiteY23" fmla="*/ 14288 h 1733550"/>
                <a:gd name="connsiteX24" fmla="*/ 500062 w 1200150"/>
                <a:gd name="connsiteY24" fmla="*/ 14288 h 1733550"/>
                <a:gd name="connsiteX25" fmla="*/ 561975 w 1200150"/>
                <a:gd name="connsiteY25" fmla="*/ 42863 h 1733550"/>
                <a:gd name="connsiteX26" fmla="*/ 576262 w 1200150"/>
                <a:gd name="connsiteY26" fmla="*/ 95250 h 1733550"/>
                <a:gd name="connsiteX27" fmla="*/ 585787 w 1200150"/>
                <a:gd name="connsiteY27" fmla="*/ 133350 h 1733550"/>
                <a:gd name="connsiteX28" fmla="*/ 590550 w 1200150"/>
                <a:gd name="connsiteY28" fmla="*/ 190500 h 1733550"/>
                <a:gd name="connsiteX29" fmla="*/ 590550 w 1200150"/>
                <a:gd name="connsiteY29" fmla="*/ 233363 h 1733550"/>
                <a:gd name="connsiteX30" fmla="*/ 647700 w 1200150"/>
                <a:gd name="connsiteY30" fmla="*/ 261938 h 1733550"/>
                <a:gd name="connsiteX31" fmla="*/ 709612 w 1200150"/>
                <a:gd name="connsiteY31" fmla="*/ 300038 h 1733550"/>
                <a:gd name="connsiteX32" fmla="*/ 723900 w 1200150"/>
                <a:gd name="connsiteY32" fmla="*/ 371475 h 1733550"/>
                <a:gd name="connsiteX33" fmla="*/ 704850 w 1200150"/>
                <a:gd name="connsiteY33" fmla="*/ 419100 h 1733550"/>
                <a:gd name="connsiteX34" fmla="*/ 723900 w 1200150"/>
                <a:gd name="connsiteY34" fmla="*/ 452438 h 1733550"/>
                <a:gd name="connsiteX35" fmla="*/ 781050 w 1200150"/>
                <a:gd name="connsiteY35" fmla="*/ 495300 h 1733550"/>
                <a:gd name="connsiteX36" fmla="*/ 842962 w 1200150"/>
                <a:gd name="connsiteY36" fmla="*/ 547688 h 1733550"/>
                <a:gd name="connsiteX37" fmla="*/ 866775 w 1200150"/>
                <a:gd name="connsiteY37" fmla="*/ 585788 h 1733550"/>
                <a:gd name="connsiteX38" fmla="*/ 852487 w 1200150"/>
                <a:gd name="connsiteY38" fmla="*/ 633413 h 1733550"/>
                <a:gd name="connsiteX39" fmla="*/ 852487 w 1200150"/>
                <a:gd name="connsiteY39" fmla="*/ 657225 h 1733550"/>
                <a:gd name="connsiteX40" fmla="*/ 900112 w 1200150"/>
                <a:gd name="connsiteY40" fmla="*/ 704850 h 1733550"/>
                <a:gd name="connsiteX41" fmla="*/ 895350 w 1200150"/>
                <a:gd name="connsiteY41" fmla="*/ 752475 h 1733550"/>
                <a:gd name="connsiteX42" fmla="*/ 942975 w 1200150"/>
                <a:gd name="connsiteY42" fmla="*/ 757238 h 1733550"/>
                <a:gd name="connsiteX43" fmla="*/ 942975 w 1200150"/>
                <a:gd name="connsiteY43" fmla="*/ 819150 h 1733550"/>
                <a:gd name="connsiteX44" fmla="*/ 995362 w 1200150"/>
                <a:gd name="connsiteY44" fmla="*/ 833438 h 1733550"/>
                <a:gd name="connsiteX45" fmla="*/ 1004887 w 1200150"/>
                <a:gd name="connsiteY45" fmla="*/ 852488 h 1733550"/>
                <a:gd name="connsiteX46" fmla="*/ 1014412 w 1200150"/>
                <a:gd name="connsiteY46" fmla="*/ 890588 h 1733550"/>
                <a:gd name="connsiteX47" fmla="*/ 1014412 w 1200150"/>
                <a:gd name="connsiteY47" fmla="*/ 890588 h 1733550"/>
                <a:gd name="connsiteX48" fmla="*/ 1047750 w 1200150"/>
                <a:gd name="connsiteY48" fmla="*/ 971550 h 1733550"/>
                <a:gd name="connsiteX49" fmla="*/ 1162050 w 1200150"/>
                <a:gd name="connsiteY49" fmla="*/ 1028700 h 1733550"/>
                <a:gd name="connsiteX50" fmla="*/ 1200150 w 1200150"/>
                <a:gd name="connsiteY50" fmla="*/ 1104900 h 1733550"/>
                <a:gd name="connsiteX51" fmla="*/ 1157287 w 1200150"/>
                <a:gd name="connsiteY51" fmla="*/ 1114425 h 1733550"/>
                <a:gd name="connsiteX52" fmla="*/ 1147762 w 1200150"/>
                <a:gd name="connsiteY52" fmla="*/ 1223963 h 1733550"/>
                <a:gd name="connsiteX53" fmla="*/ 1109662 w 1200150"/>
                <a:gd name="connsiteY53" fmla="*/ 1319213 h 1733550"/>
                <a:gd name="connsiteX54" fmla="*/ 1057275 w 1200150"/>
                <a:gd name="connsiteY54" fmla="*/ 1419225 h 1733550"/>
                <a:gd name="connsiteX55" fmla="*/ 1009650 w 1200150"/>
                <a:gd name="connsiteY55" fmla="*/ 1504950 h 1733550"/>
                <a:gd name="connsiteX56" fmla="*/ 1000125 w 1200150"/>
                <a:gd name="connsiteY56" fmla="*/ 1557338 h 1733550"/>
                <a:gd name="connsiteX57" fmla="*/ 890587 w 1200150"/>
                <a:gd name="connsiteY57" fmla="*/ 1571625 h 1733550"/>
                <a:gd name="connsiteX58" fmla="*/ 857250 w 1200150"/>
                <a:gd name="connsiteY58" fmla="*/ 1585913 h 1733550"/>
                <a:gd name="connsiteX59" fmla="*/ 766762 w 1200150"/>
                <a:gd name="connsiteY59" fmla="*/ 1647825 h 1733550"/>
                <a:gd name="connsiteX60" fmla="*/ 695325 w 1200150"/>
                <a:gd name="connsiteY60" fmla="*/ 1647825 h 1733550"/>
                <a:gd name="connsiteX61" fmla="*/ 666750 w 1200150"/>
                <a:gd name="connsiteY61" fmla="*/ 1685925 h 1733550"/>
                <a:gd name="connsiteX62" fmla="*/ 623887 w 1200150"/>
                <a:gd name="connsiteY62" fmla="*/ 1695450 h 1733550"/>
                <a:gd name="connsiteX63" fmla="*/ 561975 w 1200150"/>
                <a:gd name="connsiteY63" fmla="*/ 1724025 h 1733550"/>
                <a:gd name="connsiteX64" fmla="*/ 490537 w 1200150"/>
                <a:gd name="connsiteY64" fmla="*/ 1719263 h 1733550"/>
                <a:gd name="connsiteX65" fmla="*/ 452437 w 1200150"/>
                <a:gd name="connsiteY65" fmla="*/ 1733550 h 1733550"/>
                <a:gd name="connsiteX66" fmla="*/ 409575 w 1200150"/>
                <a:gd name="connsiteY66" fmla="*/ 1719263 h 1733550"/>
                <a:gd name="connsiteX67" fmla="*/ 409575 w 1200150"/>
                <a:gd name="connsiteY67" fmla="*/ 1652588 h 1733550"/>
                <a:gd name="connsiteX68" fmla="*/ 366712 w 1200150"/>
                <a:gd name="connsiteY68" fmla="*/ 1624013 h 1733550"/>
                <a:gd name="connsiteX69" fmla="*/ 290512 w 1200150"/>
                <a:gd name="connsiteY69" fmla="*/ 1609725 h 1733550"/>
                <a:gd name="connsiteX70" fmla="*/ 271462 w 1200150"/>
                <a:gd name="connsiteY70" fmla="*/ 1514475 h 1733550"/>
                <a:gd name="connsiteX71" fmla="*/ 280987 w 1200150"/>
                <a:gd name="connsiteY71" fmla="*/ 1409700 h 1733550"/>
                <a:gd name="connsiteX72" fmla="*/ 228600 w 1200150"/>
                <a:gd name="connsiteY72" fmla="*/ 1343025 h 1733550"/>
                <a:gd name="connsiteX73" fmla="*/ 252412 w 1200150"/>
                <a:gd name="connsiteY73" fmla="*/ 1285875 h 1733550"/>
                <a:gd name="connsiteX74" fmla="*/ 219075 w 1200150"/>
                <a:gd name="connsiteY74" fmla="*/ 1219200 h 1733550"/>
                <a:gd name="connsiteX75" fmla="*/ 204787 w 1200150"/>
                <a:gd name="connsiteY75" fmla="*/ 1176338 h 1733550"/>
                <a:gd name="connsiteX76" fmla="*/ 252412 w 1200150"/>
                <a:gd name="connsiteY76" fmla="*/ 1104900 h 1733550"/>
                <a:gd name="connsiteX77" fmla="*/ 252412 w 1200150"/>
                <a:gd name="connsiteY77" fmla="*/ 1104900 h 1733550"/>
                <a:gd name="connsiteX78" fmla="*/ 328612 w 1200150"/>
                <a:gd name="connsiteY78" fmla="*/ 1019175 h 1733550"/>
                <a:gd name="connsiteX79" fmla="*/ 357187 w 1200150"/>
                <a:gd name="connsiteY79" fmla="*/ 976313 h 1733550"/>
                <a:gd name="connsiteX80" fmla="*/ 395287 w 1200150"/>
                <a:gd name="connsiteY80" fmla="*/ 923925 h 1733550"/>
                <a:gd name="connsiteX81" fmla="*/ 433387 w 1200150"/>
                <a:gd name="connsiteY81" fmla="*/ 862013 h 1733550"/>
                <a:gd name="connsiteX82" fmla="*/ 461962 w 1200150"/>
                <a:gd name="connsiteY82" fmla="*/ 828675 h 1733550"/>
                <a:gd name="connsiteX83" fmla="*/ 500062 w 1200150"/>
                <a:gd name="connsiteY83" fmla="*/ 785813 h 1733550"/>
                <a:gd name="connsiteX84" fmla="*/ 514350 w 1200150"/>
                <a:gd name="connsiteY84" fmla="*/ 738188 h 1733550"/>
                <a:gd name="connsiteX85" fmla="*/ 419100 w 1200150"/>
                <a:gd name="connsiteY85" fmla="*/ 657225 h 1733550"/>
                <a:gd name="connsiteX86" fmla="*/ 347662 w 1200150"/>
                <a:gd name="connsiteY86" fmla="*/ 642938 h 1733550"/>
                <a:gd name="connsiteX0" fmla="*/ 347662 w 1200150"/>
                <a:gd name="connsiteY0" fmla="*/ 642938 h 1733550"/>
                <a:gd name="connsiteX1" fmla="*/ 304800 w 1200150"/>
                <a:gd name="connsiteY1" fmla="*/ 581025 h 1733550"/>
                <a:gd name="connsiteX2" fmla="*/ 304800 w 1200150"/>
                <a:gd name="connsiteY2" fmla="*/ 523875 h 1733550"/>
                <a:gd name="connsiteX3" fmla="*/ 295275 w 1200150"/>
                <a:gd name="connsiteY3" fmla="*/ 461963 h 1733550"/>
                <a:gd name="connsiteX4" fmla="*/ 271462 w 1200150"/>
                <a:gd name="connsiteY4" fmla="*/ 442913 h 1733550"/>
                <a:gd name="connsiteX5" fmla="*/ 233362 w 1200150"/>
                <a:gd name="connsiteY5" fmla="*/ 385763 h 1733550"/>
                <a:gd name="connsiteX6" fmla="*/ 223837 w 1200150"/>
                <a:gd name="connsiteY6" fmla="*/ 314325 h 1733550"/>
                <a:gd name="connsiteX7" fmla="*/ 166687 w 1200150"/>
                <a:gd name="connsiteY7" fmla="*/ 271463 h 1733550"/>
                <a:gd name="connsiteX8" fmla="*/ 66675 w 1200150"/>
                <a:gd name="connsiteY8" fmla="*/ 238125 h 1733550"/>
                <a:gd name="connsiteX9" fmla="*/ 19050 w 1200150"/>
                <a:gd name="connsiteY9" fmla="*/ 185738 h 1733550"/>
                <a:gd name="connsiteX10" fmla="*/ 0 w 1200150"/>
                <a:gd name="connsiteY10" fmla="*/ 147638 h 1733550"/>
                <a:gd name="connsiteX11" fmla="*/ 19050 w 1200150"/>
                <a:gd name="connsiteY11" fmla="*/ 123825 h 1733550"/>
                <a:gd name="connsiteX12" fmla="*/ 71437 w 1200150"/>
                <a:gd name="connsiteY12" fmla="*/ 142875 h 1733550"/>
                <a:gd name="connsiteX13" fmla="*/ 123825 w 1200150"/>
                <a:gd name="connsiteY13" fmla="*/ 195263 h 1733550"/>
                <a:gd name="connsiteX14" fmla="*/ 171450 w 1200150"/>
                <a:gd name="connsiteY14" fmla="*/ 200025 h 1733550"/>
                <a:gd name="connsiteX15" fmla="*/ 242887 w 1200150"/>
                <a:gd name="connsiteY15" fmla="*/ 185738 h 1733550"/>
                <a:gd name="connsiteX16" fmla="*/ 290512 w 1200150"/>
                <a:gd name="connsiteY16" fmla="*/ 204788 h 1733550"/>
                <a:gd name="connsiteX17" fmla="*/ 323850 w 1200150"/>
                <a:gd name="connsiteY17" fmla="*/ 195263 h 1733550"/>
                <a:gd name="connsiteX18" fmla="*/ 333375 w 1200150"/>
                <a:gd name="connsiteY18" fmla="*/ 157163 h 1733550"/>
                <a:gd name="connsiteX19" fmla="*/ 333375 w 1200150"/>
                <a:gd name="connsiteY19" fmla="*/ 157163 h 1733550"/>
                <a:gd name="connsiteX20" fmla="*/ 319087 w 1200150"/>
                <a:gd name="connsiteY20" fmla="*/ 114300 h 1733550"/>
                <a:gd name="connsiteX21" fmla="*/ 338137 w 1200150"/>
                <a:gd name="connsiteY21" fmla="*/ 52388 h 1733550"/>
                <a:gd name="connsiteX22" fmla="*/ 371475 w 1200150"/>
                <a:gd name="connsiteY22" fmla="*/ 0 h 1733550"/>
                <a:gd name="connsiteX23" fmla="*/ 461962 w 1200150"/>
                <a:gd name="connsiteY23" fmla="*/ 14288 h 1733550"/>
                <a:gd name="connsiteX24" fmla="*/ 500062 w 1200150"/>
                <a:gd name="connsiteY24" fmla="*/ 14288 h 1733550"/>
                <a:gd name="connsiteX25" fmla="*/ 561975 w 1200150"/>
                <a:gd name="connsiteY25" fmla="*/ 42863 h 1733550"/>
                <a:gd name="connsiteX26" fmla="*/ 576262 w 1200150"/>
                <a:gd name="connsiteY26" fmla="*/ 95250 h 1733550"/>
                <a:gd name="connsiteX27" fmla="*/ 585787 w 1200150"/>
                <a:gd name="connsiteY27" fmla="*/ 133350 h 1733550"/>
                <a:gd name="connsiteX28" fmla="*/ 590550 w 1200150"/>
                <a:gd name="connsiteY28" fmla="*/ 190500 h 1733550"/>
                <a:gd name="connsiteX29" fmla="*/ 590550 w 1200150"/>
                <a:gd name="connsiteY29" fmla="*/ 233363 h 1733550"/>
                <a:gd name="connsiteX30" fmla="*/ 647700 w 1200150"/>
                <a:gd name="connsiteY30" fmla="*/ 261938 h 1733550"/>
                <a:gd name="connsiteX31" fmla="*/ 709612 w 1200150"/>
                <a:gd name="connsiteY31" fmla="*/ 300038 h 1733550"/>
                <a:gd name="connsiteX32" fmla="*/ 723900 w 1200150"/>
                <a:gd name="connsiteY32" fmla="*/ 371475 h 1733550"/>
                <a:gd name="connsiteX33" fmla="*/ 704850 w 1200150"/>
                <a:gd name="connsiteY33" fmla="*/ 419100 h 1733550"/>
                <a:gd name="connsiteX34" fmla="*/ 723900 w 1200150"/>
                <a:gd name="connsiteY34" fmla="*/ 452438 h 1733550"/>
                <a:gd name="connsiteX35" fmla="*/ 781050 w 1200150"/>
                <a:gd name="connsiteY35" fmla="*/ 495300 h 1733550"/>
                <a:gd name="connsiteX36" fmla="*/ 842962 w 1200150"/>
                <a:gd name="connsiteY36" fmla="*/ 547688 h 1733550"/>
                <a:gd name="connsiteX37" fmla="*/ 866775 w 1200150"/>
                <a:gd name="connsiteY37" fmla="*/ 585788 h 1733550"/>
                <a:gd name="connsiteX38" fmla="*/ 852487 w 1200150"/>
                <a:gd name="connsiteY38" fmla="*/ 633413 h 1733550"/>
                <a:gd name="connsiteX39" fmla="*/ 852487 w 1200150"/>
                <a:gd name="connsiteY39" fmla="*/ 657225 h 1733550"/>
                <a:gd name="connsiteX40" fmla="*/ 900112 w 1200150"/>
                <a:gd name="connsiteY40" fmla="*/ 704850 h 1733550"/>
                <a:gd name="connsiteX41" fmla="*/ 895350 w 1200150"/>
                <a:gd name="connsiteY41" fmla="*/ 752475 h 1733550"/>
                <a:gd name="connsiteX42" fmla="*/ 942975 w 1200150"/>
                <a:gd name="connsiteY42" fmla="*/ 757238 h 1733550"/>
                <a:gd name="connsiteX43" fmla="*/ 942975 w 1200150"/>
                <a:gd name="connsiteY43" fmla="*/ 819150 h 1733550"/>
                <a:gd name="connsiteX44" fmla="*/ 995362 w 1200150"/>
                <a:gd name="connsiteY44" fmla="*/ 833438 h 1733550"/>
                <a:gd name="connsiteX45" fmla="*/ 1004887 w 1200150"/>
                <a:gd name="connsiteY45" fmla="*/ 852488 h 1733550"/>
                <a:gd name="connsiteX46" fmla="*/ 1014412 w 1200150"/>
                <a:gd name="connsiteY46" fmla="*/ 890588 h 1733550"/>
                <a:gd name="connsiteX47" fmla="*/ 1014412 w 1200150"/>
                <a:gd name="connsiteY47" fmla="*/ 890588 h 1733550"/>
                <a:gd name="connsiteX48" fmla="*/ 1047750 w 1200150"/>
                <a:gd name="connsiteY48" fmla="*/ 971550 h 1733550"/>
                <a:gd name="connsiteX49" fmla="*/ 1162050 w 1200150"/>
                <a:gd name="connsiteY49" fmla="*/ 1028700 h 1733550"/>
                <a:gd name="connsiteX50" fmla="*/ 1200150 w 1200150"/>
                <a:gd name="connsiteY50" fmla="*/ 1104900 h 1733550"/>
                <a:gd name="connsiteX51" fmla="*/ 1147762 w 1200150"/>
                <a:gd name="connsiteY51" fmla="*/ 1223963 h 1733550"/>
                <a:gd name="connsiteX52" fmla="*/ 1109662 w 1200150"/>
                <a:gd name="connsiteY52" fmla="*/ 1319213 h 1733550"/>
                <a:gd name="connsiteX53" fmla="*/ 1057275 w 1200150"/>
                <a:gd name="connsiteY53" fmla="*/ 1419225 h 1733550"/>
                <a:gd name="connsiteX54" fmla="*/ 1009650 w 1200150"/>
                <a:gd name="connsiteY54" fmla="*/ 1504950 h 1733550"/>
                <a:gd name="connsiteX55" fmla="*/ 1000125 w 1200150"/>
                <a:gd name="connsiteY55" fmla="*/ 1557338 h 1733550"/>
                <a:gd name="connsiteX56" fmla="*/ 890587 w 1200150"/>
                <a:gd name="connsiteY56" fmla="*/ 1571625 h 1733550"/>
                <a:gd name="connsiteX57" fmla="*/ 857250 w 1200150"/>
                <a:gd name="connsiteY57" fmla="*/ 1585913 h 1733550"/>
                <a:gd name="connsiteX58" fmla="*/ 766762 w 1200150"/>
                <a:gd name="connsiteY58" fmla="*/ 1647825 h 1733550"/>
                <a:gd name="connsiteX59" fmla="*/ 695325 w 1200150"/>
                <a:gd name="connsiteY59" fmla="*/ 1647825 h 1733550"/>
                <a:gd name="connsiteX60" fmla="*/ 666750 w 1200150"/>
                <a:gd name="connsiteY60" fmla="*/ 1685925 h 1733550"/>
                <a:gd name="connsiteX61" fmla="*/ 623887 w 1200150"/>
                <a:gd name="connsiteY61" fmla="*/ 1695450 h 1733550"/>
                <a:gd name="connsiteX62" fmla="*/ 561975 w 1200150"/>
                <a:gd name="connsiteY62" fmla="*/ 1724025 h 1733550"/>
                <a:gd name="connsiteX63" fmla="*/ 490537 w 1200150"/>
                <a:gd name="connsiteY63" fmla="*/ 1719263 h 1733550"/>
                <a:gd name="connsiteX64" fmla="*/ 452437 w 1200150"/>
                <a:gd name="connsiteY64" fmla="*/ 1733550 h 1733550"/>
                <a:gd name="connsiteX65" fmla="*/ 409575 w 1200150"/>
                <a:gd name="connsiteY65" fmla="*/ 1719263 h 1733550"/>
                <a:gd name="connsiteX66" fmla="*/ 409575 w 1200150"/>
                <a:gd name="connsiteY66" fmla="*/ 1652588 h 1733550"/>
                <a:gd name="connsiteX67" fmla="*/ 366712 w 1200150"/>
                <a:gd name="connsiteY67" fmla="*/ 1624013 h 1733550"/>
                <a:gd name="connsiteX68" fmla="*/ 290512 w 1200150"/>
                <a:gd name="connsiteY68" fmla="*/ 1609725 h 1733550"/>
                <a:gd name="connsiteX69" fmla="*/ 271462 w 1200150"/>
                <a:gd name="connsiteY69" fmla="*/ 1514475 h 1733550"/>
                <a:gd name="connsiteX70" fmla="*/ 280987 w 1200150"/>
                <a:gd name="connsiteY70" fmla="*/ 1409700 h 1733550"/>
                <a:gd name="connsiteX71" fmla="*/ 228600 w 1200150"/>
                <a:gd name="connsiteY71" fmla="*/ 1343025 h 1733550"/>
                <a:gd name="connsiteX72" fmla="*/ 252412 w 1200150"/>
                <a:gd name="connsiteY72" fmla="*/ 1285875 h 1733550"/>
                <a:gd name="connsiteX73" fmla="*/ 219075 w 1200150"/>
                <a:gd name="connsiteY73" fmla="*/ 1219200 h 1733550"/>
                <a:gd name="connsiteX74" fmla="*/ 204787 w 1200150"/>
                <a:gd name="connsiteY74" fmla="*/ 1176338 h 1733550"/>
                <a:gd name="connsiteX75" fmla="*/ 252412 w 1200150"/>
                <a:gd name="connsiteY75" fmla="*/ 1104900 h 1733550"/>
                <a:gd name="connsiteX76" fmla="*/ 252412 w 1200150"/>
                <a:gd name="connsiteY76" fmla="*/ 1104900 h 1733550"/>
                <a:gd name="connsiteX77" fmla="*/ 328612 w 1200150"/>
                <a:gd name="connsiteY77" fmla="*/ 1019175 h 1733550"/>
                <a:gd name="connsiteX78" fmla="*/ 357187 w 1200150"/>
                <a:gd name="connsiteY78" fmla="*/ 976313 h 1733550"/>
                <a:gd name="connsiteX79" fmla="*/ 395287 w 1200150"/>
                <a:gd name="connsiteY79" fmla="*/ 923925 h 1733550"/>
                <a:gd name="connsiteX80" fmla="*/ 433387 w 1200150"/>
                <a:gd name="connsiteY80" fmla="*/ 862013 h 1733550"/>
                <a:gd name="connsiteX81" fmla="*/ 461962 w 1200150"/>
                <a:gd name="connsiteY81" fmla="*/ 828675 h 1733550"/>
                <a:gd name="connsiteX82" fmla="*/ 500062 w 1200150"/>
                <a:gd name="connsiteY82" fmla="*/ 785813 h 1733550"/>
                <a:gd name="connsiteX83" fmla="*/ 514350 w 1200150"/>
                <a:gd name="connsiteY83" fmla="*/ 738188 h 1733550"/>
                <a:gd name="connsiteX84" fmla="*/ 419100 w 1200150"/>
                <a:gd name="connsiteY84" fmla="*/ 657225 h 1733550"/>
                <a:gd name="connsiteX85" fmla="*/ 347662 w 1200150"/>
                <a:gd name="connsiteY85" fmla="*/ 642938 h 173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200150" h="1733550">
                  <a:moveTo>
                    <a:pt x="347662" y="642938"/>
                  </a:moveTo>
                  <a:lnTo>
                    <a:pt x="304800" y="581025"/>
                  </a:lnTo>
                  <a:lnTo>
                    <a:pt x="304800" y="523875"/>
                  </a:lnTo>
                  <a:lnTo>
                    <a:pt x="295275" y="461963"/>
                  </a:lnTo>
                  <a:lnTo>
                    <a:pt x="271462" y="442913"/>
                  </a:lnTo>
                  <a:lnTo>
                    <a:pt x="233362" y="385763"/>
                  </a:lnTo>
                  <a:lnTo>
                    <a:pt x="223837" y="314325"/>
                  </a:lnTo>
                  <a:lnTo>
                    <a:pt x="166687" y="271463"/>
                  </a:lnTo>
                  <a:lnTo>
                    <a:pt x="66675" y="238125"/>
                  </a:lnTo>
                  <a:lnTo>
                    <a:pt x="19050" y="185738"/>
                  </a:lnTo>
                  <a:lnTo>
                    <a:pt x="0" y="147638"/>
                  </a:lnTo>
                  <a:lnTo>
                    <a:pt x="19050" y="123825"/>
                  </a:lnTo>
                  <a:lnTo>
                    <a:pt x="71437" y="142875"/>
                  </a:lnTo>
                  <a:lnTo>
                    <a:pt x="123825" y="195263"/>
                  </a:lnTo>
                  <a:lnTo>
                    <a:pt x="171450" y="200025"/>
                  </a:lnTo>
                  <a:lnTo>
                    <a:pt x="242887" y="185738"/>
                  </a:lnTo>
                  <a:lnTo>
                    <a:pt x="290512" y="204788"/>
                  </a:lnTo>
                  <a:lnTo>
                    <a:pt x="323850" y="195263"/>
                  </a:lnTo>
                  <a:lnTo>
                    <a:pt x="333375" y="157163"/>
                  </a:lnTo>
                  <a:lnTo>
                    <a:pt x="333375" y="157163"/>
                  </a:lnTo>
                  <a:lnTo>
                    <a:pt x="319087" y="114300"/>
                  </a:lnTo>
                  <a:lnTo>
                    <a:pt x="338137" y="52388"/>
                  </a:lnTo>
                  <a:lnTo>
                    <a:pt x="371475" y="0"/>
                  </a:lnTo>
                  <a:lnTo>
                    <a:pt x="461962" y="14288"/>
                  </a:lnTo>
                  <a:lnTo>
                    <a:pt x="500062" y="14288"/>
                  </a:lnTo>
                  <a:lnTo>
                    <a:pt x="561975" y="42863"/>
                  </a:lnTo>
                  <a:lnTo>
                    <a:pt x="576262" y="95250"/>
                  </a:lnTo>
                  <a:lnTo>
                    <a:pt x="585787" y="133350"/>
                  </a:lnTo>
                  <a:lnTo>
                    <a:pt x="590550" y="190500"/>
                  </a:lnTo>
                  <a:lnTo>
                    <a:pt x="590550" y="233363"/>
                  </a:lnTo>
                  <a:lnTo>
                    <a:pt x="647700" y="261938"/>
                  </a:lnTo>
                  <a:lnTo>
                    <a:pt x="709612" y="300038"/>
                  </a:lnTo>
                  <a:lnTo>
                    <a:pt x="723900" y="371475"/>
                  </a:lnTo>
                  <a:lnTo>
                    <a:pt x="704850" y="419100"/>
                  </a:lnTo>
                  <a:lnTo>
                    <a:pt x="723900" y="452438"/>
                  </a:lnTo>
                  <a:lnTo>
                    <a:pt x="781050" y="495300"/>
                  </a:lnTo>
                  <a:lnTo>
                    <a:pt x="842962" y="547688"/>
                  </a:lnTo>
                  <a:lnTo>
                    <a:pt x="866775" y="585788"/>
                  </a:lnTo>
                  <a:lnTo>
                    <a:pt x="852487" y="633413"/>
                  </a:lnTo>
                  <a:lnTo>
                    <a:pt x="852487" y="657225"/>
                  </a:lnTo>
                  <a:lnTo>
                    <a:pt x="900112" y="704850"/>
                  </a:lnTo>
                  <a:lnTo>
                    <a:pt x="895350" y="752475"/>
                  </a:lnTo>
                  <a:lnTo>
                    <a:pt x="942975" y="757238"/>
                  </a:lnTo>
                  <a:lnTo>
                    <a:pt x="942975" y="819150"/>
                  </a:lnTo>
                  <a:lnTo>
                    <a:pt x="995362" y="833438"/>
                  </a:lnTo>
                  <a:lnTo>
                    <a:pt x="1004887" y="852488"/>
                  </a:lnTo>
                  <a:lnTo>
                    <a:pt x="1014412" y="890588"/>
                  </a:lnTo>
                  <a:lnTo>
                    <a:pt x="1014412" y="890588"/>
                  </a:lnTo>
                  <a:lnTo>
                    <a:pt x="1047750" y="971550"/>
                  </a:lnTo>
                  <a:lnTo>
                    <a:pt x="1162050" y="1028700"/>
                  </a:lnTo>
                  <a:lnTo>
                    <a:pt x="1200150" y="1104900"/>
                  </a:lnTo>
                  <a:cubicBezTo>
                    <a:pt x="1197769" y="1137444"/>
                    <a:pt x="1162843" y="1188244"/>
                    <a:pt x="1147762" y="1223963"/>
                  </a:cubicBezTo>
                  <a:lnTo>
                    <a:pt x="1109662" y="1319213"/>
                  </a:lnTo>
                  <a:lnTo>
                    <a:pt x="1057275" y="1419225"/>
                  </a:lnTo>
                  <a:lnTo>
                    <a:pt x="1009650" y="1504950"/>
                  </a:lnTo>
                  <a:lnTo>
                    <a:pt x="1000125" y="1557338"/>
                  </a:lnTo>
                  <a:lnTo>
                    <a:pt x="890587" y="1571625"/>
                  </a:lnTo>
                  <a:lnTo>
                    <a:pt x="857250" y="1585913"/>
                  </a:lnTo>
                  <a:lnTo>
                    <a:pt x="766762" y="1647825"/>
                  </a:lnTo>
                  <a:lnTo>
                    <a:pt x="695325" y="1647825"/>
                  </a:lnTo>
                  <a:lnTo>
                    <a:pt x="666750" y="1685925"/>
                  </a:lnTo>
                  <a:lnTo>
                    <a:pt x="623887" y="1695450"/>
                  </a:lnTo>
                  <a:lnTo>
                    <a:pt x="561975" y="1724025"/>
                  </a:lnTo>
                  <a:lnTo>
                    <a:pt x="490537" y="1719263"/>
                  </a:lnTo>
                  <a:lnTo>
                    <a:pt x="452437" y="1733550"/>
                  </a:lnTo>
                  <a:lnTo>
                    <a:pt x="409575" y="1719263"/>
                  </a:lnTo>
                  <a:lnTo>
                    <a:pt x="409575" y="1652588"/>
                  </a:lnTo>
                  <a:lnTo>
                    <a:pt x="366712" y="1624013"/>
                  </a:lnTo>
                  <a:lnTo>
                    <a:pt x="290512" y="1609725"/>
                  </a:lnTo>
                  <a:lnTo>
                    <a:pt x="271462" y="1514475"/>
                  </a:lnTo>
                  <a:lnTo>
                    <a:pt x="280987" y="1409700"/>
                  </a:lnTo>
                  <a:lnTo>
                    <a:pt x="228600" y="1343025"/>
                  </a:lnTo>
                  <a:lnTo>
                    <a:pt x="252412" y="1285875"/>
                  </a:lnTo>
                  <a:lnTo>
                    <a:pt x="219075" y="1219200"/>
                  </a:lnTo>
                  <a:lnTo>
                    <a:pt x="204787" y="1176338"/>
                  </a:lnTo>
                  <a:lnTo>
                    <a:pt x="252412" y="1104900"/>
                  </a:lnTo>
                  <a:lnTo>
                    <a:pt x="252412" y="1104900"/>
                  </a:lnTo>
                  <a:lnTo>
                    <a:pt x="328612" y="1019175"/>
                  </a:lnTo>
                  <a:lnTo>
                    <a:pt x="357187" y="976313"/>
                  </a:lnTo>
                  <a:lnTo>
                    <a:pt x="395287" y="923925"/>
                  </a:lnTo>
                  <a:lnTo>
                    <a:pt x="433387" y="862013"/>
                  </a:lnTo>
                  <a:lnTo>
                    <a:pt x="461962" y="828675"/>
                  </a:lnTo>
                  <a:lnTo>
                    <a:pt x="500062" y="785813"/>
                  </a:lnTo>
                  <a:lnTo>
                    <a:pt x="514350" y="738188"/>
                  </a:lnTo>
                  <a:lnTo>
                    <a:pt x="419100" y="657225"/>
                  </a:lnTo>
                  <a:lnTo>
                    <a:pt x="347662" y="642938"/>
                  </a:lnTo>
                  <a:close/>
                </a:path>
              </a:pathLst>
            </a:cu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108" name="Tekstvak 107"/>
            <p:cNvSpPr txBox="1"/>
            <p:nvPr/>
          </p:nvSpPr>
          <p:spPr>
            <a:xfrm>
              <a:off x="6660232" y="836712"/>
              <a:ext cx="720710" cy="307776"/>
            </a:xfrm>
            <a:prstGeom prst="rect">
              <a:avLst/>
            </a:prstGeom>
            <a:noFill/>
          </p:spPr>
          <p:txBody>
            <a:bodyPr wrap="none" rtlCol="0">
              <a:spAutoFit/>
            </a:bodyPr>
            <a:lstStyle/>
            <a:p>
              <a:r>
                <a:rPr lang="nl-BE" sz="900" b="1" dirty="0">
                  <a:latin typeface="Calibri" pitchFamily="34" charset="0"/>
                </a:rPr>
                <a:t>Finland</a:t>
              </a:r>
            </a:p>
          </p:txBody>
        </p:sp>
        <p:sp>
          <p:nvSpPr>
            <p:cNvPr id="109" name="Ovaal 108"/>
            <p:cNvSpPr/>
            <p:nvPr/>
          </p:nvSpPr>
          <p:spPr>
            <a:xfrm>
              <a:off x="6660232" y="1196752"/>
              <a:ext cx="144016"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110" name="Tekstvak 109"/>
            <p:cNvSpPr txBox="1"/>
            <p:nvPr/>
          </p:nvSpPr>
          <p:spPr>
            <a:xfrm>
              <a:off x="6660232" y="1340767"/>
              <a:ext cx="695062" cy="292388"/>
            </a:xfrm>
            <a:prstGeom prst="rect">
              <a:avLst/>
            </a:prstGeom>
            <a:noFill/>
          </p:spPr>
          <p:txBody>
            <a:bodyPr wrap="none" rtlCol="0">
              <a:spAutoFit/>
            </a:bodyPr>
            <a:lstStyle/>
            <a:p>
              <a:r>
                <a:rPr lang="nl-BE" sz="825" dirty="0">
                  <a:latin typeface="Calibri" pitchFamily="34" charset="0"/>
                </a:rPr>
                <a:t>Helsinki</a:t>
              </a:r>
            </a:p>
          </p:txBody>
        </p:sp>
        <p:sp>
          <p:nvSpPr>
            <p:cNvPr id="111" name="Ovaal 110"/>
            <p:cNvSpPr/>
            <p:nvPr/>
          </p:nvSpPr>
          <p:spPr>
            <a:xfrm>
              <a:off x="6876256" y="1556792"/>
              <a:ext cx="144016"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112" name="Tekstvak 111"/>
            <p:cNvSpPr txBox="1"/>
            <p:nvPr/>
          </p:nvSpPr>
          <p:spPr>
            <a:xfrm>
              <a:off x="6732240" y="1124744"/>
              <a:ext cx="761320" cy="292388"/>
            </a:xfrm>
            <a:prstGeom prst="rect">
              <a:avLst/>
            </a:prstGeom>
            <a:noFill/>
          </p:spPr>
          <p:txBody>
            <a:bodyPr wrap="none" rtlCol="0">
              <a:spAutoFit/>
            </a:bodyPr>
            <a:lstStyle/>
            <a:p>
              <a:r>
                <a:rPr lang="nl-BE" sz="825" dirty="0" err="1">
                  <a:latin typeface="Calibri" pitchFamily="34" charset="0"/>
                </a:rPr>
                <a:t>Tampere</a:t>
              </a:r>
              <a:endParaRPr lang="nl-BE" sz="825" dirty="0">
                <a:latin typeface="Calibri" pitchFamily="34" charset="0"/>
              </a:endParaRPr>
            </a:p>
          </p:txBody>
        </p:sp>
      </p:grpSp>
      <p:grpSp>
        <p:nvGrpSpPr>
          <p:cNvPr id="14" name="Groep 119"/>
          <p:cNvGrpSpPr/>
          <p:nvPr/>
        </p:nvGrpSpPr>
        <p:grpSpPr>
          <a:xfrm>
            <a:off x="4005002" y="2517744"/>
            <a:ext cx="872799" cy="575088"/>
            <a:chOff x="3816000" y="3356992"/>
            <a:chExt cx="1163732" cy="766784"/>
          </a:xfrm>
        </p:grpSpPr>
        <p:sp>
          <p:nvSpPr>
            <p:cNvPr id="114" name="Vrije vorm 113"/>
            <p:cNvSpPr/>
            <p:nvPr/>
          </p:nvSpPr>
          <p:spPr>
            <a:xfrm>
              <a:off x="4105275" y="3567113"/>
              <a:ext cx="542925" cy="461962"/>
            </a:xfrm>
            <a:custGeom>
              <a:avLst/>
              <a:gdLst>
                <a:gd name="connsiteX0" fmla="*/ 0 w 542925"/>
                <a:gd name="connsiteY0" fmla="*/ 52387 h 461962"/>
                <a:gd name="connsiteX1" fmla="*/ 119063 w 542925"/>
                <a:gd name="connsiteY1" fmla="*/ 19050 h 461962"/>
                <a:gd name="connsiteX2" fmla="*/ 142875 w 542925"/>
                <a:gd name="connsiteY2" fmla="*/ 0 h 461962"/>
                <a:gd name="connsiteX3" fmla="*/ 195263 w 542925"/>
                <a:gd name="connsiteY3" fmla="*/ 38100 h 461962"/>
                <a:gd name="connsiteX4" fmla="*/ 233363 w 542925"/>
                <a:gd name="connsiteY4" fmla="*/ 52387 h 461962"/>
                <a:gd name="connsiteX5" fmla="*/ 290513 w 542925"/>
                <a:gd name="connsiteY5" fmla="*/ 14287 h 461962"/>
                <a:gd name="connsiteX6" fmla="*/ 352425 w 542925"/>
                <a:gd name="connsiteY6" fmla="*/ 0 h 461962"/>
                <a:gd name="connsiteX7" fmla="*/ 404813 w 542925"/>
                <a:gd name="connsiteY7" fmla="*/ 9525 h 461962"/>
                <a:gd name="connsiteX8" fmla="*/ 481013 w 542925"/>
                <a:gd name="connsiteY8" fmla="*/ 71437 h 461962"/>
                <a:gd name="connsiteX9" fmla="*/ 481013 w 542925"/>
                <a:gd name="connsiteY9" fmla="*/ 71437 h 461962"/>
                <a:gd name="connsiteX10" fmla="*/ 481013 w 542925"/>
                <a:gd name="connsiteY10" fmla="*/ 157162 h 461962"/>
                <a:gd name="connsiteX11" fmla="*/ 542925 w 542925"/>
                <a:gd name="connsiteY11" fmla="*/ 228600 h 461962"/>
                <a:gd name="connsiteX12" fmla="*/ 538163 w 542925"/>
                <a:gd name="connsiteY12" fmla="*/ 280987 h 461962"/>
                <a:gd name="connsiteX13" fmla="*/ 538163 w 542925"/>
                <a:gd name="connsiteY13" fmla="*/ 280987 h 461962"/>
                <a:gd name="connsiteX14" fmla="*/ 481013 w 542925"/>
                <a:gd name="connsiteY14" fmla="*/ 319087 h 461962"/>
                <a:gd name="connsiteX15" fmla="*/ 481013 w 542925"/>
                <a:gd name="connsiteY15" fmla="*/ 342900 h 461962"/>
                <a:gd name="connsiteX16" fmla="*/ 481013 w 542925"/>
                <a:gd name="connsiteY16" fmla="*/ 342900 h 461962"/>
                <a:gd name="connsiteX17" fmla="*/ 457200 w 542925"/>
                <a:gd name="connsiteY17" fmla="*/ 447675 h 461962"/>
                <a:gd name="connsiteX18" fmla="*/ 452438 w 542925"/>
                <a:gd name="connsiteY18" fmla="*/ 461962 h 461962"/>
                <a:gd name="connsiteX19" fmla="*/ 390525 w 542925"/>
                <a:gd name="connsiteY19" fmla="*/ 442912 h 461962"/>
                <a:gd name="connsiteX20" fmla="*/ 390525 w 542925"/>
                <a:gd name="connsiteY20" fmla="*/ 414337 h 461962"/>
                <a:gd name="connsiteX21" fmla="*/ 352425 w 542925"/>
                <a:gd name="connsiteY21" fmla="*/ 371475 h 461962"/>
                <a:gd name="connsiteX22" fmla="*/ 338138 w 542925"/>
                <a:gd name="connsiteY22" fmla="*/ 323850 h 461962"/>
                <a:gd name="connsiteX23" fmla="*/ 328613 w 542925"/>
                <a:gd name="connsiteY23" fmla="*/ 304800 h 461962"/>
                <a:gd name="connsiteX24" fmla="*/ 252413 w 542925"/>
                <a:gd name="connsiteY24" fmla="*/ 328612 h 461962"/>
                <a:gd name="connsiteX25" fmla="*/ 252413 w 542925"/>
                <a:gd name="connsiteY25" fmla="*/ 328612 h 461962"/>
                <a:gd name="connsiteX26" fmla="*/ 214313 w 542925"/>
                <a:gd name="connsiteY26" fmla="*/ 271462 h 461962"/>
                <a:gd name="connsiteX27" fmla="*/ 200025 w 542925"/>
                <a:gd name="connsiteY27" fmla="*/ 252412 h 461962"/>
                <a:gd name="connsiteX28" fmla="*/ 171450 w 542925"/>
                <a:gd name="connsiteY28" fmla="*/ 252412 h 461962"/>
                <a:gd name="connsiteX29" fmla="*/ 157163 w 542925"/>
                <a:gd name="connsiteY29" fmla="*/ 204787 h 461962"/>
                <a:gd name="connsiteX30" fmla="*/ 90488 w 542925"/>
                <a:gd name="connsiteY30" fmla="*/ 209550 h 461962"/>
                <a:gd name="connsiteX31" fmla="*/ 109538 w 542925"/>
                <a:gd name="connsiteY31" fmla="*/ 157162 h 461962"/>
                <a:gd name="connsiteX32" fmla="*/ 66675 w 542925"/>
                <a:gd name="connsiteY32" fmla="*/ 147637 h 461962"/>
                <a:gd name="connsiteX33" fmla="*/ 38100 w 542925"/>
                <a:gd name="connsiteY33" fmla="*/ 133350 h 461962"/>
                <a:gd name="connsiteX34" fmla="*/ 0 w 542925"/>
                <a:gd name="connsiteY34" fmla="*/ 52387 h 461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42925" h="461962">
                  <a:moveTo>
                    <a:pt x="0" y="52387"/>
                  </a:moveTo>
                  <a:lnTo>
                    <a:pt x="119063" y="19050"/>
                  </a:lnTo>
                  <a:lnTo>
                    <a:pt x="142875" y="0"/>
                  </a:lnTo>
                  <a:lnTo>
                    <a:pt x="195263" y="38100"/>
                  </a:lnTo>
                  <a:lnTo>
                    <a:pt x="233363" y="52387"/>
                  </a:lnTo>
                  <a:lnTo>
                    <a:pt x="290513" y="14287"/>
                  </a:lnTo>
                  <a:lnTo>
                    <a:pt x="352425" y="0"/>
                  </a:lnTo>
                  <a:lnTo>
                    <a:pt x="404813" y="9525"/>
                  </a:lnTo>
                  <a:lnTo>
                    <a:pt x="481013" y="71437"/>
                  </a:lnTo>
                  <a:lnTo>
                    <a:pt x="481013" y="71437"/>
                  </a:lnTo>
                  <a:lnTo>
                    <a:pt x="481013" y="157162"/>
                  </a:lnTo>
                  <a:lnTo>
                    <a:pt x="542925" y="228600"/>
                  </a:lnTo>
                  <a:lnTo>
                    <a:pt x="538163" y="280987"/>
                  </a:lnTo>
                  <a:lnTo>
                    <a:pt x="538163" y="280987"/>
                  </a:lnTo>
                  <a:lnTo>
                    <a:pt x="481013" y="319087"/>
                  </a:lnTo>
                  <a:lnTo>
                    <a:pt x="481013" y="342900"/>
                  </a:lnTo>
                  <a:lnTo>
                    <a:pt x="481013" y="342900"/>
                  </a:lnTo>
                  <a:lnTo>
                    <a:pt x="457200" y="447675"/>
                  </a:lnTo>
                  <a:lnTo>
                    <a:pt x="452438" y="461962"/>
                  </a:lnTo>
                  <a:lnTo>
                    <a:pt x="390525" y="442912"/>
                  </a:lnTo>
                  <a:lnTo>
                    <a:pt x="390525" y="414337"/>
                  </a:lnTo>
                  <a:lnTo>
                    <a:pt x="352425" y="371475"/>
                  </a:lnTo>
                  <a:lnTo>
                    <a:pt x="338138" y="323850"/>
                  </a:lnTo>
                  <a:lnTo>
                    <a:pt x="328613" y="304800"/>
                  </a:lnTo>
                  <a:lnTo>
                    <a:pt x="252413" y="328612"/>
                  </a:lnTo>
                  <a:lnTo>
                    <a:pt x="252413" y="328612"/>
                  </a:lnTo>
                  <a:lnTo>
                    <a:pt x="214313" y="271462"/>
                  </a:lnTo>
                  <a:lnTo>
                    <a:pt x="200025" y="252412"/>
                  </a:lnTo>
                  <a:lnTo>
                    <a:pt x="171450" y="252412"/>
                  </a:lnTo>
                  <a:lnTo>
                    <a:pt x="157163" y="204787"/>
                  </a:lnTo>
                  <a:lnTo>
                    <a:pt x="90488" y="209550"/>
                  </a:lnTo>
                  <a:lnTo>
                    <a:pt x="109538" y="157162"/>
                  </a:lnTo>
                  <a:lnTo>
                    <a:pt x="66675" y="147637"/>
                  </a:lnTo>
                  <a:lnTo>
                    <a:pt x="38100" y="133350"/>
                  </a:lnTo>
                  <a:lnTo>
                    <a:pt x="0" y="52387"/>
                  </a:lnTo>
                  <a:close/>
                </a:path>
              </a:pathLst>
            </a:cu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115" name="Tekstvak 114"/>
            <p:cNvSpPr txBox="1"/>
            <p:nvPr/>
          </p:nvSpPr>
          <p:spPr>
            <a:xfrm>
              <a:off x="4212000" y="3816000"/>
              <a:ext cx="767732" cy="307776"/>
            </a:xfrm>
            <a:prstGeom prst="rect">
              <a:avLst/>
            </a:prstGeom>
            <a:noFill/>
          </p:spPr>
          <p:txBody>
            <a:bodyPr wrap="none" rtlCol="0">
              <a:spAutoFit/>
            </a:bodyPr>
            <a:lstStyle/>
            <a:p>
              <a:r>
                <a:rPr lang="nl-BE" sz="900" b="1" dirty="0" err="1">
                  <a:latin typeface="Calibri" pitchFamily="34" charset="0"/>
                </a:rPr>
                <a:t>Belgium</a:t>
              </a:r>
              <a:endParaRPr lang="nl-BE" sz="900" b="1" dirty="0">
                <a:latin typeface="Calibri" pitchFamily="34" charset="0"/>
              </a:endParaRPr>
            </a:p>
          </p:txBody>
        </p:sp>
        <p:sp>
          <p:nvSpPr>
            <p:cNvPr id="116" name="Ovaal 115"/>
            <p:cNvSpPr/>
            <p:nvPr/>
          </p:nvSpPr>
          <p:spPr>
            <a:xfrm>
              <a:off x="4392000" y="3717032"/>
              <a:ext cx="144016"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117" name="Tekstvak 116"/>
            <p:cNvSpPr txBox="1"/>
            <p:nvPr/>
          </p:nvSpPr>
          <p:spPr>
            <a:xfrm>
              <a:off x="3816000" y="3672000"/>
              <a:ext cx="716436" cy="292388"/>
            </a:xfrm>
            <a:prstGeom prst="rect">
              <a:avLst/>
            </a:prstGeom>
            <a:noFill/>
          </p:spPr>
          <p:txBody>
            <a:bodyPr wrap="none" rtlCol="0">
              <a:spAutoFit/>
            </a:bodyPr>
            <a:lstStyle/>
            <a:p>
              <a:r>
                <a:rPr lang="nl-BE" sz="825" dirty="0">
                  <a:latin typeface="Calibri" pitchFamily="34" charset="0"/>
                </a:rPr>
                <a:t>Brussels</a:t>
              </a:r>
            </a:p>
          </p:txBody>
        </p:sp>
        <p:sp>
          <p:nvSpPr>
            <p:cNvPr id="118" name="Ovaal 117"/>
            <p:cNvSpPr/>
            <p:nvPr/>
          </p:nvSpPr>
          <p:spPr>
            <a:xfrm>
              <a:off x="4284000" y="3573016"/>
              <a:ext cx="144016"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119" name="Tekstvak 118"/>
            <p:cNvSpPr txBox="1"/>
            <p:nvPr/>
          </p:nvSpPr>
          <p:spPr>
            <a:xfrm>
              <a:off x="3851920" y="3356992"/>
              <a:ext cx="744221" cy="292388"/>
            </a:xfrm>
            <a:prstGeom prst="rect">
              <a:avLst/>
            </a:prstGeom>
            <a:noFill/>
          </p:spPr>
          <p:txBody>
            <a:bodyPr wrap="none" rtlCol="0">
              <a:spAutoFit/>
            </a:bodyPr>
            <a:lstStyle/>
            <a:p>
              <a:r>
                <a:rPr lang="nl-BE" sz="825" dirty="0" err="1">
                  <a:latin typeface="Calibri" pitchFamily="34" charset="0"/>
                </a:rPr>
                <a:t>Antwerp</a:t>
              </a:r>
              <a:endParaRPr lang="nl-BE" sz="825" dirty="0">
                <a:latin typeface="Calibri" pitchFamily="34" charset="0"/>
              </a:endParaRPr>
            </a:p>
          </p:txBody>
        </p:sp>
      </p:grpSp>
      <p:grpSp>
        <p:nvGrpSpPr>
          <p:cNvPr id="15" name="Groep 126"/>
          <p:cNvGrpSpPr/>
          <p:nvPr/>
        </p:nvGrpSpPr>
        <p:grpSpPr>
          <a:xfrm>
            <a:off x="4247963" y="2301720"/>
            <a:ext cx="986648" cy="509346"/>
            <a:chOff x="4139952" y="3068960"/>
            <a:chExt cx="1315531" cy="679128"/>
          </a:xfrm>
        </p:grpSpPr>
        <p:sp>
          <p:nvSpPr>
            <p:cNvPr id="121" name="Vrije vorm 120"/>
            <p:cNvSpPr/>
            <p:nvPr/>
          </p:nvSpPr>
          <p:spPr>
            <a:xfrm>
              <a:off x="4267200" y="3119438"/>
              <a:ext cx="590550" cy="628650"/>
            </a:xfrm>
            <a:custGeom>
              <a:avLst/>
              <a:gdLst>
                <a:gd name="connsiteX0" fmla="*/ 352425 w 590550"/>
                <a:gd name="connsiteY0" fmla="*/ 628650 h 628650"/>
                <a:gd name="connsiteX1" fmla="*/ 400050 w 590550"/>
                <a:gd name="connsiteY1" fmla="*/ 581025 h 628650"/>
                <a:gd name="connsiteX2" fmla="*/ 423863 w 590550"/>
                <a:gd name="connsiteY2" fmla="*/ 509587 h 628650"/>
                <a:gd name="connsiteX3" fmla="*/ 414338 w 590550"/>
                <a:gd name="connsiteY3" fmla="*/ 428625 h 628650"/>
                <a:gd name="connsiteX4" fmla="*/ 390525 w 590550"/>
                <a:gd name="connsiteY4" fmla="*/ 371475 h 628650"/>
                <a:gd name="connsiteX5" fmla="*/ 504825 w 590550"/>
                <a:gd name="connsiteY5" fmla="*/ 381000 h 628650"/>
                <a:gd name="connsiteX6" fmla="*/ 495300 w 590550"/>
                <a:gd name="connsiteY6" fmla="*/ 328612 h 628650"/>
                <a:gd name="connsiteX7" fmla="*/ 481013 w 590550"/>
                <a:gd name="connsiteY7" fmla="*/ 276225 h 628650"/>
                <a:gd name="connsiteX8" fmla="*/ 533400 w 590550"/>
                <a:gd name="connsiteY8" fmla="*/ 223837 h 628650"/>
                <a:gd name="connsiteX9" fmla="*/ 581025 w 590550"/>
                <a:gd name="connsiteY9" fmla="*/ 157162 h 628650"/>
                <a:gd name="connsiteX10" fmla="*/ 590550 w 590550"/>
                <a:gd name="connsiteY10" fmla="*/ 66675 h 628650"/>
                <a:gd name="connsiteX11" fmla="*/ 571500 w 590550"/>
                <a:gd name="connsiteY11" fmla="*/ 33337 h 628650"/>
                <a:gd name="connsiteX12" fmla="*/ 542925 w 590550"/>
                <a:gd name="connsiteY12" fmla="*/ 14287 h 628650"/>
                <a:gd name="connsiteX13" fmla="*/ 442913 w 590550"/>
                <a:gd name="connsiteY13" fmla="*/ 0 h 628650"/>
                <a:gd name="connsiteX14" fmla="*/ 361950 w 590550"/>
                <a:gd name="connsiteY14" fmla="*/ 14287 h 628650"/>
                <a:gd name="connsiteX15" fmla="*/ 280988 w 590550"/>
                <a:gd name="connsiteY15" fmla="*/ 42862 h 628650"/>
                <a:gd name="connsiteX16" fmla="*/ 219075 w 590550"/>
                <a:gd name="connsiteY16" fmla="*/ 114300 h 628650"/>
                <a:gd name="connsiteX17" fmla="*/ 180975 w 590550"/>
                <a:gd name="connsiteY17" fmla="*/ 214312 h 628650"/>
                <a:gd name="connsiteX18" fmla="*/ 138113 w 590550"/>
                <a:gd name="connsiteY18" fmla="*/ 285750 h 628650"/>
                <a:gd name="connsiteX19" fmla="*/ 104775 w 590550"/>
                <a:gd name="connsiteY19" fmla="*/ 347662 h 628650"/>
                <a:gd name="connsiteX20" fmla="*/ 133350 w 590550"/>
                <a:gd name="connsiteY20" fmla="*/ 385762 h 628650"/>
                <a:gd name="connsiteX21" fmla="*/ 76200 w 590550"/>
                <a:gd name="connsiteY21" fmla="*/ 371475 h 628650"/>
                <a:gd name="connsiteX22" fmla="*/ 52388 w 590550"/>
                <a:gd name="connsiteY22" fmla="*/ 376237 h 628650"/>
                <a:gd name="connsiteX23" fmla="*/ 33338 w 590550"/>
                <a:gd name="connsiteY23" fmla="*/ 390525 h 628650"/>
                <a:gd name="connsiteX24" fmla="*/ 33338 w 590550"/>
                <a:gd name="connsiteY24" fmla="*/ 404812 h 628650"/>
                <a:gd name="connsiteX25" fmla="*/ 0 w 590550"/>
                <a:gd name="connsiteY25" fmla="*/ 414337 h 628650"/>
                <a:gd name="connsiteX26" fmla="*/ 71438 w 590550"/>
                <a:gd name="connsiteY26" fmla="*/ 442912 h 628650"/>
                <a:gd name="connsiteX27" fmla="*/ 4763 w 590550"/>
                <a:gd name="connsiteY27" fmla="*/ 461962 h 628650"/>
                <a:gd name="connsiteX28" fmla="*/ 61913 w 590550"/>
                <a:gd name="connsiteY28" fmla="*/ 504825 h 628650"/>
                <a:gd name="connsiteX29" fmla="*/ 166688 w 590550"/>
                <a:gd name="connsiteY29" fmla="*/ 461962 h 628650"/>
                <a:gd name="connsiteX30" fmla="*/ 247650 w 590550"/>
                <a:gd name="connsiteY30" fmla="*/ 461962 h 628650"/>
                <a:gd name="connsiteX31" fmla="*/ 328613 w 590550"/>
                <a:gd name="connsiteY31" fmla="*/ 519112 h 628650"/>
                <a:gd name="connsiteX32" fmla="*/ 352425 w 590550"/>
                <a:gd name="connsiteY32" fmla="*/ 628650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90550" h="628650">
                  <a:moveTo>
                    <a:pt x="352425" y="628650"/>
                  </a:moveTo>
                  <a:lnTo>
                    <a:pt x="400050" y="581025"/>
                  </a:lnTo>
                  <a:lnTo>
                    <a:pt x="423863" y="509587"/>
                  </a:lnTo>
                  <a:lnTo>
                    <a:pt x="414338" y="428625"/>
                  </a:lnTo>
                  <a:lnTo>
                    <a:pt x="390525" y="371475"/>
                  </a:lnTo>
                  <a:lnTo>
                    <a:pt x="504825" y="381000"/>
                  </a:lnTo>
                  <a:lnTo>
                    <a:pt x="495300" y="328612"/>
                  </a:lnTo>
                  <a:lnTo>
                    <a:pt x="481013" y="276225"/>
                  </a:lnTo>
                  <a:lnTo>
                    <a:pt x="533400" y="223837"/>
                  </a:lnTo>
                  <a:lnTo>
                    <a:pt x="581025" y="157162"/>
                  </a:lnTo>
                  <a:lnTo>
                    <a:pt x="590550" y="66675"/>
                  </a:lnTo>
                  <a:lnTo>
                    <a:pt x="571500" y="33337"/>
                  </a:lnTo>
                  <a:lnTo>
                    <a:pt x="542925" y="14287"/>
                  </a:lnTo>
                  <a:lnTo>
                    <a:pt x="442913" y="0"/>
                  </a:lnTo>
                  <a:lnTo>
                    <a:pt x="361950" y="14287"/>
                  </a:lnTo>
                  <a:lnTo>
                    <a:pt x="280988" y="42862"/>
                  </a:lnTo>
                  <a:lnTo>
                    <a:pt x="219075" y="114300"/>
                  </a:lnTo>
                  <a:lnTo>
                    <a:pt x="180975" y="214312"/>
                  </a:lnTo>
                  <a:lnTo>
                    <a:pt x="138113" y="285750"/>
                  </a:lnTo>
                  <a:lnTo>
                    <a:pt x="104775" y="347662"/>
                  </a:lnTo>
                  <a:lnTo>
                    <a:pt x="133350" y="385762"/>
                  </a:lnTo>
                  <a:lnTo>
                    <a:pt x="76200" y="371475"/>
                  </a:lnTo>
                  <a:lnTo>
                    <a:pt x="52388" y="376237"/>
                  </a:lnTo>
                  <a:lnTo>
                    <a:pt x="33338" y="390525"/>
                  </a:lnTo>
                  <a:lnTo>
                    <a:pt x="33338" y="404812"/>
                  </a:lnTo>
                  <a:lnTo>
                    <a:pt x="0" y="414337"/>
                  </a:lnTo>
                  <a:lnTo>
                    <a:pt x="71438" y="442912"/>
                  </a:lnTo>
                  <a:lnTo>
                    <a:pt x="4763" y="461962"/>
                  </a:lnTo>
                  <a:lnTo>
                    <a:pt x="61913" y="504825"/>
                  </a:lnTo>
                  <a:lnTo>
                    <a:pt x="166688" y="461962"/>
                  </a:lnTo>
                  <a:lnTo>
                    <a:pt x="247650" y="461962"/>
                  </a:lnTo>
                  <a:lnTo>
                    <a:pt x="328613" y="519112"/>
                  </a:lnTo>
                  <a:lnTo>
                    <a:pt x="352425" y="628650"/>
                  </a:lnTo>
                  <a:close/>
                </a:path>
              </a:pathLst>
            </a:cu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122" name="Tekstvak 121"/>
            <p:cNvSpPr txBox="1"/>
            <p:nvPr/>
          </p:nvSpPr>
          <p:spPr>
            <a:xfrm>
              <a:off x="4139952" y="3068960"/>
              <a:ext cx="1037036" cy="307776"/>
            </a:xfrm>
            <a:prstGeom prst="rect">
              <a:avLst/>
            </a:prstGeom>
            <a:noFill/>
          </p:spPr>
          <p:txBody>
            <a:bodyPr wrap="none" rtlCol="0">
              <a:spAutoFit/>
            </a:bodyPr>
            <a:lstStyle/>
            <a:p>
              <a:r>
                <a:rPr lang="nl-BE" sz="900" b="1" dirty="0" err="1">
                  <a:latin typeface="Calibri" pitchFamily="34" charset="0"/>
                </a:rPr>
                <a:t>Netherlands</a:t>
              </a:r>
              <a:endParaRPr lang="nl-BE" sz="900" b="1" dirty="0">
                <a:latin typeface="Calibri" pitchFamily="34" charset="0"/>
              </a:endParaRPr>
            </a:p>
          </p:txBody>
        </p:sp>
        <p:sp>
          <p:nvSpPr>
            <p:cNvPr id="123" name="Ovaal 122"/>
            <p:cNvSpPr/>
            <p:nvPr/>
          </p:nvSpPr>
          <p:spPr>
            <a:xfrm>
              <a:off x="4464000" y="3284984"/>
              <a:ext cx="144016"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124" name="Tekstvak 123"/>
            <p:cNvSpPr txBox="1"/>
            <p:nvPr/>
          </p:nvSpPr>
          <p:spPr>
            <a:xfrm>
              <a:off x="4536000" y="3204000"/>
              <a:ext cx="919483" cy="292388"/>
            </a:xfrm>
            <a:prstGeom prst="rect">
              <a:avLst/>
            </a:prstGeom>
            <a:noFill/>
          </p:spPr>
          <p:txBody>
            <a:bodyPr wrap="none" rtlCol="0">
              <a:spAutoFit/>
            </a:bodyPr>
            <a:lstStyle/>
            <a:p>
              <a:r>
                <a:rPr lang="nl-BE" sz="825" dirty="0">
                  <a:latin typeface="Calibri" pitchFamily="34" charset="0"/>
                </a:rPr>
                <a:t>Amsterdam</a:t>
              </a:r>
            </a:p>
          </p:txBody>
        </p:sp>
        <p:sp>
          <p:nvSpPr>
            <p:cNvPr id="125" name="Ovaal 124"/>
            <p:cNvSpPr/>
            <p:nvPr/>
          </p:nvSpPr>
          <p:spPr>
            <a:xfrm>
              <a:off x="4355976" y="3429000"/>
              <a:ext cx="144016"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126" name="Tekstvak 125"/>
            <p:cNvSpPr txBox="1"/>
            <p:nvPr/>
          </p:nvSpPr>
          <p:spPr>
            <a:xfrm>
              <a:off x="4428000" y="3384000"/>
              <a:ext cx="868187" cy="292388"/>
            </a:xfrm>
            <a:prstGeom prst="rect">
              <a:avLst/>
            </a:prstGeom>
            <a:noFill/>
          </p:spPr>
          <p:txBody>
            <a:bodyPr wrap="none" rtlCol="0">
              <a:spAutoFit/>
            </a:bodyPr>
            <a:lstStyle/>
            <a:p>
              <a:r>
                <a:rPr lang="nl-BE" sz="825" dirty="0">
                  <a:latin typeface="Calibri" pitchFamily="34" charset="0"/>
                </a:rPr>
                <a:t>Rotterdam</a:t>
              </a:r>
            </a:p>
          </p:txBody>
        </p:sp>
      </p:grpSp>
      <p:sp>
        <p:nvSpPr>
          <p:cNvPr id="128" name="Tekstvak 127"/>
          <p:cNvSpPr txBox="1"/>
          <p:nvPr/>
        </p:nvSpPr>
        <p:spPr>
          <a:xfrm>
            <a:off x="24654" y="2144644"/>
            <a:ext cx="2357754" cy="877163"/>
          </a:xfrm>
          <a:prstGeom prst="rect">
            <a:avLst/>
          </a:prstGeom>
          <a:noFill/>
        </p:spPr>
        <p:txBody>
          <a:bodyPr wrap="square" rtlCol="0">
            <a:spAutoFit/>
          </a:bodyPr>
          <a:lstStyle/>
          <a:p>
            <a:pPr algn="ctr"/>
            <a:r>
              <a:rPr lang="nl-BE" sz="1350" dirty="0" err="1">
                <a:solidFill>
                  <a:schemeClr val="bg1"/>
                </a:solidFill>
              </a:rPr>
              <a:t>Projet</a:t>
            </a:r>
            <a:r>
              <a:rPr lang="nl-BE" sz="1350" dirty="0">
                <a:solidFill>
                  <a:schemeClr val="bg1"/>
                </a:solidFill>
              </a:rPr>
              <a:t> 1</a:t>
            </a:r>
          </a:p>
          <a:p>
            <a:pPr algn="ctr"/>
            <a:endParaRPr lang="nl-BE" sz="1350" dirty="0">
              <a:solidFill>
                <a:schemeClr val="bg1"/>
              </a:solidFill>
            </a:endParaRPr>
          </a:p>
          <a:p>
            <a:pPr algn="ctr"/>
            <a:r>
              <a:rPr lang="nl-BE" sz="1200" dirty="0">
                <a:solidFill>
                  <a:schemeClr val="bg1"/>
                </a:solidFill>
              </a:rPr>
              <a:t>5 </a:t>
            </a:r>
            <a:r>
              <a:rPr lang="nl-BE" sz="1200" dirty="0" err="1">
                <a:solidFill>
                  <a:schemeClr val="bg1"/>
                </a:solidFill>
              </a:rPr>
              <a:t>pays</a:t>
            </a:r>
            <a:r>
              <a:rPr lang="nl-BE" sz="1200" dirty="0">
                <a:solidFill>
                  <a:schemeClr val="bg1"/>
                </a:solidFill>
              </a:rPr>
              <a:t> </a:t>
            </a:r>
            <a:endParaRPr lang="nl-BE" sz="1200" strike="sngStrike" dirty="0">
              <a:solidFill>
                <a:schemeClr val="bg2">
                  <a:lumMod val="50000"/>
                </a:schemeClr>
              </a:solidFill>
            </a:endParaRPr>
          </a:p>
          <a:p>
            <a:pPr algn="ctr"/>
            <a:r>
              <a:rPr lang="nl-BE" sz="1200" dirty="0">
                <a:solidFill>
                  <a:schemeClr val="bg1"/>
                </a:solidFill>
              </a:rPr>
              <a:t>5 </a:t>
            </a:r>
            <a:r>
              <a:rPr lang="nl-BE" sz="1200" dirty="0" err="1">
                <a:solidFill>
                  <a:schemeClr val="bg1"/>
                </a:solidFill>
              </a:rPr>
              <a:t>métropoles</a:t>
            </a:r>
            <a:endParaRPr lang="nl-BE" sz="1200" strike="sngStrike" dirty="0">
              <a:solidFill>
                <a:schemeClr val="bg1"/>
              </a:solidFill>
            </a:endParaRPr>
          </a:p>
        </p:txBody>
      </p:sp>
      <p:sp>
        <p:nvSpPr>
          <p:cNvPr id="129" name="Tekstvak 128"/>
          <p:cNvSpPr txBox="1"/>
          <p:nvPr/>
        </p:nvSpPr>
        <p:spPr>
          <a:xfrm>
            <a:off x="6811567" y="2189068"/>
            <a:ext cx="2332433" cy="877163"/>
          </a:xfrm>
          <a:prstGeom prst="rect">
            <a:avLst/>
          </a:prstGeom>
          <a:noFill/>
        </p:spPr>
        <p:txBody>
          <a:bodyPr wrap="square" rtlCol="0">
            <a:spAutoFit/>
          </a:bodyPr>
          <a:lstStyle/>
          <a:p>
            <a:pPr algn="ctr"/>
            <a:r>
              <a:rPr lang="nl-BE" sz="1350" dirty="0" err="1">
                <a:solidFill>
                  <a:schemeClr val="bg1"/>
                </a:solidFill>
              </a:rPr>
              <a:t>Projet</a:t>
            </a:r>
            <a:r>
              <a:rPr lang="nl-BE" sz="1350" dirty="0">
                <a:solidFill>
                  <a:schemeClr val="bg1"/>
                </a:solidFill>
              </a:rPr>
              <a:t> 2</a:t>
            </a:r>
          </a:p>
          <a:p>
            <a:pPr algn="ctr"/>
            <a:endParaRPr lang="nl-BE" sz="1350" dirty="0">
              <a:solidFill>
                <a:schemeClr val="bg1"/>
              </a:solidFill>
            </a:endParaRPr>
          </a:p>
          <a:p>
            <a:pPr algn="ctr"/>
            <a:r>
              <a:rPr lang="nl-BE" sz="1200" dirty="0">
                <a:solidFill>
                  <a:schemeClr val="bg1"/>
                </a:solidFill>
              </a:rPr>
              <a:t>9 </a:t>
            </a:r>
            <a:r>
              <a:rPr lang="nl-BE" sz="1200" dirty="0" err="1">
                <a:solidFill>
                  <a:schemeClr val="bg1"/>
                </a:solidFill>
              </a:rPr>
              <a:t>pays</a:t>
            </a:r>
            <a:endParaRPr lang="nl-BE" sz="1200" strike="sngStrike" dirty="0">
              <a:solidFill>
                <a:schemeClr val="bg1"/>
              </a:solidFill>
            </a:endParaRPr>
          </a:p>
          <a:p>
            <a:pPr algn="ctr"/>
            <a:r>
              <a:rPr lang="nl-BE" sz="1200" dirty="0">
                <a:solidFill>
                  <a:schemeClr val="bg1"/>
                </a:solidFill>
              </a:rPr>
              <a:t>22 </a:t>
            </a:r>
            <a:r>
              <a:rPr lang="nl-BE" sz="1200" dirty="0" err="1">
                <a:solidFill>
                  <a:schemeClr val="bg1"/>
                </a:solidFill>
              </a:rPr>
              <a:t>métropoles</a:t>
            </a:r>
            <a:endParaRPr lang="nl-BE" sz="1200" strike="sngStrike" dirty="0">
              <a:solidFill>
                <a:schemeClr val="bg1"/>
              </a:solidFill>
            </a:endParaRPr>
          </a:p>
        </p:txBody>
      </p:sp>
      <p:grpSp>
        <p:nvGrpSpPr>
          <p:cNvPr id="16" name="Groep 133"/>
          <p:cNvGrpSpPr/>
          <p:nvPr/>
        </p:nvGrpSpPr>
        <p:grpSpPr>
          <a:xfrm>
            <a:off x="3375423" y="1432323"/>
            <a:ext cx="1112588" cy="1335881"/>
            <a:chOff x="2976563" y="1909763"/>
            <a:chExt cx="1483450" cy="1781175"/>
          </a:xfrm>
        </p:grpSpPr>
        <p:sp>
          <p:nvSpPr>
            <p:cNvPr id="26" name="Vrije vorm 25"/>
            <p:cNvSpPr/>
            <p:nvPr/>
          </p:nvSpPr>
          <p:spPr>
            <a:xfrm>
              <a:off x="2990850" y="2533650"/>
              <a:ext cx="319088" cy="280988"/>
            </a:xfrm>
            <a:custGeom>
              <a:avLst/>
              <a:gdLst>
                <a:gd name="connsiteX0" fmla="*/ 114300 w 319088"/>
                <a:gd name="connsiteY0" fmla="*/ 9525 h 280988"/>
                <a:gd name="connsiteX1" fmla="*/ 176213 w 319088"/>
                <a:gd name="connsiteY1" fmla="*/ 14288 h 280988"/>
                <a:gd name="connsiteX2" fmla="*/ 233363 w 319088"/>
                <a:gd name="connsiteY2" fmla="*/ 9525 h 280988"/>
                <a:gd name="connsiteX3" fmla="*/ 276225 w 319088"/>
                <a:gd name="connsiteY3" fmla="*/ 0 h 280988"/>
                <a:gd name="connsiteX4" fmla="*/ 285750 w 319088"/>
                <a:gd name="connsiteY4" fmla="*/ 9525 h 280988"/>
                <a:gd name="connsiteX5" fmla="*/ 271463 w 319088"/>
                <a:gd name="connsiteY5" fmla="*/ 61913 h 280988"/>
                <a:gd name="connsiteX6" fmla="*/ 257175 w 319088"/>
                <a:gd name="connsiteY6" fmla="*/ 100013 h 280988"/>
                <a:gd name="connsiteX7" fmla="*/ 261938 w 319088"/>
                <a:gd name="connsiteY7" fmla="*/ 119063 h 280988"/>
                <a:gd name="connsiteX8" fmla="*/ 261938 w 319088"/>
                <a:gd name="connsiteY8" fmla="*/ 119063 h 280988"/>
                <a:gd name="connsiteX9" fmla="*/ 319088 w 319088"/>
                <a:gd name="connsiteY9" fmla="*/ 190500 h 280988"/>
                <a:gd name="connsiteX10" fmla="*/ 247650 w 319088"/>
                <a:gd name="connsiteY10" fmla="*/ 242888 h 280988"/>
                <a:gd name="connsiteX11" fmla="*/ 195263 w 319088"/>
                <a:gd name="connsiteY11" fmla="*/ 280988 h 280988"/>
                <a:gd name="connsiteX12" fmla="*/ 195263 w 319088"/>
                <a:gd name="connsiteY12" fmla="*/ 280988 h 280988"/>
                <a:gd name="connsiteX13" fmla="*/ 152400 w 319088"/>
                <a:gd name="connsiteY13" fmla="*/ 261938 h 280988"/>
                <a:gd name="connsiteX14" fmla="*/ 142875 w 319088"/>
                <a:gd name="connsiteY14" fmla="*/ 233363 h 280988"/>
                <a:gd name="connsiteX15" fmla="*/ 128588 w 319088"/>
                <a:gd name="connsiteY15" fmla="*/ 195263 h 280988"/>
                <a:gd name="connsiteX16" fmla="*/ 114300 w 319088"/>
                <a:gd name="connsiteY16" fmla="*/ 171450 h 280988"/>
                <a:gd name="connsiteX17" fmla="*/ 114300 w 319088"/>
                <a:gd name="connsiteY17" fmla="*/ 171450 h 280988"/>
                <a:gd name="connsiteX18" fmla="*/ 71438 w 319088"/>
                <a:gd name="connsiteY18" fmla="*/ 200025 h 280988"/>
                <a:gd name="connsiteX19" fmla="*/ 33338 w 319088"/>
                <a:gd name="connsiteY19" fmla="*/ 204788 h 280988"/>
                <a:gd name="connsiteX20" fmla="*/ 0 w 319088"/>
                <a:gd name="connsiteY20" fmla="*/ 171450 h 280988"/>
                <a:gd name="connsiteX21" fmla="*/ 0 w 319088"/>
                <a:gd name="connsiteY21" fmla="*/ 157163 h 280988"/>
                <a:gd name="connsiteX22" fmla="*/ 28575 w 319088"/>
                <a:gd name="connsiteY22" fmla="*/ 109538 h 280988"/>
                <a:gd name="connsiteX23" fmla="*/ 66675 w 319088"/>
                <a:gd name="connsiteY23" fmla="*/ 95250 h 280988"/>
                <a:gd name="connsiteX24" fmla="*/ 114300 w 319088"/>
                <a:gd name="connsiteY24" fmla="*/ 9525 h 280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19088" h="280988">
                  <a:moveTo>
                    <a:pt x="114300" y="9525"/>
                  </a:moveTo>
                  <a:lnTo>
                    <a:pt x="176213" y="14288"/>
                  </a:lnTo>
                  <a:lnTo>
                    <a:pt x="233363" y="9525"/>
                  </a:lnTo>
                  <a:lnTo>
                    <a:pt x="276225" y="0"/>
                  </a:lnTo>
                  <a:lnTo>
                    <a:pt x="285750" y="9525"/>
                  </a:lnTo>
                  <a:lnTo>
                    <a:pt x="271463" y="61913"/>
                  </a:lnTo>
                  <a:lnTo>
                    <a:pt x="257175" y="100013"/>
                  </a:lnTo>
                  <a:lnTo>
                    <a:pt x="261938" y="119063"/>
                  </a:lnTo>
                  <a:lnTo>
                    <a:pt x="261938" y="119063"/>
                  </a:lnTo>
                  <a:lnTo>
                    <a:pt x="319088" y="190500"/>
                  </a:lnTo>
                  <a:lnTo>
                    <a:pt x="247650" y="242888"/>
                  </a:lnTo>
                  <a:lnTo>
                    <a:pt x="195263" y="280988"/>
                  </a:lnTo>
                  <a:lnTo>
                    <a:pt x="195263" y="280988"/>
                  </a:lnTo>
                  <a:lnTo>
                    <a:pt x="152400" y="261938"/>
                  </a:lnTo>
                  <a:lnTo>
                    <a:pt x="142875" y="233363"/>
                  </a:lnTo>
                  <a:lnTo>
                    <a:pt x="128588" y="195263"/>
                  </a:lnTo>
                  <a:lnTo>
                    <a:pt x="114300" y="171450"/>
                  </a:lnTo>
                  <a:lnTo>
                    <a:pt x="114300" y="171450"/>
                  </a:lnTo>
                  <a:lnTo>
                    <a:pt x="71438" y="200025"/>
                  </a:lnTo>
                  <a:lnTo>
                    <a:pt x="33338" y="204788"/>
                  </a:lnTo>
                  <a:lnTo>
                    <a:pt x="0" y="171450"/>
                  </a:lnTo>
                  <a:lnTo>
                    <a:pt x="0" y="157163"/>
                  </a:lnTo>
                  <a:lnTo>
                    <a:pt x="28575" y="109538"/>
                  </a:lnTo>
                  <a:lnTo>
                    <a:pt x="66675" y="95250"/>
                  </a:lnTo>
                  <a:lnTo>
                    <a:pt x="114300" y="9525"/>
                  </a:lnTo>
                  <a:close/>
                </a:path>
              </a:pathLst>
            </a:custGeom>
            <a:solidFill>
              <a:srgbClr val="FFFF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27" name="Vrije vorm 26"/>
            <p:cNvSpPr/>
            <p:nvPr/>
          </p:nvSpPr>
          <p:spPr>
            <a:xfrm>
              <a:off x="2976563" y="1909763"/>
              <a:ext cx="1109662" cy="1781175"/>
            </a:xfrm>
            <a:custGeom>
              <a:avLst/>
              <a:gdLst>
                <a:gd name="connsiteX0" fmla="*/ 447675 w 1109662"/>
                <a:gd name="connsiteY0" fmla="*/ 490537 h 1781175"/>
                <a:gd name="connsiteX1" fmla="*/ 404812 w 1109662"/>
                <a:gd name="connsiteY1" fmla="*/ 538162 h 1781175"/>
                <a:gd name="connsiteX2" fmla="*/ 409575 w 1109662"/>
                <a:gd name="connsiteY2" fmla="*/ 585787 h 1781175"/>
                <a:gd name="connsiteX3" fmla="*/ 390525 w 1109662"/>
                <a:gd name="connsiteY3" fmla="*/ 614362 h 1781175"/>
                <a:gd name="connsiteX4" fmla="*/ 366712 w 1109662"/>
                <a:gd name="connsiteY4" fmla="*/ 623887 h 1781175"/>
                <a:gd name="connsiteX5" fmla="*/ 357187 w 1109662"/>
                <a:gd name="connsiteY5" fmla="*/ 604837 h 1781175"/>
                <a:gd name="connsiteX6" fmla="*/ 352425 w 1109662"/>
                <a:gd name="connsiteY6" fmla="*/ 557212 h 1781175"/>
                <a:gd name="connsiteX7" fmla="*/ 376237 w 1109662"/>
                <a:gd name="connsiteY7" fmla="*/ 509587 h 1781175"/>
                <a:gd name="connsiteX8" fmla="*/ 400050 w 1109662"/>
                <a:gd name="connsiteY8" fmla="*/ 461962 h 1781175"/>
                <a:gd name="connsiteX9" fmla="*/ 419100 w 1109662"/>
                <a:gd name="connsiteY9" fmla="*/ 438150 h 1781175"/>
                <a:gd name="connsiteX10" fmla="*/ 447675 w 1109662"/>
                <a:gd name="connsiteY10" fmla="*/ 414337 h 1781175"/>
                <a:gd name="connsiteX11" fmla="*/ 466725 w 1109662"/>
                <a:gd name="connsiteY11" fmla="*/ 385762 h 1781175"/>
                <a:gd name="connsiteX12" fmla="*/ 428625 w 1109662"/>
                <a:gd name="connsiteY12" fmla="*/ 400050 h 1781175"/>
                <a:gd name="connsiteX13" fmla="*/ 390525 w 1109662"/>
                <a:gd name="connsiteY13" fmla="*/ 414337 h 1781175"/>
                <a:gd name="connsiteX14" fmla="*/ 361950 w 1109662"/>
                <a:gd name="connsiteY14" fmla="*/ 414337 h 1781175"/>
                <a:gd name="connsiteX15" fmla="*/ 357187 w 1109662"/>
                <a:gd name="connsiteY15" fmla="*/ 381000 h 1781175"/>
                <a:gd name="connsiteX16" fmla="*/ 366712 w 1109662"/>
                <a:gd name="connsiteY16" fmla="*/ 361950 h 1781175"/>
                <a:gd name="connsiteX17" fmla="*/ 395287 w 1109662"/>
                <a:gd name="connsiteY17" fmla="*/ 342900 h 1781175"/>
                <a:gd name="connsiteX18" fmla="*/ 442912 w 1109662"/>
                <a:gd name="connsiteY18" fmla="*/ 314325 h 1781175"/>
                <a:gd name="connsiteX19" fmla="*/ 447675 w 1109662"/>
                <a:gd name="connsiteY19" fmla="*/ 300037 h 1781175"/>
                <a:gd name="connsiteX20" fmla="*/ 428625 w 1109662"/>
                <a:gd name="connsiteY20" fmla="*/ 276225 h 1781175"/>
                <a:gd name="connsiteX21" fmla="*/ 400050 w 1109662"/>
                <a:gd name="connsiteY21" fmla="*/ 238125 h 1781175"/>
                <a:gd name="connsiteX22" fmla="*/ 395287 w 1109662"/>
                <a:gd name="connsiteY22" fmla="*/ 214312 h 1781175"/>
                <a:gd name="connsiteX23" fmla="*/ 395287 w 1109662"/>
                <a:gd name="connsiteY23" fmla="*/ 166687 h 1781175"/>
                <a:gd name="connsiteX24" fmla="*/ 423862 w 1109662"/>
                <a:gd name="connsiteY24" fmla="*/ 152400 h 1781175"/>
                <a:gd name="connsiteX25" fmla="*/ 438150 w 1109662"/>
                <a:gd name="connsiteY25" fmla="*/ 142875 h 1781175"/>
                <a:gd name="connsiteX26" fmla="*/ 457200 w 1109662"/>
                <a:gd name="connsiteY26" fmla="*/ 185737 h 1781175"/>
                <a:gd name="connsiteX27" fmla="*/ 481012 w 1109662"/>
                <a:gd name="connsiteY27" fmla="*/ 195262 h 1781175"/>
                <a:gd name="connsiteX28" fmla="*/ 528637 w 1109662"/>
                <a:gd name="connsiteY28" fmla="*/ 152400 h 1781175"/>
                <a:gd name="connsiteX29" fmla="*/ 585787 w 1109662"/>
                <a:gd name="connsiteY29" fmla="*/ 119062 h 1781175"/>
                <a:gd name="connsiteX30" fmla="*/ 623887 w 1109662"/>
                <a:gd name="connsiteY30" fmla="*/ 61912 h 1781175"/>
                <a:gd name="connsiteX31" fmla="*/ 647700 w 1109662"/>
                <a:gd name="connsiteY31" fmla="*/ 4762 h 1781175"/>
                <a:gd name="connsiteX32" fmla="*/ 671512 w 1109662"/>
                <a:gd name="connsiteY32" fmla="*/ 0 h 1781175"/>
                <a:gd name="connsiteX33" fmla="*/ 685800 w 1109662"/>
                <a:gd name="connsiteY33" fmla="*/ 28575 h 1781175"/>
                <a:gd name="connsiteX34" fmla="*/ 771525 w 1109662"/>
                <a:gd name="connsiteY34" fmla="*/ 19050 h 1781175"/>
                <a:gd name="connsiteX35" fmla="*/ 833437 w 1109662"/>
                <a:gd name="connsiteY35" fmla="*/ 42862 h 1781175"/>
                <a:gd name="connsiteX36" fmla="*/ 838200 w 1109662"/>
                <a:gd name="connsiteY36" fmla="*/ 71437 h 1781175"/>
                <a:gd name="connsiteX37" fmla="*/ 790575 w 1109662"/>
                <a:gd name="connsiteY37" fmla="*/ 95250 h 1781175"/>
                <a:gd name="connsiteX38" fmla="*/ 747712 w 1109662"/>
                <a:gd name="connsiteY38" fmla="*/ 109537 h 1781175"/>
                <a:gd name="connsiteX39" fmla="*/ 747712 w 1109662"/>
                <a:gd name="connsiteY39" fmla="*/ 109537 h 1781175"/>
                <a:gd name="connsiteX40" fmla="*/ 719137 w 1109662"/>
                <a:gd name="connsiteY40" fmla="*/ 147637 h 1781175"/>
                <a:gd name="connsiteX41" fmla="*/ 719137 w 1109662"/>
                <a:gd name="connsiteY41" fmla="*/ 171450 h 1781175"/>
                <a:gd name="connsiteX42" fmla="*/ 709612 w 1109662"/>
                <a:gd name="connsiteY42" fmla="*/ 209550 h 1781175"/>
                <a:gd name="connsiteX43" fmla="*/ 752475 w 1109662"/>
                <a:gd name="connsiteY43" fmla="*/ 209550 h 1781175"/>
                <a:gd name="connsiteX44" fmla="*/ 828675 w 1109662"/>
                <a:gd name="connsiteY44" fmla="*/ 190500 h 1781175"/>
                <a:gd name="connsiteX45" fmla="*/ 900112 w 1109662"/>
                <a:gd name="connsiteY45" fmla="*/ 214312 h 1781175"/>
                <a:gd name="connsiteX46" fmla="*/ 919162 w 1109662"/>
                <a:gd name="connsiteY46" fmla="*/ 247650 h 1781175"/>
                <a:gd name="connsiteX47" fmla="*/ 933450 w 1109662"/>
                <a:gd name="connsiteY47" fmla="*/ 285750 h 1781175"/>
                <a:gd name="connsiteX48" fmla="*/ 885825 w 1109662"/>
                <a:gd name="connsiteY48" fmla="*/ 328612 h 1781175"/>
                <a:gd name="connsiteX49" fmla="*/ 847725 w 1109662"/>
                <a:gd name="connsiteY49" fmla="*/ 390525 h 1781175"/>
                <a:gd name="connsiteX50" fmla="*/ 828675 w 1109662"/>
                <a:gd name="connsiteY50" fmla="*/ 447675 h 1781175"/>
                <a:gd name="connsiteX51" fmla="*/ 785812 w 1109662"/>
                <a:gd name="connsiteY51" fmla="*/ 490537 h 1781175"/>
                <a:gd name="connsiteX52" fmla="*/ 742950 w 1109662"/>
                <a:gd name="connsiteY52" fmla="*/ 509587 h 1781175"/>
                <a:gd name="connsiteX53" fmla="*/ 719137 w 1109662"/>
                <a:gd name="connsiteY53" fmla="*/ 523875 h 1781175"/>
                <a:gd name="connsiteX54" fmla="*/ 666750 w 1109662"/>
                <a:gd name="connsiteY54" fmla="*/ 533400 h 1781175"/>
                <a:gd name="connsiteX55" fmla="*/ 742950 w 1109662"/>
                <a:gd name="connsiteY55" fmla="*/ 571500 h 1781175"/>
                <a:gd name="connsiteX56" fmla="*/ 795337 w 1109662"/>
                <a:gd name="connsiteY56" fmla="*/ 614362 h 1781175"/>
                <a:gd name="connsiteX57" fmla="*/ 819150 w 1109662"/>
                <a:gd name="connsiteY57" fmla="*/ 719137 h 1781175"/>
                <a:gd name="connsiteX58" fmla="*/ 828675 w 1109662"/>
                <a:gd name="connsiteY58" fmla="*/ 852487 h 1781175"/>
                <a:gd name="connsiteX59" fmla="*/ 890587 w 1109662"/>
                <a:gd name="connsiteY59" fmla="*/ 890587 h 1781175"/>
                <a:gd name="connsiteX60" fmla="*/ 904875 w 1109662"/>
                <a:gd name="connsiteY60" fmla="*/ 938212 h 1781175"/>
                <a:gd name="connsiteX61" fmla="*/ 928687 w 1109662"/>
                <a:gd name="connsiteY61" fmla="*/ 1019175 h 1781175"/>
                <a:gd name="connsiteX62" fmla="*/ 938212 w 1109662"/>
                <a:gd name="connsiteY62" fmla="*/ 1052512 h 1781175"/>
                <a:gd name="connsiteX63" fmla="*/ 947737 w 1109662"/>
                <a:gd name="connsiteY63" fmla="*/ 1095375 h 1781175"/>
                <a:gd name="connsiteX64" fmla="*/ 923925 w 1109662"/>
                <a:gd name="connsiteY64" fmla="*/ 1138237 h 1781175"/>
                <a:gd name="connsiteX65" fmla="*/ 952500 w 1109662"/>
                <a:gd name="connsiteY65" fmla="*/ 1157287 h 1781175"/>
                <a:gd name="connsiteX66" fmla="*/ 947737 w 1109662"/>
                <a:gd name="connsiteY66" fmla="*/ 1185862 h 1781175"/>
                <a:gd name="connsiteX67" fmla="*/ 947737 w 1109662"/>
                <a:gd name="connsiteY67" fmla="*/ 1214437 h 1781175"/>
                <a:gd name="connsiteX68" fmla="*/ 923925 w 1109662"/>
                <a:gd name="connsiteY68" fmla="*/ 1243012 h 1781175"/>
                <a:gd name="connsiteX69" fmla="*/ 923925 w 1109662"/>
                <a:gd name="connsiteY69" fmla="*/ 1243012 h 1781175"/>
                <a:gd name="connsiteX70" fmla="*/ 976312 w 1109662"/>
                <a:gd name="connsiteY70" fmla="*/ 1252537 h 1781175"/>
                <a:gd name="connsiteX71" fmla="*/ 1052512 w 1109662"/>
                <a:gd name="connsiteY71" fmla="*/ 1290637 h 1781175"/>
                <a:gd name="connsiteX72" fmla="*/ 1109662 w 1109662"/>
                <a:gd name="connsiteY72" fmla="*/ 1362075 h 1781175"/>
                <a:gd name="connsiteX73" fmla="*/ 1104900 w 1109662"/>
                <a:gd name="connsiteY73" fmla="*/ 1414462 h 1781175"/>
                <a:gd name="connsiteX74" fmla="*/ 1081087 w 1109662"/>
                <a:gd name="connsiteY74" fmla="*/ 1452562 h 1781175"/>
                <a:gd name="connsiteX75" fmla="*/ 1033462 w 1109662"/>
                <a:gd name="connsiteY75" fmla="*/ 1504950 h 1781175"/>
                <a:gd name="connsiteX76" fmla="*/ 976312 w 1109662"/>
                <a:gd name="connsiteY76" fmla="*/ 1533525 h 1781175"/>
                <a:gd name="connsiteX77" fmla="*/ 942975 w 1109662"/>
                <a:gd name="connsiteY77" fmla="*/ 1571625 h 1781175"/>
                <a:gd name="connsiteX78" fmla="*/ 890587 w 1109662"/>
                <a:gd name="connsiteY78" fmla="*/ 1595437 h 1781175"/>
                <a:gd name="connsiteX79" fmla="*/ 995362 w 1109662"/>
                <a:gd name="connsiteY79" fmla="*/ 1624012 h 1781175"/>
                <a:gd name="connsiteX80" fmla="*/ 1004887 w 1109662"/>
                <a:gd name="connsiteY80" fmla="*/ 1638300 h 1781175"/>
                <a:gd name="connsiteX81" fmla="*/ 976312 w 1109662"/>
                <a:gd name="connsiteY81" fmla="*/ 1695450 h 1781175"/>
                <a:gd name="connsiteX82" fmla="*/ 900112 w 1109662"/>
                <a:gd name="connsiteY82" fmla="*/ 1724025 h 1781175"/>
                <a:gd name="connsiteX83" fmla="*/ 823912 w 1109662"/>
                <a:gd name="connsiteY83" fmla="*/ 1747837 h 1781175"/>
                <a:gd name="connsiteX84" fmla="*/ 771525 w 1109662"/>
                <a:gd name="connsiteY84" fmla="*/ 1709737 h 1781175"/>
                <a:gd name="connsiteX85" fmla="*/ 709612 w 1109662"/>
                <a:gd name="connsiteY85" fmla="*/ 1724025 h 1781175"/>
                <a:gd name="connsiteX86" fmla="*/ 647700 w 1109662"/>
                <a:gd name="connsiteY86" fmla="*/ 1733550 h 1781175"/>
                <a:gd name="connsiteX87" fmla="*/ 614362 w 1109662"/>
                <a:gd name="connsiteY87" fmla="*/ 1709737 h 1781175"/>
                <a:gd name="connsiteX88" fmla="*/ 519112 w 1109662"/>
                <a:gd name="connsiteY88" fmla="*/ 1700212 h 1781175"/>
                <a:gd name="connsiteX89" fmla="*/ 476250 w 1109662"/>
                <a:gd name="connsiteY89" fmla="*/ 1709737 h 1781175"/>
                <a:gd name="connsiteX90" fmla="*/ 423862 w 1109662"/>
                <a:gd name="connsiteY90" fmla="*/ 1709737 h 1781175"/>
                <a:gd name="connsiteX91" fmla="*/ 361950 w 1109662"/>
                <a:gd name="connsiteY91" fmla="*/ 1719262 h 1781175"/>
                <a:gd name="connsiteX92" fmla="*/ 319087 w 1109662"/>
                <a:gd name="connsiteY92" fmla="*/ 1700212 h 1781175"/>
                <a:gd name="connsiteX93" fmla="*/ 276225 w 1109662"/>
                <a:gd name="connsiteY93" fmla="*/ 1752600 h 1781175"/>
                <a:gd name="connsiteX94" fmla="*/ 242887 w 1109662"/>
                <a:gd name="connsiteY94" fmla="*/ 1781175 h 1781175"/>
                <a:gd name="connsiteX95" fmla="*/ 204787 w 1109662"/>
                <a:gd name="connsiteY95" fmla="*/ 1738312 h 1781175"/>
                <a:gd name="connsiteX96" fmla="*/ 166687 w 1109662"/>
                <a:gd name="connsiteY96" fmla="*/ 1733550 h 1781175"/>
                <a:gd name="connsiteX97" fmla="*/ 71437 w 1109662"/>
                <a:gd name="connsiteY97" fmla="*/ 1762125 h 1781175"/>
                <a:gd name="connsiteX98" fmla="*/ 0 w 1109662"/>
                <a:gd name="connsiteY98" fmla="*/ 1747837 h 1781175"/>
                <a:gd name="connsiteX99" fmla="*/ 23812 w 1109662"/>
                <a:gd name="connsiteY99" fmla="*/ 1709737 h 1781175"/>
                <a:gd name="connsiteX100" fmla="*/ 85725 w 1109662"/>
                <a:gd name="connsiteY100" fmla="*/ 1681162 h 1781175"/>
                <a:gd name="connsiteX101" fmla="*/ 147637 w 1109662"/>
                <a:gd name="connsiteY101" fmla="*/ 1624012 h 1781175"/>
                <a:gd name="connsiteX102" fmla="*/ 228600 w 1109662"/>
                <a:gd name="connsiteY102" fmla="*/ 1595437 h 1781175"/>
                <a:gd name="connsiteX103" fmla="*/ 314325 w 1109662"/>
                <a:gd name="connsiteY103" fmla="*/ 1576387 h 1781175"/>
                <a:gd name="connsiteX104" fmla="*/ 366712 w 1109662"/>
                <a:gd name="connsiteY104" fmla="*/ 1562100 h 1781175"/>
                <a:gd name="connsiteX105" fmla="*/ 414337 w 1109662"/>
                <a:gd name="connsiteY105" fmla="*/ 1538287 h 1781175"/>
                <a:gd name="connsiteX106" fmla="*/ 390525 w 1109662"/>
                <a:gd name="connsiteY106" fmla="*/ 1519237 h 1781175"/>
                <a:gd name="connsiteX107" fmla="*/ 342900 w 1109662"/>
                <a:gd name="connsiteY107" fmla="*/ 1495425 h 1781175"/>
                <a:gd name="connsiteX108" fmla="*/ 304800 w 1109662"/>
                <a:gd name="connsiteY108" fmla="*/ 1466850 h 1781175"/>
                <a:gd name="connsiteX109" fmla="*/ 276225 w 1109662"/>
                <a:gd name="connsiteY109" fmla="*/ 1457325 h 1781175"/>
                <a:gd name="connsiteX110" fmla="*/ 261937 w 1109662"/>
                <a:gd name="connsiteY110" fmla="*/ 1433512 h 1781175"/>
                <a:gd name="connsiteX111" fmla="*/ 176212 w 1109662"/>
                <a:gd name="connsiteY111" fmla="*/ 1443037 h 1781175"/>
                <a:gd name="connsiteX112" fmla="*/ 161925 w 1109662"/>
                <a:gd name="connsiteY112" fmla="*/ 1400175 h 1781175"/>
                <a:gd name="connsiteX113" fmla="*/ 157162 w 1109662"/>
                <a:gd name="connsiteY113" fmla="*/ 1352550 h 1781175"/>
                <a:gd name="connsiteX114" fmla="*/ 242887 w 1109662"/>
                <a:gd name="connsiteY114" fmla="*/ 1328737 h 1781175"/>
                <a:gd name="connsiteX115" fmla="*/ 295275 w 1109662"/>
                <a:gd name="connsiteY115" fmla="*/ 1295400 h 1781175"/>
                <a:gd name="connsiteX116" fmla="*/ 338137 w 1109662"/>
                <a:gd name="connsiteY116" fmla="*/ 1262062 h 1781175"/>
                <a:gd name="connsiteX117" fmla="*/ 357187 w 1109662"/>
                <a:gd name="connsiteY117" fmla="*/ 1223962 h 1781175"/>
                <a:gd name="connsiteX118" fmla="*/ 357187 w 1109662"/>
                <a:gd name="connsiteY118" fmla="*/ 1223962 h 1781175"/>
                <a:gd name="connsiteX119" fmla="*/ 314325 w 1109662"/>
                <a:gd name="connsiteY119" fmla="*/ 1190625 h 1781175"/>
                <a:gd name="connsiteX120" fmla="*/ 314325 w 1109662"/>
                <a:gd name="connsiteY120" fmla="*/ 1157287 h 1781175"/>
                <a:gd name="connsiteX121" fmla="*/ 323850 w 1109662"/>
                <a:gd name="connsiteY121" fmla="*/ 1133475 h 1781175"/>
                <a:gd name="connsiteX122" fmla="*/ 323850 w 1109662"/>
                <a:gd name="connsiteY122" fmla="*/ 1081087 h 1781175"/>
                <a:gd name="connsiteX123" fmla="*/ 347662 w 1109662"/>
                <a:gd name="connsiteY123" fmla="*/ 1042987 h 1781175"/>
                <a:gd name="connsiteX124" fmla="*/ 400050 w 1109662"/>
                <a:gd name="connsiteY124" fmla="*/ 1100137 h 1781175"/>
                <a:gd name="connsiteX125" fmla="*/ 409575 w 1109662"/>
                <a:gd name="connsiteY125" fmla="*/ 1119187 h 1781175"/>
                <a:gd name="connsiteX126" fmla="*/ 409575 w 1109662"/>
                <a:gd name="connsiteY126" fmla="*/ 1119187 h 1781175"/>
                <a:gd name="connsiteX127" fmla="*/ 447675 w 1109662"/>
                <a:gd name="connsiteY127" fmla="*/ 1123950 h 1781175"/>
                <a:gd name="connsiteX128" fmla="*/ 481012 w 1109662"/>
                <a:gd name="connsiteY128" fmla="*/ 1095375 h 1781175"/>
                <a:gd name="connsiteX129" fmla="*/ 514350 w 1109662"/>
                <a:gd name="connsiteY129" fmla="*/ 1114425 h 1781175"/>
                <a:gd name="connsiteX130" fmla="*/ 533400 w 1109662"/>
                <a:gd name="connsiteY130" fmla="*/ 1076325 h 1781175"/>
                <a:gd name="connsiteX131" fmla="*/ 571500 w 1109662"/>
                <a:gd name="connsiteY131" fmla="*/ 1019175 h 1781175"/>
                <a:gd name="connsiteX132" fmla="*/ 590550 w 1109662"/>
                <a:gd name="connsiteY132" fmla="*/ 981075 h 1781175"/>
                <a:gd name="connsiteX133" fmla="*/ 547687 w 1109662"/>
                <a:gd name="connsiteY133" fmla="*/ 923925 h 1781175"/>
                <a:gd name="connsiteX134" fmla="*/ 542925 w 1109662"/>
                <a:gd name="connsiteY134" fmla="*/ 871537 h 1781175"/>
                <a:gd name="connsiteX135" fmla="*/ 542925 w 1109662"/>
                <a:gd name="connsiteY135" fmla="*/ 814387 h 1781175"/>
                <a:gd name="connsiteX136" fmla="*/ 571500 w 1109662"/>
                <a:gd name="connsiteY136" fmla="*/ 757237 h 1781175"/>
                <a:gd name="connsiteX137" fmla="*/ 571500 w 1109662"/>
                <a:gd name="connsiteY137" fmla="*/ 757237 h 1781175"/>
                <a:gd name="connsiteX138" fmla="*/ 504825 w 1109662"/>
                <a:gd name="connsiteY138" fmla="*/ 762000 h 1781175"/>
                <a:gd name="connsiteX139" fmla="*/ 414337 w 1109662"/>
                <a:gd name="connsiteY139" fmla="*/ 766762 h 1781175"/>
                <a:gd name="connsiteX140" fmla="*/ 381000 w 1109662"/>
                <a:gd name="connsiteY140" fmla="*/ 762000 h 1781175"/>
                <a:gd name="connsiteX141" fmla="*/ 381000 w 1109662"/>
                <a:gd name="connsiteY141" fmla="*/ 704850 h 1781175"/>
                <a:gd name="connsiteX142" fmla="*/ 423862 w 1109662"/>
                <a:gd name="connsiteY142" fmla="*/ 671512 h 1781175"/>
                <a:gd name="connsiteX143" fmla="*/ 447675 w 1109662"/>
                <a:gd name="connsiteY143" fmla="*/ 609600 h 1781175"/>
                <a:gd name="connsiteX144" fmla="*/ 471487 w 1109662"/>
                <a:gd name="connsiteY144" fmla="*/ 585787 h 1781175"/>
                <a:gd name="connsiteX145" fmla="*/ 471487 w 1109662"/>
                <a:gd name="connsiteY145" fmla="*/ 552450 h 1781175"/>
                <a:gd name="connsiteX146" fmla="*/ 481012 w 1109662"/>
                <a:gd name="connsiteY146" fmla="*/ 533400 h 1781175"/>
                <a:gd name="connsiteX147" fmla="*/ 471487 w 1109662"/>
                <a:gd name="connsiteY147" fmla="*/ 542925 h 1781175"/>
                <a:gd name="connsiteX148" fmla="*/ 447675 w 1109662"/>
                <a:gd name="connsiteY148" fmla="*/ 490537 h 178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1109662" h="1781175">
                  <a:moveTo>
                    <a:pt x="447675" y="490537"/>
                  </a:moveTo>
                  <a:lnTo>
                    <a:pt x="404812" y="538162"/>
                  </a:lnTo>
                  <a:lnTo>
                    <a:pt x="409575" y="585787"/>
                  </a:lnTo>
                  <a:lnTo>
                    <a:pt x="390525" y="614362"/>
                  </a:lnTo>
                  <a:lnTo>
                    <a:pt x="366712" y="623887"/>
                  </a:lnTo>
                  <a:lnTo>
                    <a:pt x="357187" y="604837"/>
                  </a:lnTo>
                  <a:lnTo>
                    <a:pt x="352425" y="557212"/>
                  </a:lnTo>
                  <a:lnTo>
                    <a:pt x="376237" y="509587"/>
                  </a:lnTo>
                  <a:lnTo>
                    <a:pt x="400050" y="461962"/>
                  </a:lnTo>
                  <a:lnTo>
                    <a:pt x="419100" y="438150"/>
                  </a:lnTo>
                  <a:lnTo>
                    <a:pt x="447675" y="414337"/>
                  </a:lnTo>
                  <a:lnTo>
                    <a:pt x="466725" y="385762"/>
                  </a:lnTo>
                  <a:lnTo>
                    <a:pt x="428625" y="400050"/>
                  </a:lnTo>
                  <a:lnTo>
                    <a:pt x="390525" y="414337"/>
                  </a:lnTo>
                  <a:lnTo>
                    <a:pt x="361950" y="414337"/>
                  </a:lnTo>
                  <a:lnTo>
                    <a:pt x="357187" y="381000"/>
                  </a:lnTo>
                  <a:lnTo>
                    <a:pt x="366712" y="361950"/>
                  </a:lnTo>
                  <a:lnTo>
                    <a:pt x="395287" y="342900"/>
                  </a:lnTo>
                  <a:lnTo>
                    <a:pt x="442912" y="314325"/>
                  </a:lnTo>
                  <a:lnTo>
                    <a:pt x="447675" y="300037"/>
                  </a:lnTo>
                  <a:lnTo>
                    <a:pt x="428625" y="276225"/>
                  </a:lnTo>
                  <a:lnTo>
                    <a:pt x="400050" y="238125"/>
                  </a:lnTo>
                  <a:lnTo>
                    <a:pt x="395287" y="214312"/>
                  </a:lnTo>
                  <a:lnTo>
                    <a:pt x="395287" y="166687"/>
                  </a:lnTo>
                  <a:lnTo>
                    <a:pt x="423862" y="152400"/>
                  </a:lnTo>
                  <a:lnTo>
                    <a:pt x="438150" y="142875"/>
                  </a:lnTo>
                  <a:lnTo>
                    <a:pt x="457200" y="185737"/>
                  </a:lnTo>
                  <a:lnTo>
                    <a:pt x="481012" y="195262"/>
                  </a:lnTo>
                  <a:lnTo>
                    <a:pt x="528637" y="152400"/>
                  </a:lnTo>
                  <a:lnTo>
                    <a:pt x="585787" y="119062"/>
                  </a:lnTo>
                  <a:lnTo>
                    <a:pt x="623887" y="61912"/>
                  </a:lnTo>
                  <a:lnTo>
                    <a:pt x="647700" y="4762"/>
                  </a:lnTo>
                  <a:lnTo>
                    <a:pt x="671512" y="0"/>
                  </a:lnTo>
                  <a:lnTo>
                    <a:pt x="685800" y="28575"/>
                  </a:lnTo>
                  <a:lnTo>
                    <a:pt x="771525" y="19050"/>
                  </a:lnTo>
                  <a:lnTo>
                    <a:pt x="833437" y="42862"/>
                  </a:lnTo>
                  <a:lnTo>
                    <a:pt x="838200" y="71437"/>
                  </a:lnTo>
                  <a:lnTo>
                    <a:pt x="790575" y="95250"/>
                  </a:lnTo>
                  <a:lnTo>
                    <a:pt x="747712" y="109537"/>
                  </a:lnTo>
                  <a:lnTo>
                    <a:pt x="747712" y="109537"/>
                  </a:lnTo>
                  <a:lnTo>
                    <a:pt x="719137" y="147637"/>
                  </a:lnTo>
                  <a:lnTo>
                    <a:pt x="719137" y="171450"/>
                  </a:lnTo>
                  <a:lnTo>
                    <a:pt x="709612" y="209550"/>
                  </a:lnTo>
                  <a:lnTo>
                    <a:pt x="752475" y="209550"/>
                  </a:lnTo>
                  <a:lnTo>
                    <a:pt x="828675" y="190500"/>
                  </a:lnTo>
                  <a:lnTo>
                    <a:pt x="900112" y="214312"/>
                  </a:lnTo>
                  <a:lnTo>
                    <a:pt x="919162" y="247650"/>
                  </a:lnTo>
                  <a:lnTo>
                    <a:pt x="933450" y="285750"/>
                  </a:lnTo>
                  <a:lnTo>
                    <a:pt x="885825" y="328612"/>
                  </a:lnTo>
                  <a:lnTo>
                    <a:pt x="847725" y="390525"/>
                  </a:lnTo>
                  <a:lnTo>
                    <a:pt x="828675" y="447675"/>
                  </a:lnTo>
                  <a:lnTo>
                    <a:pt x="785812" y="490537"/>
                  </a:lnTo>
                  <a:cubicBezTo>
                    <a:pt x="746292" y="510297"/>
                    <a:pt x="761911" y="509587"/>
                    <a:pt x="742950" y="509587"/>
                  </a:cubicBezTo>
                  <a:lnTo>
                    <a:pt x="719137" y="523875"/>
                  </a:lnTo>
                  <a:lnTo>
                    <a:pt x="666750" y="533400"/>
                  </a:lnTo>
                  <a:lnTo>
                    <a:pt x="742950" y="571500"/>
                  </a:lnTo>
                  <a:lnTo>
                    <a:pt x="795337" y="614362"/>
                  </a:lnTo>
                  <a:lnTo>
                    <a:pt x="819150" y="719137"/>
                  </a:lnTo>
                  <a:lnTo>
                    <a:pt x="828675" y="852487"/>
                  </a:lnTo>
                  <a:lnTo>
                    <a:pt x="890587" y="890587"/>
                  </a:lnTo>
                  <a:lnTo>
                    <a:pt x="904875" y="938212"/>
                  </a:lnTo>
                  <a:lnTo>
                    <a:pt x="928687" y="1019175"/>
                  </a:lnTo>
                  <a:lnTo>
                    <a:pt x="938212" y="1052512"/>
                  </a:lnTo>
                  <a:lnTo>
                    <a:pt x="947737" y="1095375"/>
                  </a:lnTo>
                  <a:lnTo>
                    <a:pt x="923925" y="1138237"/>
                  </a:lnTo>
                  <a:lnTo>
                    <a:pt x="952500" y="1157287"/>
                  </a:lnTo>
                  <a:lnTo>
                    <a:pt x="947737" y="1185862"/>
                  </a:lnTo>
                  <a:lnTo>
                    <a:pt x="947737" y="1214437"/>
                  </a:lnTo>
                  <a:lnTo>
                    <a:pt x="923925" y="1243012"/>
                  </a:lnTo>
                  <a:lnTo>
                    <a:pt x="923925" y="1243012"/>
                  </a:lnTo>
                  <a:lnTo>
                    <a:pt x="976312" y="1252537"/>
                  </a:lnTo>
                  <a:lnTo>
                    <a:pt x="1052512" y="1290637"/>
                  </a:lnTo>
                  <a:lnTo>
                    <a:pt x="1109662" y="1362075"/>
                  </a:lnTo>
                  <a:lnTo>
                    <a:pt x="1104900" y="1414462"/>
                  </a:lnTo>
                  <a:lnTo>
                    <a:pt x="1081087" y="1452562"/>
                  </a:lnTo>
                  <a:lnTo>
                    <a:pt x="1033462" y="1504950"/>
                  </a:lnTo>
                  <a:lnTo>
                    <a:pt x="976312" y="1533525"/>
                  </a:lnTo>
                  <a:lnTo>
                    <a:pt x="942975" y="1571625"/>
                  </a:lnTo>
                  <a:lnTo>
                    <a:pt x="890587" y="1595437"/>
                  </a:lnTo>
                  <a:lnTo>
                    <a:pt x="995362" y="1624012"/>
                  </a:lnTo>
                  <a:lnTo>
                    <a:pt x="1004887" y="1638300"/>
                  </a:lnTo>
                  <a:lnTo>
                    <a:pt x="976312" y="1695450"/>
                  </a:lnTo>
                  <a:lnTo>
                    <a:pt x="900112" y="1724025"/>
                  </a:lnTo>
                  <a:lnTo>
                    <a:pt x="823912" y="1747837"/>
                  </a:lnTo>
                  <a:lnTo>
                    <a:pt x="771525" y="1709737"/>
                  </a:lnTo>
                  <a:lnTo>
                    <a:pt x="709612" y="1724025"/>
                  </a:lnTo>
                  <a:lnTo>
                    <a:pt x="647700" y="1733550"/>
                  </a:lnTo>
                  <a:lnTo>
                    <a:pt x="614362" y="1709737"/>
                  </a:lnTo>
                  <a:lnTo>
                    <a:pt x="519112" y="1700212"/>
                  </a:lnTo>
                  <a:lnTo>
                    <a:pt x="476250" y="1709737"/>
                  </a:lnTo>
                  <a:lnTo>
                    <a:pt x="423862" y="1709737"/>
                  </a:lnTo>
                  <a:lnTo>
                    <a:pt x="361950" y="1719262"/>
                  </a:lnTo>
                  <a:lnTo>
                    <a:pt x="319087" y="1700212"/>
                  </a:lnTo>
                  <a:lnTo>
                    <a:pt x="276225" y="1752600"/>
                  </a:lnTo>
                  <a:lnTo>
                    <a:pt x="242887" y="1781175"/>
                  </a:lnTo>
                  <a:lnTo>
                    <a:pt x="204787" y="1738312"/>
                  </a:lnTo>
                  <a:lnTo>
                    <a:pt x="166687" y="1733550"/>
                  </a:lnTo>
                  <a:lnTo>
                    <a:pt x="71437" y="1762125"/>
                  </a:lnTo>
                  <a:lnTo>
                    <a:pt x="0" y="1747837"/>
                  </a:lnTo>
                  <a:lnTo>
                    <a:pt x="23812" y="1709737"/>
                  </a:lnTo>
                  <a:lnTo>
                    <a:pt x="85725" y="1681162"/>
                  </a:lnTo>
                  <a:lnTo>
                    <a:pt x="147637" y="1624012"/>
                  </a:lnTo>
                  <a:lnTo>
                    <a:pt x="228600" y="1595437"/>
                  </a:lnTo>
                  <a:lnTo>
                    <a:pt x="314325" y="1576387"/>
                  </a:lnTo>
                  <a:lnTo>
                    <a:pt x="366712" y="1562100"/>
                  </a:lnTo>
                  <a:lnTo>
                    <a:pt x="414337" y="1538287"/>
                  </a:lnTo>
                  <a:lnTo>
                    <a:pt x="390525" y="1519237"/>
                  </a:lnTo>
                  <a:lnTo>
                    <a:pt x="342900" y="1495425"/>
                  </a:lnTo>
                  <a:lnTo>
                    <a:pt x="304800" y="1466850"/>
                  </a:lnTo>
                  <a:lnTo>
                    <a:pt x="276225" y="1457325"/>
                  </a:lnTo>
                  <a:lnTo>
                    <a:pt x="261937" y="1433512"/>
                  </a:lnTo>
                  <a:lnTo>
                    <a:pt x="176212" y="1443037"/>
                  </a:lnTo>
                  <a:lnTo>
                    <a:pt x="161925" y="1400175"/>
                  </a:lnTo>
                  <a:lnTo>
                    <a:pt x="157162" y="1352550"/>
                  </a:lnTo>
                  <a:lnTo>
                    <a:pt x="242887" y="1328737"/>
                  </a:lnTo>
                  <a:lnTo>
                    <a:pt x="295275" y="1295400"/>
                  </a:lnTo>
                  <a:lnTo>
                    <a:pt x="338137" y="1262062"/>
                  </a:lnTo>
                  <a:lnTo>
                    <a:pt x="357187" y="1223962"/>
                  </a:lnTo>
                  <a:lnTo>
                    <a:pt x="357187" y="1223962"/>
                  </a:lnTo>
                  <a:lnTo>
                    <a:pt x="314325" y="1190625"/>
                  </a:lnTo>
                  <a:lnTo>
                    <a:pt x="314325" y="1157287"/>
                  </a:lnTo>
                  <a:lnTo>
                    <a:pt x="323850" y="1133475"/>
                  </a:lnTo>
                  <a:lnTo>
                    <a:pt x="323850" y="1081087"/>
                  </a:lnTo>
                  <a:lnTo>
                    <a:pt x="347662" y="1042987"/>
                  </a:lnTo>
                  <a:lnTo>
                    <a:pt x="400050" y="1100137"/>
                  </a:lnTo>
                  <a:lnTo>
                    <a:pt x="409575" y="1119187"/>
                  </a:lnTo>
                  <a:lnTo>
                    <a:pt x="409575" y="1119187"/>
                  </a:lnTo>
                  <a:lnTo>
                    <a:pt x="447675" y="1123950"/>
                  </a:lnTo>
                  <a:lnTo>
                    <a:pt x="481012" y="1095375"/>
                  </a:lnTo>
                  <a:lnTo>
                    <a:pt x="514350" y="1114425"/>
                  </a:lnTo>
                  <a:lnTo>
                    <a:pt x="533400" y="1076325"/>
                  </a:lnTo>
                  <a:lnTo>
                    <a:pt x="571500" y="1019175"/>
                  </a:lnTo>
                  <a:lnTo>
                    <a:pt x="590550" y="981075"/>
                  </a:lnTo>
                  <a:lnTo>
                    <a:pt x="547687" y="923925"/>
                  </a:lnTo>
                  <a:lnTo>
                    <a:pt x="542925" y="871537"/>
                  </a:lnTo>
                  <a:lnTo>
                    <a:pt x="542925" y="814387"/>
                  </a:lnTo>
                  <a:lnTo>
                    <a:pt x="571500" y="757237"/>
                  </a:lnTo>
                  <a:lnTo>
                    <a:pt x="571500" y="757237"/>
                  </a:lnTo>
                  <a:lnTo>
                    <a:pt x="504825" y="762000"/>
                  </a:lnTo>
                  <a:lnTo>
                    <a:pt x="414337" y="766762"/>
                  </a:lnTo>
                  <a:lnTo>
                    <a:pt x="381000" y="762000"/>
                  </a:lnTo>
                  <a:lnTo>
                    <a:pt x="381000" y="704850"/>
                  </a:lnTo>
                  <a:lnTo>
                    <a:pt x="423862" y="671512"/>
                  </a:lnTo>
                  <a:lnTo>
                    <a:pt x="447675" y="609600"/>
                  </a:lnTo>
                  <a:lnTo>
                    <a:pt x="471487" y="585787"/>
                  </a:lnTo>
                  <a:lnTo>
                    <a:pt x="471487" y="552450"/>
                  </a:lnTo>
                  <a:lnTo>
                    <a:pt x="481012" y="533400"/>
                  </a:lnTo>
                  <a:lnTo>
                    <a:pt x="471487" y="542925"/>
                  </a:lnTo>
                  <a:lnTo>
                    <a:pt x="447675" y="490537"/>
                  </a:lnTo>
                  <a:close/>
                </a:path>
              </a:pathLst>
            </a:custGeom>
            <a:solidFill>
              <a:srgbClr val="FFFF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131" name="Tekstvak 130"/>
            <p:cNvSpPr txBox="1"/>
            <p:nvPr/>
          </p:nvSpPr>
          <p:spPr>
            <a:xfrm>
              <a:off x="3347864" y="2996953"/>
              <a:ext cx="511251" cy="307776"/>
            </a:xfrm>
            <a:prstGeom prst="rect">
              <a:avLst/>
            </a:prstGeom>
            <a:noFill/>
          </p:spPr>
          <p:txBody>
            <a:bodyPr wrap="none" rtlCol="0">
              <a:spAutoFit/>
            </a:bodyPr>
            <a:lstStyle/>
            <a:p>
              <a:r>
                <a:rPr lang="nl-BE" sz="900" b="1" dirty="0">
                  <a:latin typeface="Calibri" pitchFamily="34" charset="0"/>
                </a:rPr>
                <a:t>U.K.</a:t>
              </a:r>
            </a:p>
          </p:txBody>
        </p:sp>
        <p:sp>
          <p:nvSpPr>
            <p:cNvPr id="132" name="Ovaal 131"/>
            <p:cNvSpPr/>
            <p:nvPr/>
          </p:nvSpPr>
          <p:spPr>
            <a:xfrm>
              <a:off x="3707904" y="3212976"/>
              <a:ext cx="144016"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133" name="Tekstvak 132"/>
            <p:cNvSpPr txBox="1"/>
            <p:nvPr/>
          </p:nvSpPr>
          <p:spPr>
            <a:xfrm>
              <a:off x="3779912" y="3140969"/>
              <a:ext cx="680101" cy="292388"/>
            </a:xfrm>
            <a:prstGeom prst="rect">
              <a:avLst/>
            </a:prstGeom>
            <a:noFill/>
          </p:spPr>
          <p:txBody>
            <a:bodyPr wrap="none" rtlCol="0">
              <a:spAutoFit/>
            </a:bodyPr>
            <a:lstStyle/>
            <a:p>
              <a:r>
                <a:rPr lang="nl-BE" sz="825" dirty="0">
                  <a:latin typeface="Calibri" pitchFamily="34" charset="0"/>
                </a:rPr>
                <a:t>London</a:t>
              </a:r>
            </a:p>
          </p:txBody>
        </p:sp>
      </p:grpSp>
      <p:grpSp>
        <p:nvGrpSpPr>
          <p:cNvPr id="17" name="Groep 129"/>
          <p:cNvGrpSpPr/>
          <p:nvPr/>
        </p:nvGrpSpPr>
        <p:grpSpPr>
          <a:xfrm>
            <a:off x="3168000" y="1431001"/>
            <a:ext cx="1383179" cy="1335881"/>
            <a:chOff x="2699792" y="1916832"/>
            <a:chExt cx="1844240" cy="1781175"/>
          </a:xfrm>
        </p:grpSpPr>
        <p:sp>
          <p:nvSpPr>
            <p:cNvPr id="46" name="Vrije vorm 45"/>
            <p:cNvSpPr/>
            <p:nvPr/>
          </p:nvSpPr>
          <p:spPr>
            <a:xfrm>
              <a:off x="2987824" y="1916832"/>
              <a:ext cx="1109662" cy="1781175"/>
            </a:xfrm>
            <a:custGeom>
              <a:avLst/>
              <a:gdLst>
                <a:gd name="connsiteX0" fmla="*/ 447675 w 1109662"/>
                <a:gd name="connsiteY0" fmla="*/ 490537 h 1781175"/>
                <a:gd name="connsiteX1" fmla="*/ 404812 w 1109662"/>
                <a:gd name="connsiteY1" fmla="*/ 538162 h 1781175"/>
                <a:gd name="connsiteX2" fmla="*/ 409575 w 1109662"/>
                <a:gd name="connsiteY2" fmla="*/ 585787 h 1781175"/>
                <a:gd name="connsiteX3" fmla="*/ 390525 w 1109662"/>
                <a:gd name="connsiteY3" fmla="*/ 614362 h 1781175"/>
                <a:gd name="connsiteX4" fmla="*/ 366712 w 1109662"/>
                <a:gd name="connsiteY4" fmla="*/ 623887 h 1781175"/>
                <a:gd name="connsiteX5" fmla="*/ 357187 w 1109662"/>
                <a:gd name="connsiteY5" fmla="*/ 604837 h 1781175"/>
                <a:gd name="connsiteX6" fmla="*/ 352425 w 1109662"/>
                <a:gd name="connsiteY6" fmla="*/ 557212 h 1781175"/>
                <a:gd name="connsiteX7" fmla="*/ 376237 w 1109662"/>
                <a:gd name="connsiteY7" fmla="*/ 509587 h 1781175"/>
                <a:gd name="connsiteX8" fmla="*/ 400050 w 1109662"/>
                <a:gd name="connsiteY8" fmla="*/ 461962 h 1781175"/>
                <a:gd name="connsiteX9" fmla="*/ 419100 w 1109662"/>
                <a:gd name="connsiteY9" fmla="*/ 438150 h 1781175"/>
                <a:gd name="connsiteX10" fmla="*/ 447675 w 1109662"/>
                <a:gd name="connsiteY10" fmla="*/ 414337 h 1781175"/>
                <a:gd name="connsiteX11" fmla="*/ 466725 w 1109662"/>
                <a:gd name="connsiteY11" fmla="*/ 385762 h 1781175"/>
                <a:gd name="connsiteX12" fmla="*/ 428625 w 1109662"/>
                <a:gd name="connsiteY12" fmla="*/ 400050 h 1781175"/>
                <a:gd name="connsiteX13" fmla="*/ 390525 w 1109662"/>
                <a:gd name="connsiteY13" fmla="*/ 414337 h 1781175"/>
                <a:gd name="connsiteX14" fmla="*/ 361950 w 1109662"/>
                <a:gd name="connsiteY14" fmla="*/ 414337 h 1781175"/>
                <a:gd name="connsiteX15" fmla="*/ 357187 w 1109662"/>
                <a:gd name="connsiteY15" fmla="*/ 381000 h 1781175"/>
                <a:gd name="connsiteX16" fmla="*/ 366712 w 1109662"/>
                <a:gd name="connsiteY16" fmla="*/ 361950 h 1781175"/>
                <a:gd name="connsiteX17" fmla="*/ 395287 w 1109662"/>
                <a:gd name="connsiteY17" fmla="*/ 342900 h 1781175"/>
                <a:gd name="connsiteX18" fmla="*/ 442912 w 1109662"/>
                <a:gd name="connsiteY18" fmla="*/ 314325 h 1781175"/>
                <a:gd name="connsiteX19" fmla="*/ 447675 w 1109662"/>
                <a:gd name="connsiteY19" fmla="*/ 300037 h 1781175"/>
                <a:gd name="connsiteX20" fmla="*/ 428625 w 1109662"/>
                <a:gd name="connsiteY20" fmla="*/ 276225 h 1781175"/>
                <a:gd name="connsiteX21" fmla="*/ 400050 w 1109662"/>
                <a:gd name="connsiteY21" fmla="*/ 238125 h 1781175"/>
                <a:gd name="connsiteX22" fmla="*/ 395287 w 1109662"/>
                <a:gd name="connsiteY22" fmla="*/ 214312 h 1781175"/>
                <a:gd name="connsiteX23" fmla="*/ 395287 w 1109662"/>
                <a:gd name="connsiteY23" fmla="*/ 166687 h 1781175"/>
                <a:gd name="connsiteX24" fmla="*/ 423862 w 1109662"/>
                <a:gd name="connsiteY24" fmla="*/ 152400 h 1781175"/>
                <a:gd name="connsiteX25" fmla="*/ 438150 w 1109662"/>
                <a:gd name="connsiteY25" fmla="*/ 142875 h 1781175"/>
                <a:gd name="connsiteX26" fmla="*/ 457200 w 1109662"/>
                <a:gd name="connsiteY26" fmla="*/ 185737 h 1781175"/>
                <a:gd name="connsiteX27" fmla="*/ 481012 w 1109662"/>
                <a:gd name="connsiteY27" fmla="*/ 195262 h 1781175"/>
                <a:gd name="connsiteX28" fmla="*/ 528637 w 1109662"/>
                <a:gd name="connsiteY28" fmla="*/ 152400 h 1781175"/>
                <a:gd name="connsiteX29" fmla="*/ 585787 w 1109662"/>
                <a:gd name="connsiteY29" fmla="*/ 119062 h 1781175"/>
                <a:gd name="connsiteX30" fmla="*/ 623887 w 1109662"/>
                <a:gd name="connsiteY30" fmla="*/ 61912 h 1781175"/>
                <a:gd name="connsiteX31" fmla="*/ 647700 w 1109662"/>
                <a:gd name="connsiteY31" fmla="*/ 4762 h 1781175"/>
                <a:gd name="connsiteX32" fmla="*/ 671512 w 1109662"/>
                <a:gd name="connsiteY32" fmla="*/ 0 h 1781175"/>
                <a:gd name="connsiteX33" fmla="*/ 685800 w 1109662"/>
                <a:gd name="connsiteY33" fmla="*/ 28575 h 1781175"/>
                <a:gd name="connsiteX34" fmla="*/ 771525 w 1109662"/>
                <a:gd name="connsiteY34" fmla="*/ 19050 h 1781175"/>
                <a:gd name="connsiteX35" fmla="*/ 833437 w 1109662"/>
                <a:gd name="connsiteY35" fmla="*/ 42862 h 1781175"/>
                <a:gd name="connsiteX36" fmla="*/ 838200 w 1109662"/>
                <a:gd name="connsiteY36" fmla="*/ 71437 h 1781175"/>
                <a:gd name="connsiteX37" fmla="*/ 790575 w 1109662"/>
                <a:gd name="connsiteY37" fmla="*/ 95250 h 1781175"/>
                <a:gd name="connsiteX38" fmla="*/ 747712 w 1109662"/>
                <a:gd name="connsiteY38" fmla="*/ 109537 h 1781175"/>
                <a:gd name="connsiteX39" fmla="*/ 747712 w 1109662"/>
                <a:gd name="connsiteY39" fmla="*/ 109537 h 1781175"/>
                <a:gd name="connsiteX40" fmla="*/ 719137 w 1109662"/>
                <a:gd name="connsiteY40" fmla="*/ 147637 h 1781175"/>
                <a:gd name="connsiteX41" fmla="*/ 719137 w 1109662"/>
                <a:gd name="connsiteY41" fmla="*/ 171450 h 1781175"/>
                <a:gd name="connsiteX42" fmla="*/ 709612 w 1109662"/>
                <a:gd name="connsiteY42" fmla="*/ 209550 h 1781175"/>
                <a:gd name="connsiteX43" fmla="*/ 752475 w 1109662"/>
                <a:gd name="connsiteY43" fmla="*/ 209550 h 1781175"/>
                <a:gd name="connsiteX44" fmla="*/ 828675 w 1109662"/>
                <a:gd name="connsiteY44" fmla="*/ 190500 h 1781175"/>
                <a:gd name="connsiteX45" fmla="*/ 900112 w 1109662"/>
                <a:gd name="connsiteY45" fmla="*/ 214312 h 1781175"/>
                <a:gd name="connsiteX46" fmla="*/ 919162 w 1109662"/>
                <a:gd name="connsiteY46" fmla="*/ 247650 h 1781175"/>
                <a:gd name="connsiteX47" fmla="*/ 933450 w 1109662"/>
                <a:gd name="connsiteY47" fmla="*/ 285750 h 1781175"/>
                <a:gd name="connsiteX48" fmla="*/ 885825 w 1109662"/>
                <a:gd name="connsiteY48" fmla="*/ 328612 h 1781175"/>
                <a:gd name="connsiteX49" fmla="*/ 847725 w 1109662"/>
                <a:gd name="connsiteY49" fmla="*/ 390525 h 1781175"/>
                <a:gd name="connsiteX50" fmla="*/ 828675 w 1109662"/>
                <a:gd name="connsiteY50" fmla="*/ 447675 h 1781175"/>
                <a:gd name="connsiteX51" fmla="*/ 785812 w 1109662"/>
                <a:gd name="connsiteY51" fmla="*/ 490537 h 1781175"/>
                <a:gd name="connsiteX52" fmla="*/ 742950 w 1109662"/>
                <a:gd name="connsiteY52" fmla="*/ 509587 h 1781175"/>
                <a:gd name="connsiteX53" fmla="*/ 719137 w 1109662"/>
                <a:gd name="connsiteY53" fmla="*/ 523875 h 1781175"/>
                <a:gd name="connsiteX54" fmla="*/ 666750 w 1109662"/>
                <a:gd name="connsiteY54" fmla="*/ 533400 h 1781175"/>
                <a:gd name="connsiteX55" fmla="*/ 742950 w 1109662"/>
                <a:gd name="connsiteY55" fmla="*/ 571500 h 1781175"/>
                <a:gd name="connsiteX56" fmla="*/ 795337 w 1109662"/>
                <a:gd name="connsiteY56" fmla="*/ 614362 h 1781175"/>
                <a:gd name="connsiteX57" fmla="*/ 819150 w 1109662"/>
                <a:gd name="connsiteY57" fmla="*/ 719137 h 1781175"/>
                <a:gd name="connsiteX58" fmla="*/ 828675 w 1109662"/>
                <a:gd name="connsiteY58" fmla="*/ 852487 h 1781175"/>
                <a:gd name="connsiteX59" fmla="*/ 890587 w 1109662"/>
                <a:gd name="connsiteY59" fmla="*/ 890587 h 1781175"/>
                <a:gd name="connsiteX60" fmla="*/ 904875 w 1109662"/>
                <a:gd name="connsiteY60" fmla="*/ 938212 h 1781175"/>
                <a:gd name="connsiteX61" fmla="*/ 928687 w 1109662"/>
                <a:gd name="connsiteY61" fmla="*/ 1019175 h 1781175"/>
                <a:gd name="connsiteX62" fmla="*/ 938212 w 1109662"/>
                <a:gd name="connsiteY62" fmla="*/ 1052512 h 1781175"/>
                <a:gd name="connsiteX63" fmla="*/ 947737 w 1109662"/>
                <a:gd name="connsiteY63" fmla="*/ 1095375 h 1781175"/>
                <a:gd name="connsiteX64" fmla="*/ 923925 w 1109662"/>
                <a:gd name="connsiteY64" fmla="*/ 1138237 h 1781175"/>
                <a:gd name="connsiteX65" fmla="*/ 952500 w 1109662"/>
                <a:gd name="connsiteY65" fmla="*/ 1157287 h 1781175"/>
                <a:gd name="connsiteX66" fmla="*/ 947737 w 1109662"/>
                <a:gd name="connsiteY66" fmla="*/ 1185862 h 1781175"/>
                <a:gd name="connsiteX67" fmla="*/ 947737 w 1109662"/>
                <a:gd name="connsiteY67" fmla="*/ 1214437 h 1781175"/>
                <a:gd name="connsiteX68" fmla="*/ 923925 w 1109662"/>
                <a:gd name="connsiteY68" fmla="*/ 1243012 h 1781175"/>
                <a:gd name="connsiteX69" fmla="*/ 923925 w 1109662"/>
                <a:gd name="connsiteY69" fmla="*/ 1243012 h 1781175"/>
                <a:gd name="connsiteX70" fmla="*/ 976312 w 1109662"/>
                <a:gd name="connsiteY70" fmla="*/ 1252537 h 1781175"/>
                <a:gd name="connsiteX71" fmla="*/ 1052512 w 1109662"/>
                <a:gd name="connsiteY71" fmla="*/ 1290637 h 1781175"/>
                <a:gd name="connsiteX72" fmla="*/ 1109662 w 1109662"/>
                <a:gd name="connsiteY72" fmla="*/ 1362075 h 1781175"/>
                <a:gd name="connsiteX73" fmla="*/ 1104900 w 1109662"/>
                <a:gd name="connsiteY73" fmla="*/ 1414462 h 1781175"/>
                <a:gd name="connsiteX74" fmla="*/ 1081087 w 1109662"/>
                <a:gd name="connsiteY74" fmla="*/ 1452562 h 1781175"/>
                <a:gd name="connsiteX75" fmla="*/ 1033462 w 1109662"/>
                <a:gd name="connsiteY75" fmla="*/ 1504950 h 1781175"/>
                <a:gd name="connsiteX76" fmla="*/ 976312 w 1109662"/>
                <a:gd name="connsiteY76" fmla="*/ 1533525 h 1781175"/>
                <a:gd name="connsiteX77" fmla="*/ 942975 w 1109662"/>
                <a:gd name="connsiteY77" fmla="*/ 1571625 h 1781175"/>
                <a:gd name="connsiteX78" fmla="*/ 890587 w 1109662"/>
                <a:gd name="connsiteY78" fmla="*/ 1595437 h 1781175"/>
                <a:gd name="connsiteX79" fmla="*/ 995362 w 1109662"/>
                <a:gd name="connsiteY79" fmla="*/ 1624012 h 1781175"/>
                <a:gd name="connsiteX80" fmla="*/ 1004887 w 1109662"/>
                <a:gd name="connsiteY80" fmla="*/ 1638300 h 1781175"/>
                <a:gd name="connsiteX81" fmla="*/ 976312 w 1109662"/>
                <a:gd name="connsiteY81" fmla="*/ 1695450 h 1781175"/>
                <a:gd name="connsiteX82" fmla="*/ 900112 w 1109662"/>
                <a:gd name="connsiteY82" fmla="*/ 1724025 h 1781175"/>
                <a:gd name="connsiteX83" fmla="*/ 823912 w 1109662"/>
                <a:gd name="connsiteY83" fmla="*/ 1747837 h 1781175"/>
                <a:gd name="connsiteX84" fmla="*/ 771525 w 1109662"/>
                <a:gd name="connsiteY84" fmla="*/ 1709737 h 1781175"/>
                <a:gd name="connsiteX85" fmla="*/ 709612 w 1109662"/>
                <a:gd name="connsiteY85" fmla="*/ 1724025 h 1781175"/>
                <a:gd name="connsiteX86" fmla="*/ 647700 w 1109662"/>
                <a:gd name="connsiteY86" fmla="*/ 1733550 h 1781175"/>
                <a:gd name="connsiteX87" fmla="*/ 614362 w 1109662"/>
                <a:gd name="connsiteY87" fmla="*/ 1709737 h 1781175"/>
                <a:gd name="connsiteX88" fmla="*/ 519112 w 1109662"/>
                <a:gd name="connsiteY88" fmla="*/ 1700212 h 1781175"/>
                <a:gd name="connsiteX89" fmla="*/ 476250 w 1109662"/>
                <a:gd name="connsiteY89" fmla="*/ 1709737 h 1781175"/>
                <a:gd name="connsiteX90" fmla="*/ 423862 w 1109662"/>
                <a:gd name="connsiteY90" fmla="*/ 1709737 h 1781175"/>
                <a:gd name="connsiteX91" fmla="*/ 361950 w 1109662"/>
                <a:gd name="connsiteY91" fmla="*/ 1719262 h 1781175"/>
                <a:gd name="connsiteX92" fmla="*/ 319087 w 1109662"/>
                <a:gd name="connsiteY92" fmla="*/ 1700212 h 1781175"/>
                <a:gd name="connsiteX93" fmla="*/ 276225 w 1109662"/>
                <a:gd name="connsiteY93" fmla="*/ 1752600 h 1781175"/>
                <a:gd name="connsiteX94" fmla="*/ 242887 w 1109662"/>
                <a:gd name="connsiteY94" fmla="*/ 1781175 h 1781175"/>
                <a:gd name="connsiteX95" fmla="*/ 204787 w 1109662"/>
                <a:gd name="connsiteY95" fmla="*/ 1738312 h 1781175"/>
                <a:gd name="connsiteX96" fmla="*/ 166687 w 1109662"/>
                <a:gd name="connsiteY96" fmla="*/ 1733550 h 1781175"/>
                <a:gd name="connsiteX97" fmla="*/ 71437 w 1109662"/>
                <a:gd name="connsiteY97" fmla="*/ 1762125 h 1781175"/>
                <a:gd name="connsiteX98" fmla="*/ 0 w 1109662"/>
                <a:gd name="connsiteY98" fmla="*/ 1747837 h 1781175"/>
                <a:gd name="connsiteX99" fmla="*/ 23812 w 1109662"/>
                <a:gd name="connsiteY99" fmla="*/ 1709737 h 1781175"/>
                <a:gd name="connsiteX100" fmla="*/ 85725 w 1109662"/>
                <a:gd name="connsiteY100" fmla="*/ 1681162 h 1781175"/>
                <a:gd name="connsiteX101" fmla="*/ 147637 w 1109662"/>
                <a:gd name="connsiteY101" fmla="*/ 1624012 h 1781175"/>
                <a:gd name="connsiteX102" fmla="*/ 228600 w 1109662"/>
                <a:gd name="connsiteY102" fmla="*/ 1595437 h 1781175"/>
                <a:gd name="connsiteX103" fmla="*/ 314325 w 1109662"/>
                <a:gd name="connsiteY103" fmla="*/ 1576387 h 1781175"/>
                <a:gd name="connsiteX104" fmla="*/ 366712 w 1109662"/>
                <a:gd name="connsiteY104" fmla="*/ 1562100 h 1781175"/>
                <a:gd name="connsiteX105" fmla="*/ 414337 w 1109662"/>
                <a:gd name="connsiteY105" fmla="*/ 1538287 h 1781175"/>
                <a:gd name="connsiteX106" fmla="*/ 390525 w 1109662"/>
                <a:gd name="connsiteY106" fmla="*/ 1519237 h 1781175"/>
                <a:gd name="connsiteX107" fmla="*/ 342900 w 1109662"/>
                <a:gd name="connsiteY107" fmla="*/ 1495425 h 1781175"/>
                <a:gd name="connsiteX108" fmla="*/ 304800 w 1109662"/>
                <a:gd name="connsiteY108" fmla="*/ 1466850 h 1781175"/>
                <a:gd name="connsiteX109" fmla="*/ 276225 w 1109662"/>
                <a:gd name="connsiteY109" fmla="*/ 1457325 h 1781175"/>
                <a:gd name="connsiteX110" fmla="*/ 261937 w 1109662"/>
                <a:gd name="connsiteY110" fmla="*/ 1433512 h 1781175"/>
                <a:gd name="connsiteX111" fmla="*/ 176212 w 1109662"/>
                <a:gd name="connsiteY111" fmla="*/ 1443037 h 1781175"/>
                <a:gd name="connsiteX112" fmla="*/ 161925 w 1109662"/>
                <a:gd name="connsiteY112" fmla="*/ 1400175 h 1781175"/>
                <a:gd name="connsiteX113" fmla="*/ 157162 w 1109662"/>
                <a:gd name="connsiteY113" fmla="*/ 1352550 h 1781175"/>
                <a:gd name="connsiteX114" fmla="*/ 242887 w 1109662"/>
                <a:gd name="connsiteY114" fmla="*/ 1328737 h 1781175"/>
                <a:gd name="connsiteX115" fmla="*/ 295275 w 1109662"/>
                <a:gd name="connsiteY115" fmla="*/ 1295400 h 1781175"/>
                <a:gd name="connsiteX116" fmla="*/ 338137 w 1109662"/>
                <a:gd name="connsiteY116" fmla="*/ 1262062 h 1781175"/>
                <a:gd name="connsiteX117" fmla="*/ 357187 w 1109662"/>
                <a:gd name="connsiteY117" fmla="*/ 1223962 h 1781175"/>
                <a:gd name="connsiteX118" fmla="*/ 357187 w 1109662"/>
                <a:gd name="connsiteY118" fmla="*/ 1223962 h 1781175"/>
                <a:gd name="connsiteX119" fmla="*/ 314325 w 1109662"/>
                <a:gd name="connsiteY119" fmla="*/ 1190625 h 1781175"/>
                <a:gd name="connsiteX120" fmla="*/ 314325 w 1109662"/>
                <a:gd name="connsiteY120" fmla="*/ 1157287 h 1781175"/>
                <a:gd name="connsiteX121" fmla="*/ 323850 w 1109662"/>
                <a:gd name="connsiteY121" fmla="*/ 1133475 h 1781175"/>
                <a:gd name="connsiteX122" fmla="*/ 323850 w 1109662"/>
                <a:gd name="connsiteY122" fmla="*/ 1081087 h 1781175"/>
                <a:gd name="connsiteX123" fmla="*/ 347662 w 1109662"/>
                <a:gd name="connsiteY123" fmla="*/ 1042987 h 1781175"/>
                <a:gd name="connsiteX124" fmla="*/ 400050 w 1109662"/>
                <a:gd name="connsiteY124" fmla="*/ 1100137 h 1781175"/>
                <a:gd name="connsiteX125" fmla="*/ 409575 w 1109662"/>
                <a:gd name="connsiteY125" fmla="*/ 1119187 h 1781175"/>
                <a:gd name="connsiteX126" fmla="*/ 409575 w 1109662"/>
                <a:gd name="connsiteY126" fmla="*/ 1119187 h 1781175"/>
                <a:gd name="connsiteX127" fmla="*/ 447675 w 1109662"/>
                <a:gd name="connsiteY127" fmla="*/ 1123950 h 1781175"/>
                <a:gd name="connsiteX128" fmla="*/ 481012 w 1109662"/>
                <a:gd name="connsiteY128" fmla="*/ 1095375 h 1781175"/>
                <a:gd name="connsiteX129" fmla="*/ 514350 w 1109662"/>
                <a:gd name="connsiteY129" fmla="*/ 1114425 h 1781175"/>
                <a:gd name="connsiteX130" fmla="*/ 533400 w 1109662"/>
                <a:gd name="connsiteY130" fmla="*/ 1076325 h 1781175"/>
                <a:gd name="connsiteX131" fmla="*/ 571500 w 1109662"/>
                <a:gd name="connsiteY131" fmla="*/ 1019175 h 1781175"/>
                <a:gd name="connsiteX132" fmla="*/ 590550 w 1109662"/>
                <a:gd name="connsiteY132" fmla="*/ 981075 h 1781175"/>
                <a:gd name="connsiteX133" fmla="*/ 547687 w 1109662"/>
                <a:gd name="connsiteY133" fmla="*/ 923925 h 1781175"/>
                <a:gd name="connsiteX134" fmla="*/ 542925 w 1109662"/>
                <a:gd name="connsiteY134" fmla="*/ 871537 h 1781175"/>
                <a:gd name="connsiteX135" fmla="*/ 542925 w 1109662"/>
                <a:gd name="connsiteY135" fmla="*/ 814387 h 1781175"/>
                <a:gd name="connsiteX136" fmla="*/ 571500 w 1109662"/>
                <a:gd name="connsiteY136" fmla="*/ 757237 h 1781175"/>
                <a:gd name="connsiteX137" fmla="*/ 571500 w 1109662"/>
                <a:gd name="connsiteY137" fmla="*/ 757237 h 1781175"/>
                <a:gd name="connsiteX138" fmla="*/ 504825 w 1109662"/>
                <a:gd name="connsiteY138" fmla="*/ 762000 h 1781175"/>
                <a:gd name="connsiteX139" fmla="*/ 414337 w 1109662"/>
                <a:gd name="connsiteY139" fmla="*/ 766762 h 1781175"/>
                <a:gd name="connsiteX140" fmla="*/ 381000 w 1109662"/>
                <a:gd name="connsiteY140" fmla="*/ 762000 h 1781175"/>
                <a:gd name="connsiteX141" fmla="*/ 381000 w 1109662"/>
                <a:gd name="connsiteY141" fmla="*/ 704850 h 1781175"/>
                <a:gd name="connsiteX142" fmla="*/ 423862 w 1109662"/>
                <a:gd name="connsiteY142" fmla="*/ 671512 h 1781175"/>
                <a:gd name="connsiteX143" fmla="*/ 447675 w 1109662"/>
                <a:gd name="connsiteY143" fmla="*/ 609600 h 1781175"/>
                <a:gd name="connsiteX144" fmla="*/ 471487 w 1109662"/>
                <a:gd name="connsiteY144" fmla="*/ 585787 h 1781175"/>
                <a:gd name="connsiteX145" fmla="*/ 471487 w 1109662"/>
                <a:gd name="connsiteY145" fmla="*/ 552450 h 1781175"/>
                <a:gd name="connsiteX146" fmla="*/ 481012 w 1109662"/>
                <a:gd name="connsiteY146" fmla="*/ 533400 h 1781175"/>
                <a:gd name="connsiteX147" fmla="*/ 471487 w 1109662"/>
                <a:gd name="connsiteY147" fmla="*/ 542925 h 1781175"/>
                <a:gd name="connsiteX148" fmla="*/ 447675 w 1109662"/>
                <a:gd name="connsiteY148" fmla="*/ 490537 h 178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1109662" h="1781175">
                  <a:moveTo>
                    <a:pt x="447675" y="490537"/>
                  </a:moveTo>
                  <a:lnTo>
                    <a:pt x="404812" y="538162"/>
                  </a:lnTo>
                  <a:lnTo>
                    <a:pt x="409575" y="585787"/>
                  </a:lnTo>
                  <a:lnTo>
                    <a:pt x="390525" y="614362"/>
                  </a:lnTo>
                  <a:lnTo>
                    <a:pt x="366712" y="623887"/>
                  </a:lnTo>
                  <a:lnTo>
                    <a:pt x="357187" y="604837"/>
                  </a:lnTo>
                  <a:lnTo>
                    <a:pt x="352425" y="557212"/>
                  </a:lnTo>
                  <a:lnTo>
                    <a:pt x="376237" y="509587"/>
                  </a:lnTo>
                  <a:lnTo>
                    <a:pt x="400050" y="461962"/>
                  </a:lnTo>
                  <a:lnTo>
                    <a:pt x="419100" y="438150"/>
                  </a:lnTo>
                  <a:lnTo>
                    <a:pt x="447675" y="414337"/>
                  </a:lnTo>
                  <a:lnTo>
                    <a:pt x="466725" y="385762"/>
                  </a:lnTo>
                  <a:lnTo>
                    <a:pt x="428625" y="400050"/>
                  </a:lnTo>
                  <a:lnTo>
                    <a:pt x="390525" y="414337"/>
                  </a:lnTo>
                  <a:lnTo>
                    <a:pt x="361950" y="414337"/>
                  </a:lnTo>
                  <a:lnTo>
                    <a:pt x="357187" y="381000"/>
                  </a:lnTo>
                  <a:lnTo>
                    <a:pt x="366712" y="361950"/>
                  </a:lnTo>
                  <a:lnTo>
                    <a:pt x="395287" y="342900"/>
                  </a:lnTo>
                  <a:lnTo>
                    <a:pt x="442912" y="314325"/>
                  </a:lnTo>
                  <a:lnTo>
                    <a:pt x="447675" y="300037"/>
                  </a:lnTo>
                  <a:lnTo>
                    <a:pt x="428625" y="276225"/>
                  </a:lnTo>
                  <a:lnTo>
                    <a:pt x="400050" y="238125"/>
                  </a:lnTo>
                  <a:lnTo>
                    <a:pt x="395287" y="214312"/>
                  </a:lnTo>
                  <a:lnTo>
                    <a:pt x="395287" y="166687"/>
                  </a:lnTo>
                  <a:lnTo>
                    <a:pt x="423862" y="152400"/>
                  </a:lnTo>
                  <a:lnTo>
                    <a:pt x="438150" y="142875"/>
                  </a:lnTo>
                  <a:lnTo>
                    <a:pt x="457200" y="185737"/>
                  </a:lnTo>
                  <a:lnTo>
                    <a:pt x="481012" y="195262"/>
                  </a:lnTo>
                  <a:lnTo>
                    <a:pt x="528637" y="152400"/>
                  </a:lnTo>
                  <a:lnTo>
                    <a:pt x="585787" y="119062"/>
                  </a:lnTo>
                  <a:lnTo>
                    <a:pt x="623887" y="61912"/>
                  </a:lnTo>
                  <a:lnTo>
                    <a:pt x="647700" y="4762"/>
                  </a:lnTo>
                  <a:lnTo>
                    <a:pt x="671512" y="0"/>
                  </a:lnTo>
                  <a:lnTo>
                    <a:pt x="685800" y="28575"/>
                  </a:lnTo>
                  <a:lnTo>
                    <a:pt x="771525" y="19050"/>
                  </a:lnTo>
                  <a:lnTo>
                    <a:pt x="833437" y="42862"/>
                  </a:lnTo>
                  <a:lnTo>
                    <a:pt x="838200" y="71437"/>
                  </a:lnTo>
                  <a:lnTo>
                    <a:pt x="790575" y="95250"/>
                  </a:lnTo>
                  <a:lnTo>
                    <a:pt x="747712" y="109537"/>
                  </a:lnTo>
                  <a:lnTo>
                    <a:pt x="747712" y="109537"/>
                  </a:lnTo>
                  <a:lnTo>
                    <a:pt x="719137" y="147637"/>
                  </a:lnTo>
                  <a:lnTo>
                    <a:pt x="719137" y="171450"/>
                  </a:lnTo>
                  <a:lnTo>
                    <a:pt x="709612" y="209550"/>
                  </a:lnTo>
                  <a:lnTo>
                    <a:pt x="752475" y="209550"/>
                  </a:lnTo>
                  <a:lnTo>
                    <a:pt x="828675" y="190500"/>
                  </a:lnTo>
                  <a:lnTo>
                    <a:pt x="900112" y="214312"/>
                  </a:lnTo>
                  <a:lnTo>
                    <a:pt x="919162" y="247650"/>
                  </a:lnTo>
                  <a:lnTo>
                    <a:pt x="933450" y="285750"/>
                  </a:lnTo>
                  <a:lnTo>
                    <a:pt x="885825" y="328612"/>
                  </a:lnTo>
                  <a:lnTo>
                    <a:pt x="847725" y="390525"/>
                  </a:lnTo>
                  <a:lnTo>
                    <a:pt x="828675" y="447675"/>
                  </a:lnTo>
                  <a:lnTo>
                    <a:pt x="785812" y="490537"/>
                  </a:lnTo>
                  <a:cubicBezTo>
                    <a:pt x="746292" y="510297"/>
                    <a:pt x="761911" y="509587"/>
                    <a:pt x="742950" y="509587"/>
                  </a:cubicBezTo>
                  <a:lnTo>
                    <a:pt x="719137" y="523875"/>
                  </a:lnTo>
                  <a:lnTo>
                    <a:pt x="666750" y="533400"/>
                  </a:lnTo>
                  <a:lnTo>
                    <a:pt x="742950" y="571500"/>
                  </a:lnTo>
                  <a:lnTo>
                    <a:pt x="795337" y="614362"/>
                  </a:lnTo>
                  <a:lnTo>
                    <a:pt x="819150" y="719137"/>
                  </a:lnTo>
                  <a:lnTo>
                    <a:pt x="828675" y="852487"/>
                  </a:lnTo>
                  <a:lnTo>
                    <a:pt x="890587" y="890587"/>
                  </a:lnTo>
                  <a:lnTo>
                    <a:pt x="904875" y="938212"/>
                  </a:lnTo>
                  <a:lnTo>
                    <a:pt x="928687" y="1019175"/>
                  </a:lnTo>
                  <a:lnTo>
                    <a:pt x="938212" y="1052512"/>
                  </a:lnTo>
                  <a:lnTo>
                    <a:pt x="947737" y="1095375"/>
                  </a:lnTo>
                  <a:lnTo>
                    <a:pt x="923925" y="1138237"/>
                  </a:lnTo>
                  <a:lnTo>
                    <a:pt x="952500" y="1157287"/>
                  </a:lnTo>
                  <a:lnTo>
                    <a:pt x="947737" y="1185862"/>
                  </a:lnTo>
                  <a:lnTo>
                    <a:pt x="947737" y="1214437"/>
                  </a:lnTo>
                  <a:lnTo>
                    <a:pt x="923925" y="1243012"/>
                  </a:lnTo>
                  <a:lnTo>
                    <a:pt x="923925" y="1243012"/>
                  </a:lnTo>
                  <a:lnTo>
                    <a:pt x="976312" y="1252537"/>
                  </a:lnTo>
                  <a:lnTo>
                    <a:pt x="1052512" y="1290637"/>
                  </a:lnTo>
                  <a:lnTo>
                    <a:pt x="1109662" y="1362075"/>
                  </a:lnTo>
                  <a:lnTo>
                    <a:pt x="1104900" y="1414462"/>
                  </a:lnTo>
                  <a:lnTo>
                    <a:pt x="1081087" y="1452562"/>
                  </a:lnTo>
                  <a:lnTo>
                    <a:pt x="1033462" y="1504950"/>
                  </a:lnTo>
                  <a:lnTo>
                    <a:pt x="976312" y="1533525"/>
                  </a:lnTo>
                  <a:lnTo>
                    <a:pt x="942975" y="1571625"/>
                  </a:lnTo>
                  <a:lnTo>
                    <a:pt x="890587" y="1595437"/>
                  </a:lnTo>
                  <a:lnTo>
                    <a:pt x="995362" y="1624012"/>
                  </a:lnTo>
                  <a:lnTo>
                    <a:pt x="1004887" y="1638300"/>
                  </a:lnTo>
                  <a:lnTo>
                    <a:pt x="976312" y="1695450"/>
                  </a:lnTo>
                  <a:lnTo>
                    <a:pt x="900112" y="1724025"/>
                  </a:lnTo>
                  <a:lnTo>
                    <a:pt x="823912" y="1747837"/>
                  </a:lnTo>
                  <a:lnTo>
                    <a:pt x="771525" y="1709737"/>
                  </a:lnTo>
                  <a:lnTo>
                    <a:pt x="709612" y="1724025"/>
                  </a:lnTo>
                  <a:lnTo>
                    <a:pt x="647700" y="1733550"/>
                  </a:lnTo>
                  <a:lnTo>
                    <a:pt x="614362" y="1709737"/>
                  </a:lnTo>
                  <a:lnTo>
                    <a:pt x="519112" y="1700212"/>
                  </a:lnTo>
                  <a:lnTo>
                    <a:pt x="476250" y="1709737"/>
                  </a:lnTo>
                  <a:lnTo>
                    <a:pt x="423862" y="1709737"/>
                  </a:lnTo>
                  <a:lnTo>
                    <a:pt x="361950" y="1719262"/>
                  </a:lnTo>
                  <a:lnTo>
                    <a:pt x="319087" y="1700212"/>
                  </a:lnTo>
                  <a:lnTo>
                    <a:pt x="276225" y="1752600"/>
                  </a:lnTo>
                  <a:lnTo>
                    <a:pt x="242887" y="1781175"/>
                  </a:lnTo>
                  <a:lnTo>
                    <a:pt x="204787" y="1738312"/>
                  </a:lnTo>
                  <a:lnTo>
                    <a:pt x="166687" y="1733550"/>
                  </a:lnTo>
                  <a:lnTo>
                    <a:pt x="71437" y="1762125"/>
                  </a:lnTo>
                  <a:lnTo>
                    <a:pt x="0" y="1747837"/>
                  </a:lnTo>
                  <a:lnTo>
                    <a:pt x="23812" y="1709737"/>
                  </a:lnTo>
                  <a:lnTo>
                    <a:pt x="85725" y="1681162"/>
                  </a:lnTo>
                  <a:lnTo>
                    <a:pt x="147637" y="1624012"/>
                  </a:lnTo>
                  <a:lnTo>
                    <a:pt x="228600" y="1595437"/>
                  </a:lnTo>
                  <a:lnTo>
                    <a:pt x="314325" y="1576387"/>
                  </a:lnTo>
                  <a:lnTo>
                    <a:pt x="366712" y="1562100"/>
                  </a:lnTo>
                  <a:lnTo>
                    <a:pt x="414337" y="1538287"/>
                  </a:lnTo>
                  <a:lnTo>
                    <a:pt x="390525" y="1519237"/>
                  </a:lnTo>
                  <a:lnTo>
                    <a:pt x="342900" y="1495425"/>
                  </a:lnTo>
                  <a:lnTo>
                    <a:pt x="304800" y="1466850"/>
                  </a:lnTo>
                  <a:lnTo>
                    <a:pt x="276225" y="1457325"/>
                  </a:lnTo>
                  <a:lnTo>
                    <a:pt x="261937" y="1433512"/>
                  </a:lnTo>
                  <a:lnTo>
                    <a:pt x="176212" y="1443037"/>
                  </a:lnTo>
                  <a:lnTo>
                    <a:pt x="161925" y="1400175"/>
                  </a:lnTo>
                  <a:lnTo>
                    <a:pt x="157162" y="1352550"/>
                  </a:lnTo>
                  <a:lnTo>
                    <a:pt x="242887" y="1328737"/>
                  </a:lnTo>
                  <a:lnTo>
                    <a:pt x="295275" y="1295400"/>
                  </a:lnTo>
                  <a:lnTo>
                    <a:pt x="338137" y="1262062"/>
                  </a:lnTo>
                  <a:lnTo>
                    <a:pt x="357187" y="1223962"/>
                  </a:lnTo>
                  <a:lnTo>
                    <a:pt x="357187" y="1223962"/>
                  </a:lnTo>
                  <a:lnTo>
                    <a:pt x="314325" y="1190625"/>
                  </a:lnTo>
                  <a:lnTo>
                    <a:pt x="314325" y="1157287"/>
                  </a:lnTo>
                  <a:lnTo>
                    <a:pt x="323850" y="1133475"/>
                  </a:lnTo>
                  <a:lnTo>
                    <a:pt x="323850" y="1081087"/>
                  </a:lnTo>
                  <a:lnTo>
                    <a:pt x="347662" y="1042987"/>
                  </a:lnTo>
                  <a:lnTo>
                    <a:pt x="400050" y="1100137"/>
                  </a:lnTo>
                  <a:lnTo>
                    <a:pt x="409575" y="1119187"/>
                  </a:lnTo>
                  <a:lnTo>
                    <a:pt x="409575" y="1119187"/>
                  </a:lnTo>
                  <a:lnTo>
                    <a:pt x="447675" y="1123950"/>
                  </a:lnTo>
                  <a:lnTo>
                    <a:pt x="481012" y="1095375"/>
                  </a:lnTo>
                  <a:lnTo>
                    <a:pt x="514350" y="1114425"/>
                  </a:lnTo>
                  <a:lnTo>
                    <a:pt x="533400" y="1076325"/>
                  </a:lnTo>
                  <a:lnTo>
                    <a:pt x="571500" y="1019175"/>
                  </a:lnTo>
                  <a:lnTo>
                    <a:pt x="590550" y="981075"/>
                  </a:lnTo>
                  <a:lnTo>
                    <a:pt x="547687" y="923925"/>
                  </a:lnTo>
                  <a:lnTo>
                    <a:pt x="542925" y="871537"/>
                  </a:lnTo>
                  <a:lnTo>
                    <a:pt x="542925" y="814387"/>
                  </a:lnTo>
                  <a:lnTo>
                    <a:pt x="571500" y="757237"/>
                  </a:lnTo>
                  <a:lnTo>
                    <a:pt x="571500" y="757237"/>
                  </a:lnTo>
                  <a:lnTo>
                    <a:pt x="504825" y="762000"/>
                  </a:lnTo>
                  <a:lnTo>
                    <a:pt x="414337" y="766762"/>
                  </a:lnTo>
                  <a:lnTo>
                    <a:pt x="381000" y="762000"/>
                  </a:lnTo>
                  <a:lnTo>
                    <a:pt x="381000" y="704850"/>
                  </a:lnTo>
                  <a:lnTo>
                    <a:pt x="423862" y="671512"/>
                  </a:lnTo>
                  <a:lnTo>
                    <a:pt x="447675" y="609600"/>
                  </a:lnTo>
                  <a:lnTo>
                    <a:pt x="471487" y="585787"/>
                  </a:lnTo>
                  <a:lnTo>
                    <a:pt x="471487" y="552450"/>
                  </a:lnTo>
                  <a:lnTo>
                    <a:pt x="481012" y="533400"/>
                  </a:lnTo>
                  <a:lnTo>
                    <a:pt x="471487" y="542925"/>
                  </a:lnTo>
                  <a:lnTo>
                    <a:pt x="447675" y="490537"/>
                  </a:lnTo>
                  <a:close/>
                </a:path>
              </a:pathLst>
            </a:cu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28" name="Tekstvak 27"/>
            <p:cNvSpPr txBox="1"/>
            <p:nvPr/>
          </p:nvSpPr>
          <p:spPr>
            <a:xfrm>
              <a:off x="3347864" y="2996952"/>
              <a:ext cx="511251" cy="307776"/>
            </a:xfrm>
            <a:prstGeom prst="rect">
              <a:avLst/>
            </a:prstGeom>
            <a:noFill/>
          </p:spPr>
          <p:txBody>
            <a:bodyPr wrap="none" rtlCol="0">
              <a:spAutoFit/>
            </a:bodyPr>
            <a:lstStyle/>
            <a:p>
              <a:r>
                <a:rPr lang="nl-BE" sz="900" b="1" dirty="0">
                  <a:latin typeface="Calibri" pitchFamily="34" charset="0"/>
                </a:rPr>
                <a:t>U.K.</a:t>
              </a:r>
            </a:p>
          </p:txBody>
        </p:sp>
        <p:sp>
          <p:nvSpPr>
            <p:cNvPr id="29" name="Ovaal 28"/>
            <p:cNvSpPr/>
            <p:nvPr/>
          </p:nvSpPr>
          <p:spPr>
            <a:xfrm>
              <a:off x="3707904" y="3212976"/>
              <a:ext cx="144016"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30" name="Tekstvak 29"/>
            <p:cNvSpPr txBox="1"/>
            <p:nvPr/>
          </p:nvSpPr>
          <p:spPr>
            <a:xfrm>
              <a:off x="3779912" y="3140968"/>
              <a:ext cx="680101" cy="292388"/>
            </a:xfrm>
            <a:prstGeom prst="rect">
              <a:avLst/>
            </a:prstGeom>
            <a:noFill/>
          </p:spPr>
          <p:txBody>
            <a:bodyPr wrap="none" rtlCol="0">
              <a:spAutoFit/>
            </a:bodyPr>
            <a:lstStyle/>
            <a:p>
              <a:r>
                <a:rPr lang="nl-BE" sz="825" dirty="0">
                  <a:latin typeface="Calibri" pitchFamily="34" charset="0"/>
                </a:rPr>
                <a:t>London</a:t>
              </a:r>
            </a:p>
          </p:txBody>
        </p:sp>
        <p:sp>
          <p:nvSpPr>
            <p:cNvPr id="47" name="Vrije vorm 46"/>
            <p:cNvSpPr/>
            <p:nvPr/>
          </p:nvSpPr>
          <p:spPr>
            <a:xfrm>
              <a:off x="2987824" y="2520000"/>
              <a:ext cx="319088" cy="280988"/>
            </a:xfrm>
            <a:custGeom>
              <a:avLst/>
              <a:gdLst>
                <a:gd name="connsiteX0" fmla="*/ 114300 w 319088"/>
                <a:gd name="connsiteY0" fmla="*/ 9525 h 280988"/>
                <a:gd name="connsiteX1" fmla="*/ 176213 w 319088"/>
                <a:gd name="connsiteY1" fmla="*/ 14288 h 280988"/>
                <a:gd name="connsiteX2" fmla="*/ 233363 w 319088"/>
                <a:gd name="connsiteY2" fmla="*/ 9525 h 280988"/>
                <a:gd name="connsiteX3" fmla="*/ 276225 w 319088"/>
                <a:gd name="connsiteY3" fmla="*/ 0 h 280988"/>
                <a:gd name="connsiteX4" fmla="*/ 285750 w 319088"/>
                <a:gd name="connsiteY4" fmla="*/ 9525 h 280988"/>
                <a:gd name="connsiteX5" fmla="*/ 271463 w 319088"/>
                <a:gd name="connsiteY5" fmla="*/ 61913 h 280988"/>
                <a:gd name="connsiteX6" fmla="*/ 257175 w 319088"/>
                <a:gd name="connsiteY6" fmla="*/ 100013 h 280988"/>
                <a:gd name="connsiteX7" fmla="*/ 261938 w 319088"/>
                <a:gd name="connsiteY7" fmla="*/ 119063 h 280988"/>
                <a:gd name="connsiteX8" fmla="*/ 261938 w 319088"/>
                <a:gd name="connsiteY8" fmla="*/ 119063 h 280988"/>
                <a:gd name="connsiteX9" fmla="*/ 319088 w 319088"/>
                <a:gd name="connsiteY9" fmla="*/ 190500 h 280988"/>
                <a:gd name="connsiteX10" fmla="*/ 247650 w 319088"/>
                <a:gd name="connsiteY10" fmla="*/ 242888 h 280988"/>
                <a:gd name="connsiteX11" fmla="*/ 195263 w 319088"/>
                <a:gd name="connsiteY11" fmla="*/ 280988 h 280988"/>
                <a:gd name="connsiteX12" fmla="*/ 195263 w 319088"/>
                <a:gd name="connsiteY12" fmla="*/ 280988 h 280988"/>
                <a:gd name="connsiteX13" fmla="*/ 152400 w 319088"/>
                <a:gd name="connsiteY13" fmla="*/ 261938 h 280988"/>
                <a:gd name="connsiteX14" fmla="*/ 142875 w 319088"/>
                <a:gd name="connsiteY14" fmla="*/ 233363 h 280988"/>
                <a:gd name="connsiteX15" fmla="*/ 128588 w 319088"/>
                <a:gd name="connsiteY15" fmla="*/ 195263 h 280988"/>
                <a:gd name="connsiteX16" fmla="*/ 114300 w 319088"/>
                <a:gd name="connsiteY16" fmla="*/ 171450 h 280988"/>
                <a:gd name="connsiteX17" fmla="*/ 114300 w 319088"/>
                <a:gd name="connsiteY17" fmla="*/ 171450 h 280988"/>
                <a:gd name="connsiteX18" fmla="*/ 71438 w 319088"/>
                <a:gd name="connsiteY18" fmla="*/ 200025 h 280988"/>
                <a:gd name="connsiteX19" fmla="*/ 33338 w 319088"/>
                <a:gd name="connsiteY19" fmla="*/ 204788 h 280988"/>
                <a:gd name="connsiteX20" fmla="*/ 0 w 319088"/>
                <a:gd name="connsiteY20" fmla="*/ 171450 h 280988"/>
                <a:gd name="connsiteX21" fmla="*/ 0 w 319088"/>
                <a:gd name="connsiteY21" fmla="*/ 157163 h 280988"/>
                <a:gd name="connsiteX22" fmla="*/ 28575 w 319088"/>
                <a:gd name="connsiteY22" fmla="*/ 109538 h 280988"/>
                <a:gd name="connsiteX23" fmla="*/ 66675 w 319088"/>
                <a:gd name="connsiteY23" fmla="*/ 95250 h 280988"/>
                <a:gd name="connsiteX24" fmla="*/ 114300 w 319088"/>
                <a:gd name="connsiteY24" fmla="*/ 9525 h 280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19088" h="280988">
                  <a:moveTo>
                    <a:pt x="114300" y="9525"/>
                  </a:moveTo>
                  <a:lnTo>
                    <a:pt x="176213" y="14288"/>
                  </a:lnTo>
                  <a:lnTo>
                    <a:pt x="233363" y="9525"/>
                  </a:lnTo>
                  <a:lnTo>
                    <a:pt x="276225" y="0"/>
                  </a:lnTo>
                  <a:lnTo>
                    <a:pt x="285750" y="9525"/>
                  </a:lnTo>
                  <a:lnTo>
                    <a:pt x="271463" y="61913"/>
                  </a:lnTo>
                  <a:lnTo>
                    <a:pt x="257175" y="100013"/>
                  </a:lnTo>
                  <a:lnTo>
                    <a:pt x="261938" y="119063"/>
                  </a:lnTo>
                  <a:lnTo>
                    <a:pt x="261938" y="119063"/>
                  </a:lnTo>
                  <a:lnTo>
                    <a:pt x="319088" y="190500"/>
                  </a:lnTo>
                  <a:lnTo>
                    <a:pt x="247650" y="242888"/>
                  </a:lnTo>
                  <a:lnTo>
                    <a:pt x="195263" y="280988"/>
                  </a:lnTo>
                  <a:lnTo>
                    <a:pt x="195263" y="280988"/>
                  </a:lnTo>
                  <a:lnTo>
                    <a:pt x="152400" y="261938"/>
                  </a:lnTo>
                  <a:lnTo>
                    <a:pt x="142875" y="233363"/>
                  </a:lnTo>
                  <a:lnTo>
                    <a:pt x="128588" y="195263"/>
                  </a:lnTo>
                  <a:lnTo>
                    <a:pt x="114300" y="171450"/>
                  </a:lnTo>
                  <a:lnTo>
                    <a:pt x="114300" y="171450"/>
                  </a:lnTo>
                  <a:lnTo>
                    <a:pt x="71438" y="200025"/>
                  </a:lnTo>
                  <a:lnTo>
                    <a:pt x="33338" y="204788"/>
                  </a:lnTo>
                  <a:lnTo>
                    <a:pt x="0" y="171450"/>
                  </a:lnTo>
                  <a:lnTo>
                    <a:pt x="0" y="157163"/>
                  </a:lnTo>
                  <a:lnTo>
                    <a:pt x="28575" y="109538"/>
                  </a:lnTo>
                  <a:lnTo>
                    <a:pt x="66675" y="95250"/>
                  </a:lnTo>
                  <a:lnTo>
                    <a:pt x="114300" y="9525"/>
                  </a:lnTo>
                  <a:close/>
                </a:path>
              </a:pathLst>
            </a:cu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51" name="Ovaal 50"/>
            <p:cNvSpPr/>
            <p:nvPr/>
          </p:nvSpPr>
          <p:spPr>
            <a:xfrm>
              <a:off x="3240000" y="3284984"/>
              <a:ext cx="144016"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52" name="Tekstvak 51"/>
            <p:cNvSpPr txBox="1"/>
            <p:nvPr/>
          </p:nvSpPr>
          <p:spPr>
            <a:xfrm>
              <a:off x="2699792" y="3212976"/>
              <a:ext cx="630942" cy="292388"/>
            </a:xfrm>
            <a:prstGeom prst="rect">
              <a:avLst/>
            </a:prstGeom>
            <a:noFill/>
          </p:spPr>
          <p:txBody>
            <a:bodyPr wrap="none" rtlCol="0">
              <a:spAutoFit/>
            </a:bodyPr>
            <a:lstStyle/>
            <a:p>
              <a:r>
                <a:rPr lang="nl-BE" sz="825" dirty="0">
                  <a:latin typeface="Calibri" pitchFamily="34" charset="0"/>
                </a:rPr>
                <a:t>Cardiff</a:t>
              </a:r>
            </a:p>
          </p:txBody>
        </p:sp>
        <p:sp>
          <p:nvSpPr>
            <p:cNvPr id="53" name="Ovaal 52"/>
            <p:cNvSpPr/>
            <p:nvPr/>
          </p:nvSpPr>
          <p:spPr>
            <a:xfrm>
              <a:off x="3563888" y="2420888"/>
              <a:ext cx="144016"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54" name="Tekstvak 53"/>
            <p:cNvSpPr txBox="1"/>
            <p:nvPr/>
          </p:nvSpPr>
          <p:spPr>
            <a:xfrm>
              <a:off x="3707905" y="2348880"/>
              <a:ext cx="836127" cy="292388"/>
            </a:xfrm>
            <a:prstGeom prst="rect">
              <a:avLst/>
            </a:prstGeom>
            <a:noFill/>
          </p:spPr>
          <p:txBody>
            <a:bodyPr wrap="none" rtlCol="0">
              <a:spAutoFit/>
            </a:bodyPr>
            <a:lstStyle/>
            <a:p>
              <a:r>
                <a:rPr lang="nl-BE" sz="825" dirty="0" err="1">
                  <a:latin typeface="Calibri" pitchFamily="34" charset="0"/>
                </a:rPr>
                <a:t>Edinburgh</a:t>
              </a:r>
              <a:endParaRPr lang="nl-BE" sz="825" dirty="0">
                <a:latin typeface="Calibri" pitchFamily="34" charset="0"/>
              </a:endParaRPr>
            </a:p>
          </p:txBody>
        </p:sp>
        <p:sp>
          <p:nvSpPr>
            <p:cNvPr id="55" name="Ovaal 54"/>
            <p:cNvSpPr/>
            <p:nvPr/>
          </p:nvSpPr>
          <p:spPr>
            <a:xfrm>
              <a:off x="3312000" y="3456000"/>
              <a:ext cx="144016"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56" name="Tekstvak 55"/>
            <p:cNvSpPr txBox="1"/>
            <p:nvPr/>
          </p:nvSpPr>
          <p:spPr>
            <a:xfrm>
              <a:off x="3384000" y="3384000"/>
              <a:ext cx="613843" cy="292388"/>
            </a:xfrm>
            <a:prstGeom prst="rect">
              <a:avLst/>
            </a:prstGeom>
            <a:noFill/>
          </p:spPr>
          <p:txBody>
            <a:bodyPr wrap="none" rtlCol="0">
              <a:spAutoFit/>
            </a:bodyPr>
            <a:lstStyle/>
            <a:p>
              <a:r>
                <a:rPr lang="nl-BE" sz="825" dirty="0">
                  <a:latin typeface="Calibri" pitchFamily="34" charset="0"/>
                </a:rPr>
                <a:t>Bristol</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9"/>
                                        </p:tgtEl>
                                        <p:attrNameLst>
                                          <p:attrName>style.visibility</p:attrName>
                                        </p:attrNameLst>
                                      </p:cBhvr>
                                      <p:to>
                                        <p:strVal val="visible"/>
                                      </p:to>
                                    </p:set>
                                    <p:animEffect transition="in" filter="fade">
                                      <p:cBhvr>
                                        <p:cTn id="7" dur="2000"/>
                                        <p:tgtEl>
                                          <p:spTgt spid="1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2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2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20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20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2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000"/>
                                        <p:tgtEl>
                                          <p:spTgt spid="10"/>
                                        </p:tgtEl>
                                      </p:cBhvr>
                                    </p:animEffect>
                                  </p:childTnLst>
                                </p:cTn>
                              </p:par>
                              <p:par>
                                <p:cTn id="38" presetID="10" presetClass="exit" presetSubtype="0" fill="hold" nodeType="withEffect">
                                  <p:stCondLst>
                                    <p:cond delay="0"/>
                                  </p:stCondLst>
                                  <p:childTnLst>
                                    <p:animEffect transition="out" filter="fade">
                                      <p:cBhvr>
                                        <p:cTn id="39" dur="2000"/>
                                        <p:tgtEl>
                                          <p:spTgt spid="7"/>
                                        </p:tgtEl>
                                      </p:cBhvr>
                                    </p:animEffect>
                                    <p:set>
                                      <p:cBhvr>
                                        <p:cTn id="40" dur="1" fill="hold">
                                          <p:stCondLst>
                                            <p:cond delay="1999"/>
                                          </p:stCondLst>
                                        </p:cTn>
                                        <p:tgtEl>
                                          <p:spTgt spid="7"/>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20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2000"/>
                                        <p:tgtEl>
                                          <p:spTgt spid="11"/>
                                        </p:tgtEl>
                                      </p:cBhvr>
                                    </p:animEffect>
                                  </p:childTnLst>
                                </p:cTn>
                              </p:par>
                              <p:par>
                                <p:cTn id="51" presetID="10" presetClass="exit" presetSubtype="0" fill="hold" nodeType="withEffect">
                                  <p:stCondLst>
                                    <p:cond delay="0"/>
                                  </p:stCondLst>
                                  <p:childTnLst>
                                    <p:animEffect transition="out" filter="fade">
                                      <p:cBhvr>
                                        <p:cTn id="52" dur="2000"/>
                                        <p:tgtEl>
                                          <p:spTgt spid="2"/>
                                        </p:tgtEl>
                                      </p:cBhvr>
                                    </p:animEffect>
                                    <p:set>
                                      <p:cBhvr>
                                        <p:cTn id="53" dur="1" fill="hold">
                                          <p:stCondLst>
                                            <p:cond delay="1999"/>
                                          </p:stCondLst>
                                        </p:cTn>
                                        <p:tgtEl>
                                          <p:spTgt spid="2"/>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Tijdelijke aanduiding voor dianummer 4"/>
          <p:cNvSpPr>
            <a:spLocks noGrp="1"/>
          </p:cNvSpPr>
          <p:nvPr>
            <p:ph type="sldNum" sz="quarter" idx="12"/>
          </p:nvPr>
        </p:nvSpPr>
        <p:spPr bwMode="auto"/>
        <p:txBody>
          <a:bodyPr/>
          <a:lstStyle/>
          <a:p>
            <a:fld id="{7A4B7DA5-4D5B-4A2F-AF7C-FD14C09BD30D}" type="slidenum">
              <a:rPr lang="nl-BE" altLang="nl-NL"/>
              <a:pPr/>
              <a:t>14</a:t>
            </a:fld>
            <a:endParaRPr lang="nl-BE" altLang="nl-NL"/>
          </a:p>
        </p:txBody>
      </p:sp>
      <p:grpSp>
        <p:nvGrpSpPr>
          <p:cNvPr id="2" name="Groep 1">
            <a:extLst>
              <a:ext uri="{FF2B5EF4-FFF2-40B4-BE49-F238E27FC236}">
                <a16:creationId xmlns:a16="http://schemas.microsoft.com/office/drawing/2014/main" id="{C2EAE38D-CD19-48D5-B882-F2E7951DEAE0}"/>
              </a:ext>
            </a:extLst>
          </p:cNvPr>
          <p:cNvGrpSpPr/>
          <p:nvPr/>
        </p:nvGrpSpPr>
        <p:grpSpPr>
          <a:xfrm>
            <a:off x="827584" y="1131590"/>
            <a:ext cx="2402681" cy="1078706"/>
            <a:chOff x="1170385" y="1003698"/>
            <a:chExt cx="2402681" cy="1078706"/>
          </a:xfrm>
        </p:grpSpPr>
        <p:pic>
          <p:nvPicPr>
            <p:cNvPr id="4101" name="Afbeelding 6" descr="images.jpg"/>
            <p:cNvPicPr>
              <a:picLocks noChangeAspect="1"/>
            </p:cNvPicPr>
            <p:nvPr/>
          </p:nvPicPr>
          <p:blipFill>
            <a:blip r:embed="rId2" cstate="print"/>
            <a:srcRect/>
            <a:stretch>
              <a:fillRect/>
            </a:stretch>
          </p:blipFill>
          <p:spPr bwMode="auto">
            <a:xfrm>
              <a:off x="1170385" y="1003698"/>
              <a:ext cx="2402681" cy="1078706"/>
            </a:xfrm>
            <a:prstGeom prst="rect">
              <a:avLst/>
            </a:prstGeom>
            <a:noFill/>
            <a:ln w="9525">
              <a:solidFill>
                <a:schemeClr val="bg1"/>
              </a:solidFill>
              <a:miter lim="800000"/>
              <a:headEnd/>
              <a:tailEnd/>
            </a:ln>
          </p:spPr>
        </p:pic>
        <p:sp>
          <p:nvSpPr>
            <p:cNvPr id="4103" name="Tekstvak 8"/>
            <p:cNvSpPr txBox="1">
              <a:spLocks noChangeArrowheads="1"/>
            </p:cNvSpPr>
            <p:nvPr/>
          </p:nvSpPr>
          <p:spPr bwMode="auto">
            <a:xfrm>
              <a:off x="1170385" y="1009650"/>
              <a:ext cx="1025128" cy="300082"/>
            </a:xfrm>
            <a:prstGeom prst="rect">
              <a:avLst/>
            </a:prstGeom>
            <a:noFill/>
            <a:ln w="9525">
              <a:noFill/>
              <a:miter lim="800000"/>
              <a:headEnd/>
              <a:tailEnd/>
            </a:ln>
          </p:spPr>
          <p:txBody>
            <a:bodyPr>
              <a:spAutoFit/>
            </a:bodyPr>
            <a:lstStyle/>
            <a:p>
              <a:pPr eaLnBrk="1" hangingPunct="1"/>
              <a:r>
                <a:rPr lang="nl-BE" altLang="nl-NL" sz="1350" dirty="0"/>
                <a:t>Berlin</a:t>
              </a:r>
            </a:p>
          </p:txBody>
        </p:sp>
      </p:grpSp>
      <p:grpSp>
        <p:nvGrpSpPr>
          <p:cNvPr id="5" name="Groep 4">
            <a:extLst>
              <a:ext uri="{FF2B5EF4-FFF2-40B4-BE49-F238E27FC236}">
                <a16:creationId xmlns:a16="http://schemas.microsoft.com/office/drawing/2014/main" id="{5A283AE7-5218-4BCC-A7B0-6543D6AC67B2}"/>
              </a:ext>
            </a:extLst>
          </p:cNvPr>
          <p:cNvGrpSpPr/>
          <p:nvPr/>
        </p:nvGrpSpPr>
        <p:grpSpPr>
          <a:xfrm>
            <a:off x="839616" y="2286098"/>
            <a:ext cx="2402681" cy="1081088"/>
            <a:chOff x="797846" y="2138362"/>
            <a:chExt cx="2402681" cy="1081088"/>
          </a:xfrm>
        </p:grpSpPr>
        <p:pic>
          <p:nvPicPr>
            <p:cNvPr id="4102" name="Afbeelding 7" descr="images5QTLRTZE.jpg"/>
            <p:cNvPicPr>
              <a:picLocks noChangeAspect="1"/>
            </p:cNvPicPr>
            <p:nvPr/>
          </p:nvPicPr>
          <p:blipFill>
            <a:blip r:embed="rId3" cstate="print"/>
            <a:srcRect/>
            <a:stretch>
              <a:fillRect/>
            </a:stretch>
          </p:blipFill>
          <p:spPr bwMode="auto">
            <a:xfrm>
              <a:off x="797846" y="2138362"/>
              <a:ext cx="2402681" cy="1081088"/>
            </a:xfrm>
            <a:prstGeom prst="rect">
              <a:avLst/>
            </a:prstGeom>
            <a:noFill/>
            <a:ln w="9525">
              <a:solidFill>
                <a:schemeClr val="bg1"/>
              </a:solidFill>
              <a:miter lim="800000"/>
              <a:headEnd/>
              <a:tailEnd/>
            </a:ln>
          </p:spPr>
        </p:pic>
        <p:sp>
          <p:nvSpPr>
            <p:cNvPr id="4104" name="Tekstvak 9"/>
            <p:cNvSpPr txBox="1">
              <a:spLocks noChangeArrowheads="1"/>
            </p:cNvSpPr>
            <p:nvPr/>
          </p:nvSpPr>
          <p:spPr bwMode="auto">
            <a:xfrm>
              <a:off x="797846" y="2150238"/>
              <a:ext cx="1092994" cy="300082"/>
            </a:xfrm>
            <a:prstGeom prst="rect">
              <a:avLst/>
            </a:prstGeom>
            <a:noFill/>
            <a:ln w="9525">
              <a:noFill/>
              <a:miter lim="800000"/>
              <a:headEnd/>
              <a:tailEnd/>
            </a:ln>
          </p:spPr>
          <p:txBody>
            <a:bodyPr>
              <a:spAutoFit/>
            </a:bodyPr>
            <a:lstStyle/>
            <a:p>
              <a:pPr eaLnBrk="1" hangingPunct="1"/>
              <a:r>
                <a:rPr lang="nl-BE" altLang="nl-NL" sz="1350" dirty="0"/>
                <a:t>London</a:t>
              </a:r>
            </a:p>
          </p:txBody>
        </p:sp>
      </p:grpSp>
      <p:grpSp>
        <p:nvGrpSpPr>
          <p:cNvPr id="3" name="Groep 2">
            <a:extLst>
              <a:ext uri="{FF2B5EF4-FFF2-40B4-BE49-F238E27FC236}">
                <a16:creationId xmlns:a16="http://schemas.microsoft.com/office/drawing/2014/main" id="{9D53D562-11F1-46C1-B34E-41D1F3BD81C2}"/>
              </a:ext>
            </a:extLst>
          </p:cNvPr>
          <p:cNvGrpSpPr/>
          <p:nvPr/>
        </p:nvGrpSpPr>
        <p:grpSpPr>
          <a:xfrm>
            <a:off x="3404694" y="1131590"/>
            <a:ext cx="2406248" cy="1081088"/>
            <a:chOff x="3362924" y="983854"/>
            <a:chExt cx="2406248" cy="1081088"/>
          </a:xfrm>
        </p:grpSpPr>
        <p:pic>
          <p:nvPicPr>
            <p:cNvPr id="4107" name="Afbeelding 12" descr="imagesK0199PKG.jpg"/>
            <p:cNvPicPr>
              <a:picLocks noChangeAspect="1"/>
            </p:cNvPicPr>
            <p:nvPr/>
          </p:nvPicPr>
          <p:blipFill>
            <a:blip r:embed="rId4" cstate="print"/>
            <a:srcRect/>
            <a:stretch>
              <a:fillRect/>
            </a:stretch>
          </p:blipFill>
          <p:spPr bwMode="auto">
            <a:xfrm>
              <a:off x="3362924" y="983854"/>
              <a:ext cx="2406248" cy="1081088"/>
            </a:xfrm>
            <a:prstGeom prst="rect">
              <a:avLst/>
            </a:prstGeom>
            <a:noFill/>
            <a:ln w="9525">
              <a:solidFill>
                <a:schemeClr val="bg1"/>
              </a:solidFill>
              <a:miter lim="800000"/>
              <a:headEnd/>
              <a:tailEnd/>
            </a:ln>
          </p:spPr>
        </p:pic>
        <p:sp>
          <p:nvSpPr>
            <p:cNvPr id="4108" name="Tekstvak 13"/>
            <p:cNvSpPr txBox="1">
              <a:spLocks noChangeArrowheads="1"/>
            </p:cNvSpPr>
            <p:nvPr/>
          </p:nvSpPr>
          <p:spPr bwMode="auto">
            <a:xfrm>
              <a:off x="3362924" y="989806"/>
              <a:ext cx="917972" cy="300082"/>
            </a:xfrm>
            <a:prstGeom prst="rect">
              <a:avLst/>
            </a:prstGeom>
            <a:noFill/>
            <a:ln w="9525">
              <a:noFill/>
              <a:miter lim="800000"/>
              <a:headEnd/>
              <a:tailEnd/>
            </a:ln>
          </p:spPr>
          <p:txBody>
            <a:bodyPr>
              <a:spAutoFit/>
            </a:bodyPr>
            <a:lstStyle/>
            <a:p>
              <a:pPr eaLnBrk="1" hangingPunct="1"/>
              <a:r>
                <a:rPr lang="nl-BE" altLang="nl-NL" sz="1350" dirty="0"/>
                <a:t>Sofia</a:t>
              </a:r>
            </a:p>
          </p:txBody>
        </p:sp>
      </p:grpSp>
      <p:grpSp>
        <p:nvGrpSpPr>
          <p:cNvPr id="8" name="Groep 7">
            <a:extLst>
              <a:ext uri="{FF2B5EF4-FFF2-40B4-BE49-F238E27FC236}">
                <a16:creationId xmlns:a16="http://schemas.microsoft.com/office/drawing/2014/main" id="{65728D9A-BFFC-47C4-AA6E-DE46C88F6506}"/>
              </a:ext>
            </a:extLst>
          </p:cNvPr>
          <p:cNvGrpSpPr/>
          <p:nvPr/>
        </p:nvGrpSpPr>
        <p:grpSpPr>
          <a:xfrm>
            <a:off x="3432849" y="3440230"/>
            <a:ext cx="2375452" cy="1069212"/>
            <a:chOff x="5943601" y="3502237"/>
            <a:chExt cx="2375452" cy="1069212"/>
          </a:xfrm>
        </p:grpSpPr>
        <p:pic>
          <p:nvPicPr>
            <p:cNvPr id="4110" name="Afbeelding 17" descr="amsterdam.png"/>
            <p:cNvPicPr>
              <a:picLocks noChangeAspect="1"/>
            </p:cNvPicPr>
            <p:nvPr/>
          </p:nvPicPr>
          <p:blipFill>
            <a:blip r:embed="rId5" cstate="print"/>
            <a:srcRect/>
            <a:stretch>
              <a:fillRect/>
            </a:stretch>
          </p:blipFill>
          <p:spPr bwMode="auto">
            <a:xfrm>
              <a:off x="5943601" y="3502237"/>
              <a:ext cx="2375452" cy="1069212"/>
            </a:xfrm>
            <a:prstGeom prst="rect">
              <a:avLst/>
            </a:prstGeom>
            <a:noFill/>
            <a:ln w="9525">
              <a:solidFill>
                <a:schemeClr val="bg1"/>
              </a:solidFill>
              <a:miter lim="800000"/>
              <a:headEnd/>
              <a:tailEnd/>
            </a:ln>
          </p:spPr>
        </p:pic>
        <p:sp>
          <p:nvSpPr>
            <p:cNvPr id="4111" name="Tekstvak 18"/>
            <p:cNvSpPr txBox="1">
              <a:spLocks noChangeArrowheads="1"/>
            </p:cNvSpPr>
            <p:nvPr/>
          </p:nvSpPr>
          <p:spPr bwMode="auto">
            <a:xfrm>
              <a:off x="5981700" y="3529012"/>
              <a:ext cx="1686644" cy="300082"/>
            </a:xfrm>
            <a:prstGeom prst="rect">
              <a:avLst/>
            </a:prstGeom>
            <a:noFill/>
            <a:ln w="9525">
              <a:noFill/>
              <a:miter lim="800000"/>
              <a:headEnd/>
              <a:tailEnd/>
            </a:ln>
          </p:spPr>
          <p:txBody>
            <a:bodyPr wrap="square">
              <a:spAutoFit/>
            </a:bodyPr>
            <a:lstStyle/>
            <a:p>
              <a:pPr eaLnBrk="1" hangingPunct="1"/>
              <a:r>
                <a:rPr lang="nl-BE" altLang="nl-NL" sz="1350" dirty="0"/>
                <a:t>Amsterdam</a:t>
              </a:r>
            </a:p>
          </p:txBody>
        </p:sp>
      </p:grpSp>
      <p:grpSp>
        <p:nvGrpSpPr>
          <p:cNvPr id="7" name="Groep 6">
            <a:extLst>
              <a:ext uri="{FF2B5EF4-FFF2-40B4-BE49-F238E27FC236}">
                <a16:creationId xmlns:a16="http://schemas.microsoft.com/office/drawing/2014/main" id="{CECA34FD-45A7-4A2A-AD67-2FF55F46F2D7}"/>
              </a:ext>
            </a:extLst>
          </p:cNvPr>
          <p:cNvGrpSpPr/>
          <p:nvPr/>
        </p:nvGrpSpPr>
        <p:grpSpPr>
          <a:xfrm>
            <a:off x="5993046" y="2286098"/>
            <a:ext cx="2379681" cy="1081088"/>
            <a:chOff x="5951276" y="2138362"/>
            <a:chExt cx="2379681" cy="1081088"/>
          </a:xfrm>
        </p:grpSpPr>
        <p:pic>
          <p:nvPicPr>
            <p:cNvPr id="4112" name="Afbeelding 20" descr="naamloos.png"/>
            <p:cNvPicPr>
              <a:picLocks noChangeAspect="1"/>
            </p:cNvPicPr>
            <p:nvPr/>
          </p:nvPicPr>
          <p:blipFill>
            <a:blip r:embed="rId6" cstate="print"/>
            <a:srcRect/>
            <a:stretch>
              <a:fillRect/>
            </a:stretch>
          </p:blipFill>
          <p:spPr bwMode="auto">
            <a:xfrm>
              <a:off x="5951276" y="2138362"/>
              <a:ext cx="2379681" cy="1081088"/>
            </a:xfrm>
            <a:prstGeom prst="rect">
              <a:avLst/>
            </a:prstGeom>
            <a:noFill/>
            <a:ln w="9525">
              <a:solidFill>
                <a:schemeClr val="bg1"/>
              </a:solidFill>
              <a:miter lim="800000"/>
              <a:headEnd/>
              <a:tailEnd/>
            </a:ln>
          </p:spPr>
        </p:pic>
        <p:sp>
          <p:nvSpPr>
            <p:cNvPr id="4113" name="Tekstvak 22"/>
            <p:cNvSpPr txBox="1">
              <a:spLocks noChangeArrowheads="1"/>
            </p:cNvSpPr>
            <p:nvPr/>
          </p:nvSpPr>
          <p:spPr bwMode="auto">
            <a:xfrm flipH="1">
              <a:off x="5951276" y="2150238"/>
              <a:ext cx="701613" cy="300082"/>
            </a:xfrm>
            <a:prstGeom prst="rect">
              <a:avLst/>
            </a:prstGeom>
            <a:noFill/>
            <a:ln w="9525">
              <a:noFill/>
              <a:miter lim="800000"/>
              <a:headEnd/>
              <a:tailEnd/>
            </a:ln>
          </p:spPr>
          <p:txBody>
            <a:bodyPr wrap="square">
              <a:spAutoFit/>
            </a:bodyPr>
            <a:lstStyle/>
            <a:p>
              <a:pPr eaLnBrk="1" hangingPunct="1"/>
              <a:r>
                <a:rPr lang="nl-BE" altLang="nl-NL" sz="1350" dirty="0"/>
                <a:t>Rome</a:t>
              </a:r>
            </a:p>
          </p:txBody>
        </p:sp>
      </p:grpSp>
      <p:grpSp>
        <p:nvGrpSpPr>
          <p:cNvPr id="4" name="Groep 3">
            <a:extLst>
              <a:ext uri="{FF2B5EF4-FFF2-40B4-BE49-F238E27FC236}">
                <a16:creationId xmlns:a16="http://schemas.microsoft.com/office/drawing/2014/main" id="{2FF94F04-2A59-4D37-AA5E-B804229DB937}"/>
              </a:ext>
            </a:extLst>
          </p:cNvPr>
          <p:cNvGrpSpPr/>
          <p:nvPr/>
        </p:nvGrpSpPr>
        <p:grpSpPr>
          <a:xfrm>
            <a:off x="5985371" y="1112379"/>
            <a:ext cx="2387357" cy="1081088"/>
            <a:chOff x="5943601" y="964643"/>
            <a:chExt cx="2387357" cy="1081088"/>
          </a:xfrm>
        </p:grpSpPr>
        <p:pic>
          <p:nvPicPr>
            <p:cNvPr id="4114" name="Afbeelding 28" descr="imagesZ6ZGB9YW.jpg"/>
            <p:cNvPicPr>
              <a:picLocks noChangeAspect="1"/>
            </p:cNvPicPr>
            <p:nvPr/>
          </p:nvPicPr>
          <p:blipFill>
            <a:blip r:embed="rId7" cstate="print"/>
            <a:srcRect/>
            <a:stretch>
              <a:fillRect/>
            </a:stretch>
          </p:blipFill>
          <p:spPr bwMode="auto">
            <a:xfrm>
              <a:off x="5943601" y="964643"/>
              <a:ext cx="2387357" cy="1081088"/>
            </a:xfrm>
            <a:prstGeom prst="rect">
              <a:avLst/>
            </a:prstGeom>
            <a:noFill/>
            <a:ln w="9525">
              <a:solidFill>
                <a:schemeClr val="bg1"/>
              </a:solidFill>
              <a:miter lim="800000"/>
              <a:headEnd/>
              <a:tailEnd/>
            </a:ln>
          </p:spPr>
        </p:pic>
        <p:sp>
          <p:nvSpPr>
            <p:cNvPr id="4115" name="Tekstvak 29"/>
            <p:cNvSpPr txBox="1">
              <a:spLocks noChangeArrowheads="1"/>
            </p:cNvSpPr>
            <p:nvPr/>
          </p:nvSpPr>
          <p:spPr bwMode="auto">
            <a:xfrm>
              <a:off x="5951277" y="982738"/>
              <a:ext cx="967979" cy="300082"/>
            </a:xfrm>
            <a:prstGeom prst="rect">
              <a:avLst/>
            </a:prstGeom>
            <a:noFill/>
            <a:ln w="9525">
              <a:noFill/>
              <a:miter lim="800000"/>
              <a:headEnd/>
              <a:tailEnd/>
            </a:ln>
          </p:spPr>
          <p:txBody>
            <a:bodyPr>
              <a:spAutoFit/>
            </a:bodyPr>
            <a:lstStyle/>
            <a:p>
              <a:pPr eaLnBrk="1" hangingPunct="1"/>
              <a:r>
                <a:rPr lang="nl-BE" altLang="nl-NL" sz="1350" dirty="0"/>
                <a:t>Paris</a:t>
              </a:r>
            </a:p>
          </p:txBody>
        </p:sp>
      </p:grpSp>
      <p:grpSp>
        <p:nvGrpSpPr>
          <p:cNvPr id="6" name="Groep 5">
            <a:extLst>
              <a:ext uri="{FF2B5EF4-FFF2-40B4-BE49-F238E27FC236}">
                <a16:creationId xmlns:a16="http://schemas.microsoft.com/office/drawing/2014/main" id="{D83B8712-F14D-4E36-B3AF-613AE569F93B}"/>
              </a:ext>
            </a:extLst>
          </p:cNvPr>
          <p:cNvGrpSpPr/>
          <p:nvPr/>
        </p:nvGrpSpPr>
        <p:grpSpPr>
          <a:xfrm>
            <a:off x="3376818" y="2286098"/>
            <a:ext cx="2431483" cy="1081089"/>
            <a:chOff x="3335048" y="2138362"/>
            <a:chExt cx="2431483" cy="1081089"/>
          </a:xfrm>
        </p:grpSpPr>
        <p:pic>
          <p:nvPicPr>
            <p:cNvPr id="4105" name="Afbeelding 10" descr="imagesIKO1UMM3.jpg"/>
            <p:cNvPicPr>
              <a:picLocks noChangeAspect="1"/>
            </p:cNvPicPr>
            <p:nvPr/>
          </p:nvPicPr>
          <p:blipFill>
            <a:blip r:embed="rId8" cstate="print"/>
            <a:srcRect/>
            <a:stretch>
              <a:fillRect/>
            </a:stretch>
          </p:blipFill>
          <p:spPr bwMode="auto">
            <a:xfrm>
              <a:off x="3363850" y="2138363"/>
              <a:ext cx="2402681" cy="1081088"/>
            </a:xfrm>
            <a:prstGeom prst="rect">
              <a:avLst/>
            </a:prstGeom>
            <a:noFill/>
            <a:ln w="9525">
              <a:solidFill>
                <a:schemeClr val="bg1"/>
              </a:solidFill>
              <a:miter lim="800000"/>
              <a:headEnd/>
              <a:tailEnd/>
            </a:ln>
          </p:spPr>
        </p:pic>
        <p:sp>
          <p:nvSpPr>
            <p:cNvPr id="22" name="Tekstvak 11"/>
            <p:cNvSpPr txBox="1">
              <a:spLocks noChangeArrowheads="1"/>
            </p:cNvSpPr>
            <p:nvPr/>
          </p:nvSpPr>
          <p:spPr bwMode="auto">
            <a:xfrm>
              <a:off x="3335048" y="2138362"/>
              <a:ext cx="1128940" cy="300082"/>
            </a:xfrm>
            <a:prstGeom prst="rect">
              <a:avLst/>
            </a:prstGeom>
            <a:noFill/>
            <a:ln w="9525">
              <a:noFill/>
              <a:miter lim="800000"/>
              <a:headEnd/>
              <a:tailEnd/>
            </a:ln>
          </p:spPr>
          <p:txBody>
            <a:bodyPr wrap="square">
              <a:spAutoFit/>
            </a:bodyPr>
            <a:lstStyle/>
            <a:p>
              <a:pPr eaLnBrk="1" hangingPunct="1"/>
              <a:r>
                <a:rPr lang="nl-BE" altLang="nl-NL" sz="1350" dirty="0"/>
                <a:t>Barcelona</a:t>
              </a:r>
            </a:p>
          </p:txBody>
        </p:sp>
      </p:grpSp>
      <p:sp>
        <p:nvSpPr>
          <p:cNvPr id="24" name="Titel 1">
            <a:extLst>
              <a:ext uri="{FF2B5EF4-FFF2-40B4-BE49-F238E27FC236}">
                <a16:creationId xmlns:a16="http://schemas.microsoft.com/office/drawing/2014/main" id="{B9E0CA3A-C38D-439A-8117-223F36C2FC11}"/>
              </a:ext>
            </a:extLst>
          </p:cNvPr>
          <p:cNvSpPr txBox="1">
            <a:spLocks/>
          </p:cNvSpPr>
          <p:nvPr/>
        </p:nvSpPr>
        <p:spPr>
          <a:xfrm>
            <a:off x="0" y="67464"/>
            <a:ext cx="9144000" cy="857250"/>
          </a:xfrm>
          <a:prstGeom prst="rect">
            <a:avLst/>
          </a:prstGeom>
        </p:spPr>
        <p:txBody>
          <a:bodyPr/>
          <a:lstStyle>
            <a:lvl1pPr algn="l" defTabSz="914400" rtl="0" eaLnBrk="1" latinLnBrk="0" hangingPunct="1">
              <a:spcBef>
                <a:spcPct val="0"/>
              </a:spcBef>
              <a:buNone/>
              <a:defRPr sz="3200" kern="1200">
                <a:solidFill>
                  <a:schemeClr val="bg1"/>
                </a:solidFill>
                <a:latin typeface="+mj-lt"/>
                <a:ea typeface="+mj-ea"/>
                <a:cs typeface="+mj-cs"/>
              </a:defRPr>
            </a:lvl1pPr>
          </a:lstStyle>
          <a:p>
            <a:pPr algn="ctr"/>
            <a:r>
              <a:rPr lang="nl-NL" dirty="0"/>
              <a:t>Méthodologie</a:t>
            </a:r>
            <a:endParaRPr lang="nl-BE" dirty="0"/>
          </a:p>
        </p:txBody>
      </p:sp>
    </p:spTree>
    <p:extLst>
      <p:ext uri="{BB962C8B-B14F-4D97-AF65-F5344CB8AC3E}">
        <p14:creationId xmlns:p14="http://schemas.microsoft.com/office/powerpoint/2010/main" val="389531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1000"/>
                                        <p:tgtEl>
                                          <p:spTgt spid="8"/>
                                        </p:tgtEl>
                                      </p:cBhvr>
                                    </p:animEffect>
                                    <p:anim calcmode="lin" valueType="num">
                                      <p:cBhvr>
                                        <p:cTn id="50" dur="1000" fill="hold"/>
                                        <p:tgtEl>
                                          <p:spTgt spid="8"/>
                                        </p:tgtEl>
                                        <p:attrNameLst>
                                          <p:attrName>ppt_x</p:attrName>
                                        </p:attrNameLst>
                                      </p:cBhvr>
                                      <p:tavLst>
                                        <p:tav tm="0">
                                          <p:val>
                                            <p:strVal val="#ppt_x"/>
                                          </p:val>
                                        </p:tav>
                                        <p:tav tm="100000">
                                          <p:val>
                                            <p:strVal val="#ppt_x"/>
                                          </p:val>
                                        </p:tav>
                                      </p:tavLst>
                                    </p:anim>
                                    <p:anim calcmode="lin" valueType="num">
                                      <p:cBhvr>
                                        <p:cTn id="5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7D2AE428-1D49-459F-AB2D-0C4BD3C12EE0}" type="slidenum">
              <a:rPr lang="nl-BE" altLang="nl-NL" smtClean="0"/>
              <a:pPr/>
              <a:t>15</a:t>
            </a:fld>
            <a:endParaRPr lang="nl-BE" altLang="nl-NL"/>
          </a:p>
        </p:txBody>
      </p:sp>
      <p:grpSp>
        <p:nvGrpSpPr>
          <p:cNvPr id="19" name="Groep 18"/>
          <p:cNvGrpSpPr/>
          <p:nvPr/>
        </p:nvGrpSpPr>
        <p:grpSpPr>
          <a:xfrm>
            <a:off x="1358643" y="924714"/>
            <a:ext cx="6426714" cy="3842549"/>
            <a:chOff x="287524" y="836712"/>
            <a:chExt cx="8568952" cy="5363952"/>
          </a:xfrm>
        </p:grpSpPr>
        <p:grpSp>
          <p:nvGrpSpPr>
            <p:cNvPr id="20" name="Groep 94"/>
            <p:cNvGrpSpPr/>
            <p:nvPr/>
          </p:nvGrpSpPr>
          <p:grpSpPr>
            <a:xfrm>
              <a:off x="287524" y="836712"/>
              <a:ext cx="8568952" cy="5363952"/>
              <a:chOff x="251520" y="836712"/>
              <a:chExt cx="8568952" cy="5363952"/>
            </a:xfrm>
          </p:grpSpPr>
          <p:sp>
            <p:nvSpPr>
              <p:cNvPr id="41" name="Rechthoek 40"/>
              <p:cNvSpPr/>
              <p:nvPr/>
            </p:nvSpPr>
            <p:spPr>
              <a:xfrm>
                <a:off x="251520" y="836712"/>
                <a:ext cx="8568952" cy="536395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grpSp>
            <p:nvGrpSpPr>
              <p:cNvPr id="42" name="Groep 92"/>
              <p:cNvGrpSpPr/>
              <p:nvPr/>
            </p:nvGrpSpPr>
            <p:grpSpPr>
              <a:xfrm>
                <a:off x="395536" y="3636000"/>
                <a:ext cx="8280632" cy="2556940"/>
                <a:chOff x="395536" y="3636000"/>
                <a:chExt cx="8280632" cy="2556940"/>
              </a:xfrm>
            </p:grpSpPr>
            <p:sp>
              <p:nvSpPr>
                <p:cNvPr id="43" name="Rechthoek 42"/>
                <p:cNvSpPr/>
                <p:nvPr/>
              </p:nvSpPr>
              <p:spPr>
                <a:xfrm>
                  <a:off x="404391" y="3644900"/>
                  <a:ext cx="1503784" cy="21605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grpSp>
              <p:nvGrpSpPr>
                <p:cNvPr id="44" name="Groep 91"/>
                <p:cNvGrpSpPr/>
                <p:nvPr/>
              </p:nvGrpSpPr>
              <p:grpSpPr>
                <a:xfrm>
                  <a:off x="396000" y="5868000"/>
                  <a:ext cx="1756256" cy="324940"/>
                  <a:chOff x="323528" y="5877272"/>
                  <a:chExt cx="1756256" cy="324940"/>
                </a:xfrm>
              </p:grpSpPr>
              <p:sp>
                <p:nvSpPr>
                  <p:cNvPr id="70" name="Rechthoek 69"/>
                  <p:cNvSpPr/>
                  <p:nvPr/>
                </p:nvSpPr>
                <p:spPr>
                  <a:xfrm>
                    <a:off x="323528" y="5877272"/>
                    <a:ext cx="288032" cy="260648"/>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600" dirty="0">
                      <a:solidFill>
                        <a:schemeClr val="tx1"/>
                      </a:solidFill>
                    </a:endParaRPr>
                  </a:p>
                </p:txBody>
              </p:sp>
              <p:sp>
                <p:nvSpPr>
                  <p:cNvPr id="71" name="Tekstvak 70"/>
                  <p:cNvSpPr txBox="1"/>
                  <p:nvPr/>
                </p:nvSpPr>
                <p:spPr>
                  <a:xfrm>
                    <a:off x="576000" y="5877274"/>
                    <a:ext cx="1503784" cy="324938"/>
                  </a:xfrm>
                  <a:prstGeom prst="rect">
                    <a:avLst/>
                  </a:prstGeom>
                  <a:noFill/>
                </p:spPr>
                <p:txBody>
                  <a:bodyPr wrap="square" rtlCol="0">
                    <a:spAutoFit/>
                  </a:bodyPr>
                  <a:lstStyle/>
                  <a:p>
                    <a:r>
                      <a:rPr lang="nl-BE" sz="750" dirty="0"/>
                      <a:t>= </a:t>
                    </a:r>
                    <a:r>
                      <a:rPr lang="nl-BE" sz="750" dirty="0" err="1"/>
                      <a:t>villes</a:t>
                    </a:r>
                    <a:r>
                      <a:rPr lang="nl-BE" sz="750" dirty="0"/>
                      <a:t> </a:t>
                    </a:r>
                    <a:r>
                      <a:rPr lang="nl-BE" sz="750" dirty="0" err="1"/>
                      <a:t>capitales</a:t>
                    </a:r>
                    <a:r>
                      <a:rPr lang="nl-BE" sz="750" dirty="0"/>
                      <a:t> </a:t>
                    </a:r>
                  </a:p>
                </p:txBody>
              </p:sp>
            </p:grpSp>
            <p:sp>
              <p:nvSpPr>
                <p:cNvPr id="45" name="Rechthoek 44"/>
                <p:cNvSpPr/>
                <p:nvPr/>
              </p:nvSpPr>
              <p:spPr>
                <a:xfrm>
                  <a:off x="504000" y="4149725"/>
                  <a:ext cx="1296144" cy="340549"/>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050" dirty="0">
                      <a:solidFill>
                        <a:schemeClr val="tx1"/>
                      </a:solidFill>
                    </a:rPr>
                    <a:t>Helsinki</a:t>
                  </a:r>
                </a:p>
              </p:txBody>
            </p:sp>
            <p:sp>
              <p:nvSpPr>
                <p:cNvPr id="46" name="Tekstvak 45"/>
                <p:cNvSpPr txBox="1"/>
                <p:nvPr/>
              </p:nvSpPr>
              <p:spPr>
                <a:xfrm>
                  <a:off x="395536" y="3645023"/>
                  <a:ext cx="1512168" cy="469356"/>
                </a:xfrm>
                <a:prstGeom prst="rect">
                  <a:avLst/>
                </a:prstGeom>
                <a:noFill/>
              </p:spPr>
              <p:txBody>
                <a:bodyPr wrap="square" rtlCol="0">
                  <a:spAutoFit/>
                </a:bodyPr>
                <a:lstStyle/>
                <a:p>
                  <a:pPr algn="ctr"/>
                  <a:r>
                    <a:rPr lang="nl-BE" sz="1350" b="1" dirty="0" err="1">
                      <a:solidFill>
                        <a:schemeClr val="bg1"/>
                      </a:solidFill>
                    </a:rPr>
                    <a:t>Finlande</a:t>
                  </a:r>
                  <a:endParaRPr lang="nl-BE" sz="1350" b="1" dirty="0">
                    <a:solidFill>
                      <a:schemeClr val="bg1"/>
                    </a:solidFill>
                  </a:endParaRPr>
                </a:p>
              </p:txBody>
            </p:sp>
            <p:sp>
              <p:nvSpPr>
                <p:cNvPr id="47" name="Rechthoek 46"/>
                <p:cNvSpPr/>
                <p:nvPr/>
              </p:nvSpPr>
              <p:spPr>
                <a:xfrm>
                  <a:off x="504000" y="4536000"/>
                  <a:ext cx="1296144" cy="3328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050" dirty="0" err="1">
                      <a:solidFill>
                        <a:schemeClr val="tx1"/>
                      </a:solidFill>
                    </a:rPr>
                    <a:t>Tampere</a:t>
                  </a:r>
                  <a:endParaRPr lang="nl-BE" sz="1050" dirty="0">
                    <a:solidFill>
                      <a:schemeClr val="tx1"/>
                    </a:solidFill>
                  </a:endParaRPr>
                </a:p>
              </p:txBody>
            </p:sp>
            <p:grpSp>
              <p:nvGrpSpPr>
                <p:cNvPr id="48" name="Groep 87"/>
                <p:cNvGrpSpPr/>
                <p:nvPr/>
              </p:nvGrpSpPr>
              <p:grpSpPr>
                <a:xfrm>
                  <a:off x="2088000" y="3645024"/>
                  <a:ext cx="1512168" cy="2160464"/>
                  <a:chOff x="2123728" y="3645024"/>
                  <a:chExt cx="1512168" cy="2160464"/>
                </a:xfrm>
              </p:grpSpPr>
              <p:sp>
                <p:nvSpPr>
                  <p:cNvPr id="66" name="Rechthoek 65"/>
                  <p:cNvSpPr/>
                  <p:nvPr/>
                </p:nvSpPr>
                <p:spPr>
                  <a:xfrm>
                    <a:off x="2123728" y="3646017"/>
                    <a:ext cx="1503784" cy="215947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67" name="Tekstvak 24"/>
                  <p:cNvSpPr txBox="1"/>
                  <p:nvPr/>
                </p:nvSpPr>
                <p:spPr>
                  <a:xfrm>
                    <a:off x="2123728" y="3645024"/>
                    <a:ext cx="1512168" cy="469356"/>
                  </a:xfrm>
                  <a:prstGeom prst="rect">
                    <a:avLst/>
                  </a:prstGeom>
                  <a:noFill/>
                </p:spPr>
                <p:txBody>
                  <a:bodyPr wrap="square" rtlCol="0">
                    <a:spAutoFit/>
                  </a:bodyPr>
                  <a:lstStyle/>
                  <a:p>
                    <a:pPr algn="ctr"/>
                    <a:r>
                      <a:rPr lang="nl-BE" sz="1350" b="1" dirty="0" err="1">
                        <a:solidFill>
                          <a:schemeClr val="bg1"/>
                        </a:solidFill>
                      </a:rPr>
                      <a:t>Slovénie</a:t>
                    </a:r>
                    <a:endParaRPr lang="nl-BE" sz="1350" b="1" dirty="0">
                      <a:solidFill>
                        <a:schemeClr val="bg1"/>
                      </a:solidFill>
                    </a:endParaRPr>
                  </a:p>
                </p:txBody>
              </p:sp>
              <p:sp>
                <p:nvSpPr>
                  <p:cNvPr id="68" name="Rechthoek 67"/>
                  <p:cNvSpPr/>
                  <p:nvPr/>
                </p:nvSpPr>
                <p:spPr>
                  <a:xfrm>
                    <a:off x="2232000" y="4149725"/>
                    <a:ext cx="1296144" cy="340549"/>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050" dirty="0">
                        <a:solidFill>
                          <a:schemeClr val="tx1"/>
                        </a:solidFill>
                      </a:rPr>
                      <a:t>Ljubljana</a:t>
                    </a:r>
                  </a:p>
                </p:txBody>
              </p:sp>
              <p:sp>
                <p:nvSpPr>
                  <p:cNvPr id="69" name="Rechthoek 68"/>
                  <p:cNvSpPr/>
                  <p:nvPr/>
                </p:nvSpPr>
                <p:spPr>
                  <a:xfrm>
                    <a:off x="2232000" y="4536000"/>
                    <a:ext cx="1296144" cy="3328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050" dirty="0" err="1">
                        <a:solidFill>
                          <a:schemeClr val="tx1"/>
                        </a:solidFill>
                      </a:rPr>
                      <a:t>Maribor</a:t>
                    </a:r>
                    <a:endParaRPr lang="nl-BE" sz="1050" dirty="0">
                      <a:solidFill>
                        <a:schemeClr val="tx1"/>
                      </a:solidFill>
                    </a:endParaRPr>
                  </a:p>
                </p:txBody>
              </p:sp>
            </p:grpSp>
            <p:grpSp>
              <p:nvGrpSpPr>
                <p:cNvPr id="49" name="Groep 88"/>
                <p:cNvGrpSpPr/>
                <p:nvPr/>
              </p:nvGrpSpPr>
              <p:grpSpPr>
                <a:xfrm>
                  <a:off x="3780000" y="3645024"/>
                  <a:ext cx="1512168" cy="2170159"/>
                  <a:chOff x="3815916" y="3645024"/>
                  <a:chExt cx="1512168" cy="2170159"/>
                </a:xfrm>
              </p:grpSpPr>
              <p:sp>
                <p:nvSpPr>
                  <p:cNvPr id="62" name="Rechthoek 61"/>
                  <p:cNvSpPr/>
                  <p:nvPr/>
                </p:nvSpPr>
                <p:spPr>
                  <a:xfrm>
                    <a:off x="3820108" y="3646016"/>
                    <a:ext cx="1503784" cy="216916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63" name="Tekstvak 62"/>
                  <p:cNvSpPr txBox="1"/>
                  <p:nvPr/>
                </p:nvSpPr>
                <p:spPr>
                  <a:xfrm>
                    <a:off x="3815916" y="3645024"/>
                    <a:ext cx="1512168" cy="469356"/>
                  </a:xfrm>
                  <a:prstGeom prst="rect">
                    <a:avLst/>
                  </a:prstGeom>
                  <a:noFill/>
                </p:spPr>
                <p:txBody>
                  <a:bodyPr wrap="square" rtlCol="0">
                    <a:spAutoFit/>
                  </a:bodyPr>
                  <a:lstStyle/>
                  <a:p>
                    <a:pPr algn="ctr"/>
                    <a:r>
                      <a:rPr lang="nl-BE" sz="1350" b="1" dirty="0">
                        <a:solidFill>
                          <a:schemeClr val="bg1"/>
                        </a:solidFill>
                      </a:rPr>
                      <a:t>Portugal</a:t>
                    </a:r>
                  </a:p>
                </p:txBody>
              </p:sp>
              <p:sp>
                <p:nvSpPr>
                  <p:cNvPr id="64" name="Rechthoek 63"/>
                  <p:cNvSpPr/>
                  <p:nvPr/>
                </p:nvSpPr>
                <p:spPr>
                  <a:xfrm>
                    <a:off x="3924000" y="4149080"/>
                    <a:ext cx="1296143" cy="34055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050" dirty="0" err="1">
                        <a:solidFill>
                          <a:schemeClr val="tx1"/>
                        </a:solidFill>
                      </a:rPr>
                      <a:t>Lisbonne</a:t>
                    </a:r>
                    <a:endParaRPr lang="nl-BE" sz="1050" dirty="0">
                      <a:solidFill>
                        <a:schemeClr val="tx1"/>
                      </a:solidFill>
                    </a:endParaRPr>
                  </a:p>
                </p:txBody>
              </p:sp>
              <p:sp>
                <p:nvSpPr>
                  <p:cNvPr id="65" name="Rechthoek 64"/>
                  <p:cNvSpPr/>
                  <p:nvPr/>
                </p:nvSpPr>
                <p:spPr>
                  <a:xfrm>
                    <a:off x="3923928" y="4536000"/>
                    <a:ext cx="1296144" cy="3328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050" dirty="0">
                        <a:solidFill>
                          <a:schemeClr val="tx1"/>
                        </a:solidFill>
                      </a:rPr>
                      <a:t>Porto</a:t>
                    </a:r>
                  </a:p>
                </p:txBody>
              </p:sp>
            </p:grpSp>
            <p:grpSp>
              <p:nvGrpSpPr>
                <p:cNvPr id="50" name="Groep 89"/>
                <p:cNvGrpSpPr/>
                <p:nvPr/>
              </p:nvGrpSpPr>
              <p:grpSpPr>
                <a:xfrm>
                  <a:off x="5472000" y="3636000"/>
                  <a:ext cx="1512168" cy="2169167"/>
                  <a:chOff x="5580112" y="3636000"/>
                  <a:chExt cx="1512168" cy="2169167"/>
                </a:xfrm>
              </p:grpSpPr>
              <p:sp>
                <p:nvSpPr>
                  <p:cNvPr id="58" name="Rechthoek 57"/>
                  <p:cNvSpPr/>
                  <p:nvPr/>
                </p:nvSpPr>
                <p:spPr>
                  <a:xfrm>
                    <a:off x="5580112" y="3636000"/>
                    <a:ext cx="1503784" cy="216916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59" name="Tekstvak 58"/>
                  <p:cNvSpPr txBox="1"/>
                  <p:nvPr/>
                </p:nvSpPr>
                <p:spPr>
                  <a:xfrm>
                    <a:off x="5580112" y="3636000"/>
                    <a:ext cx="1512168" cy="469355"/>
                  </a:xfrm>
                  <a:prstGeom prst="rect">
                    <a:avLst/>
                  </a:prstGeom>
                  <a:noFill/>
                </p:spPr>
                <p:txBody>
                  <a:bodyPr wrap="square" rtlCol="0">
                    <a:spAutoFit/>
                  </a:bodyPr>
                  <a:lstStyle/>
                  <a:p>
                    <a:pPr algn="ctr"/>
                    <a:r>
                      <a:rPr lang="nl-BE" sz="1350" b="1" dirty="0" err="1">
                        <a:solidFill>
                          <a:schemeClr val="bg1"/>
                        </a:solidFill>
                      </a:rPr>
                      <a:t>Allemagne</a:t>
                    </a:r>
                    <a:endParaRPr lang="nl-BE" sz="1350" b="1" dirty="0">
                      <a:solidFill>
                        <a:schemeClr val="bg1"/>
                      </a:solidFill>
                    </a:endParaRPr>
                  </a:p>
                </p:txBody>
              </p:sp>
              <p:sp>
                <p:nvSpPr>
                  <p:cNvPr id="60" name="Rechthoek 59"/>
                  <p:cNvSpPr/>
                  <p:nvPr/>
                </p:nvSpPr>
                <p:spPr>
                  <a:xfrm>
                    <a:off x="5688000" y="4149080"/>
                    <a:ext cx="1296144" cy="340549"/>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050" dirty="0">
                        <a:solidFill>
                          <a:schemeClr val="tx1"/>
                        </a:solidFill>
                      </a:rPr>
                      <a:t>Berlin</a:t>
                    </a:r>
                  </a:p>
                </p:txBody>
              </p:sp>
              <p:sp>
                <p:nvSpPr>
                  <p:cNvPr id="61" name="Rechthoek 60"/>
                  <p:cNvSpPr/>
                  <p:nvPr/>
                </p:nvSpPr>
                <p:spPr>
                  <a:xfrm>
                    <a:off x="5688000" y="4536000"/>
                    <a:ext cx="1296144" cy="3328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050" dirty="0">
                        <a:solidFill>
                          <a:schemeClr val="tx1"/>
                        </a:solidFill>
                      </a:rPr>
                      <a:t>Cologne</a:t>
                    </a:r>
                  </a:p>
                </p:txBody>
              </p:sp>
            </p:grpSp>
            <p:grpSp>
              <p:nvGrpSpPr>
                <p:cNvPr id="51" name="Groep 90"/>
                <p:cNvGrpSpPr/>
                <p:nvPr/>
              </p:nvGrpSpPr>
              <p:grpSpPr>
                <a:xfrm>
                  <a:off x="7164000" y="3645024"/>
                  <a:ext cx="1512168" cy="2160465"/>
                  <a:chOff x="7236296" y="3645024"/>
                  <a:chExt cx="1512168" cy="2160465"/>
                </a:xfrm>
              </p:grpSpPr>
              <p:sp>
                <p:nvSpPr>
                  <p:cNvPr id="52" name="Rechthoek 51"/>
                  <p:cNvSpPr/>
                  <p:nvPr/>
                </p:nvSpPr>
                <p:spPr>
                  <a:xfrm>
                    <a:off x="7236296" y="3646017"/>
                    <a:ext cx="1503784" cy="215947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53" name="Tekstvak 27"/>
                  <p:cNvSpPr txBox="1"/>
                  <p:nvPr/>
                </p:nvSpPr>
                <p:spPr>
                  <a:xfrm>
                    <a:off x="7236296" y="3645024"/>
                    <a:ext cx="1512168" cy="469356"/>
                  </a:xfrm>
                  <a:prstGeom prst="rect">
                    <a:avLst/>
                  </a:prstGeom>
                  <a:noFill/>
                </p:spPr>
                <p:txBody>
                  <a:bodyPr wrap="square" rtlCol="0">
                    <a:spAutoFit/>
                  </a:bodyPr>
                  <a:lstStyle/>
                  <a:p>
                    <a:pPr algn="ctr"/>
                    <a:r>
                      <a:rPr lang="nl-BE" sz="1350" b="1" dirty="0">
                        <a:solidFill>
                          <a:schemeClr val="bg1"/>
                        </a:solidFill>
                      </a:rPr>
                      <a:t>France</a:t>
                    </a:r>
                  </a:p>
                </p:txBody>
              </p:sp>
              <p:sp>
                <p:nvSpPr>
                  <p:cNvPr id="54" name="Rechthoek 53"/>
                  <p:cNvSpPr/>
                  <p:nvPr/>
                </p:nvSpPr>
                <p:spPr>
                  <a:xfrm>
                    <a:off x="7344000" y="4149080"/>
                    <a:ext cx="1296144" cy="340549"/>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050" dirty="0">
                        <a:solidFill>
                          <a:schemeClr val="tx1"/>
                        </a:solidFill>
                      </a:rPr>
                      <a:t>Paris</a:t>
                    </a:r>
                  </a:p>
                </p:txBody>
              </p:sp>
              <p:sp>
                <p:nvSpPr>
                  <p:cNvPr id="55" name="Rechthoek 54"/>
                  <p:cNvSpPr/>
                  <p:nvPr/>
                </p:nvSpPr>
                <p:spPr>
                  <a:xfrm>
                    <a:off x="7344000" y="4536000"/>
                    <a:ext cx="1296144" cy="3328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050" dirty="0">
                        <a:solidFill>
                          <a:schemeClr val="tx1"/>
                        </a:solidFill>
                      </a:rPr>
                      <a:t>Lyon</a:t>
                    </a:r>
                  </a:p>
                </p:txBody>
              </p:sp>
              <p:sp>
                <p:nvSpPr>
                  <p:cNvPr id="56" name="Rechthoek 55"/>
                  <p:cNvSpPr/>
                  <p:nvPr/>
                </p:nvSpPr>
                <p:spPr>
                  <a:xfrm>
                    <a:off x="7344000" y="4932000"/>
                    <a:ext cx="1296144" cy="3328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050" dirty="0">
                        <a:solidFill>
                          <a:schemeClr val="tx1"/>
                        </a:solidFill>
                      </a:rPr>
                      <a:t>Toulouse</a:t>
                    </a:r>
                  </a:p>
                </p:txBody>
              </p:sp>
              <p:sp>
                <p:nvSpPr>
                  <p:cNvPr id="57" name="Rechthoek 56"/>
                  <p:cNvSpPr/>
                  <p:nvPr/>
                </p:nvSpPr>
                <p:spPr>
                  <a:xfrm>
                    <a:off x="7344000" y="5328000"/>
                    <a:ext cx="1296144" cy="3328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050" dirty="0" err="1">
                        <a:solidFill>
                          <a:schemeClr val="tx1"/>
                        </a:solidFill>
                      </a:rPr>
                      <a:t>Strasbourg</a:t>
                    </a:r>
                    <a:endParaRPr lang="nl-BE" sz="1050" dirty="0">
                      <a:solidFill>
                        <a:schemeClr val="tx1"/>
                      </a:solidFill>
                    </a:endParaRPr>
                  </a:p>
                </p:txBody>
              </p:sp>
            </p:grpSp>
          </p:grpSp>
        </p:grpSp>
        <p:sp>
          <p:nvSpPr>
            <p:cNvPr id="21" name="Tekstvak 20"/>
            <p:cNvSpPr txBox="1"/>
            <p:nvPr/>
          </p:nvSpPr>
          <p:spPr>
            <a:xfrm>
              <a:off x="3257853" y="836712"/>
              <a:ext cx="2628292" cy="505460"/>
            </a:xfrm>
            <a:prstGeom prst="rect">
              <a:avLst/>
            </a:prstGeom>
            <a:noFill/>
          </p:spPr>
          <p:txBody>
            <a:bodyPr wrap="square" rtlCol="0">
              <a:spAutoFit/>
            </a:bodyPr>
            <a:lstStyle/>
            <a:p>
              <a:pPr algn="ctr"/>
              <a:r>
                <a:rPr lang="nl-BE" sz="1500" b="1" dirty="0" err="1"/>
                <a:t>Europe</a:t>
              </a:r>
              <a:endParaRPr lang="nl-BE" sz="1500" b="1" dirty="0"/>
            </a:p>
          </p:txBody>
        </p:sp>
        <p:grpSp>
          <p:nvGrpSpPr>
            <p:cNvPr id="22" name="Groep 93"/>
            <p:cNvGrpSpPr/>
            <p:nvPr/>
          </p:nvGrpSpPr>
          <p:grpSpPr>
            <a:xfrm>
              <a:off x="1277915" y="1268760"/>
              <a:ext cx="6929398" cy="2205952"/>
              <a:chOff x="1259999" y="864000"/>
              <a:chExt cx="6929398" cy="2205952"/>
            </a:xfrm>
          </p:grpSpPr>
          <p:sp>
            <p:nvSpPr>
              <p:cNvPr id="23" name="Rechthoek 4"/>
              <p:cNvSpPr/>
              <p:nvPr/>
            </p:nvSpPr>
            <p:spPr>
              <a:xfrm>
                <a:off x="1268384" y="864000"/>
                <a:ext cx="1503784" cy="22049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24" name="Tekstvak 23"/>
              <p:cNvSpPr txBox="1"/>
              <p:nvPr/>
            </p:nvSpPr>
            <p:spPr>
              <a:xfrm>
                <a:off x="1259999" y="864000"/>
                <a:ext cx="1512168" cy="469356"/>
              </a:xfrm>
              <a:prstGeom prst="rect">
                <a:avLst/>
              </a:prstGeom>
              <a:noFill/>
            </p:spPr>
            <p:txBody>
              <a:bodyPr wrap="square" rtlCol="0">
                <a:spAutoFit/>
              </a:bodyPr>
              <a:lstStyle/>
              <a:p>
                <a:pPr algn="ctr"/>
                <a:r>
                  <a:rPr lang="nl-BE" sz="1350" b="1" dirty="0" err="1">
                    <a:solidFill>
                      <a:schemeClr val="bg1"/>
                    </a:solidFill>
                  </a:rPr>
                  <a:t>Belgique</a:t>
                </a:r>
                <a:endParaRPr lang="nl-BE" sz="1350" b="1" dirty="0">
                  <a:solidFill>
                    <a:schemeClr val="bg1"/>
                  </a:solidFill>
                </a:endParaRPr>
              </a:p>
            </p:txBody>
          </p:sp>
          <p:sp>
            <p:nvSpPr>
              <p:cNvPr id="25" name="Rechthoek 24"/>
              <p:cNvSpPr/>
              <p:nvPr/>
            </p:nvSpPr>
            <p:spPr>
              <a:xfrm>
                <a:off x="1404000" y="1368056"/>
                <a:ext cx="1260000" cy="340549"/>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050" b="1" dirty="0">
                    <a:solidFill>
                      <a:schemeClr val="tx1"/>
                    </a:solidFill>
                  </a:rPr>
                  <a:t>Bruxelles</a:t>
                </a:r>
              </a:p>
            </p:txBody>
          </p:sp>
          <p:sp>
            <p:nvSpPr>
              <p:cNvPr id="26" name="Rechthoek 25"/>
              <p:cNvSpPr/>
              <p:nvPr/>
            </p:nvSpPr>
            <p:spPr>
              <a:xfrm>
                <a:off x="1403648" y="1800000"/>
                <a:ext cx="1260000" cy="3328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050" b="1" dirty="0" err="1">
                    <a:solidFill>
                      <a:schemeClr val="tx1"/>
                    </a:solidFill>
                  </a:rPr>
                  <a:t>Anvers</a:t>
                </a:r>
                <a:endParaRPr lang="nl-BE" sz="1050" b="1" dirty="0">
                  <a:solidFill>
                    <a:schemeClr val="tx1"/>
                  </a:solidFill>
                </a:endParaRPr>
              </a:p>
            </p:txBody>
          </p:sp>
          <p:sp>
            <p:nvSpPr>
              <p:cNvPr id="27" name="Rechthoek 26"/>
              <p:cNvSpPr/>
              <p:nvPr/>
            </p:nvSpPr>
            <p:spPr>
              <a:xfrm>
                <a:off x="2952000" y="864000"/>
                <a:ext cx="1503784" cy="22049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28" name="Tekstvak 27"/>
              <p:cNvSpPr txBox="1"/>
              <p:nvPr/>
            </p:nvSpPr>
            <p:spPr>
              <a:xfrm>
                <a:off x="2952000" y="864000"/>
                <a:ext cx="1512168" cy="469356"/>
              </a:xfrm>
              <a:prstGeom prst="rect">
                <a:avLst/>
              </a:prstGeom>
              <a:noFill/>
            </p:spPr>
            <p:txBody>
              <a:bodyPr wrap="square" rtlCol="0">
                <a:spAutoFit/>
              </a:bodyPr>
              <a:lstStyle/>
              <a:p>
                <a:pPr algn="ctr"/>
                <a:r>
                  <a:rPr lang="nl-BE" sz="1350" b="1" dirty="0" err="1">
                    <a:solidFill>
                      <a:schemeClr val="bg1"/>
                    </a:solidFill>
                  </a:rPr>
                  <a:t>Pays</a:t>
                </a:r>
                <a:r>
                  <a:rPr lang="nl-BE" sz="1350" b="1" dirty="0">
                    <a:solidFill>
                      <a:schemeClr val="bg1"/>
                    </a:solidFill>
                  </a:rPr>
                  <a:t>-Bas</a:t>
                </a:r>
              </a:p>
            </p:txBody>
          </p:sp>
          <p:sp>
            <p:nvSpPr>
              <p:cNvPr id="29" name="Rechthoek 28"/>
              <p:cNvSpPr/>
              <p:nvPr/>
            </p:nvSpPr>
            <p:spPr>
              <a:xfrm>
                <a:off x="6336000" y="864000"/>
                <a:ext cx="1503784" cy="22049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30" name="Tekstvak 29"/>
              <p:cNvSpPr txBox="1"/>
              <p:nvPr/>
            </p:nvSpPr>
            <p:spPr>
              <a:xfrm>
                <a:off x="6327617" y="864000"/>
                <a:ext cx="1861780" cy="469356"/>
              </a:xfrm>
              <a:prstGeom prst="rect">
                <a:avLst/>
              </a:prstGeom>
              <a:solidFill>
                <a:schemeClr val="tx1"/>
              </a:solidFill>
            </p:spPr>
            <p:txBody>
              <a:bodyPr wrap="square" rtlCol="0">
                <a:spAutoFit/>
              </a:bodyPr>
              <a:lstStyle/>
              <a:p>
                <a:pPr algn="ctr"/>
                <a:r>
                  <a:rPr lang="nl-BE" sz="1350" b="1" dirty="0" err="1">
                    <a:solidFill>
                      <a:schemeClr val="bg1"/>
                    </a:solidFill>
                  </a:rPr>
                  <a:t>Royaume</a:t>
                </a:r>
                <a:r>
                  <a:rPr lang="nl-BE" sz="1350" b="1" dirty="0">
                    <a:solidFill>
                      <a:schemeClr val="bg1"/>
                    </a:solidFill>
                  </a:rPr>
                  <a:t>-Uni </a:t>
                </a:r>
              </a:p>
            </p:txBody>
          </p:sp>
          <p:sp>
            <p:nvSpPr>
              <p:cNvPr id="31" name="Rechthoek 30"/>
              <p:cNvSpPr/>
              <p:nvPr/>
            </p:nvSpPr>
            <p:spPr>
              <a:xfrm>
                <a:off x="4644000" y="864992"/>
                <a:ext cx="1503784" cy="22049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32" name="Tekstvak 31"/>
              <p:cNvSpPr txBox="1"/>
              <p:nvPr/>
            </p:nvSpPr>
            <p:spPr>
              <a:xfrm>
                <a:off x="4644000" y="864000"/>
                <a:ext cx="1512168" cy="469356"/>
              </a:xfrm>
              <a:prstGeom prst="rect">
                <a:avLst/>
              </a:prstGeom>
              <a:noFill/>
            </p:spPr>
            <p:txBody>
              <a:bodyPr wrap="square" rtlCol="0">
                <a:spAutoFit/>
              </a:bodyPr>
              <a:lstStyle/>
              <a:p>
                <a:pPr algn="ctr"/>
                <a:r>
                  <a:rPr lang="nl-BE" sz="1350" b="1" dirty="0" err="1">
                    <a:solidFill>
                      <a:schemeClr val="bg1"/>
                    </a:solidFill>
                  </a:rPr>
                  <a:t>Italie</a:t>
                </a:r>
                <a:endParaRPr lang="nl-BE" sz="1350" b="1" dirty="0">
                  <a:solidFill>
                    <a:schemeClr val="bg1"/>
                  </a:solidFill>
                </a:endParaRPr>
              </a:p>
            </p:txBody>
          </p:sp>
          <p:sp>
            <p:nvSpPr>
              <p:cNvPr id="33" name="Rechthoek 32"/>
              <p:cNvSpPr/>
              <p:nvPr/>
            </p:nvSpPr>
            <p:spPr>
              <a:xfrm>
                <a:off x="3059832" y="1800000"/>
                <a:ext cx="1296144" cy="3328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050" dirty="0">
                    <a:solidFill>
                      <a:schemeClr val="tx1"/>
                    </a:solidFill>
                  </a:rPr>
                  <a:t>Rotterdam</a:t>
                </a:r>
              </a:p>
            </p:txBody>
          </p:sp>
          <p:sp>
            <p:nvSpPr>
              <p:cNvPr id="34" name="Rechthoek 33"/>
              <p:cNvSpPr/>
              <p:nvPr/>
            </p:nvSpPr>
            <p:spPr>
              <a:xfrm>
                <a:off x="3059832" y="1340768"/>
                <a:ext cx="1296168" cy="36004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900" dirty="0">
                    <a:solidFill>
                      <a:schemeClr val="tx1"/>
                    </a:solidFill>
                  </a:rPr>
                  <a:t>Amsterdam</a:t>
                </a:r>
              </a:p>
            </p:txBody>
          </p:sp>
          <p:sp>
            <p:nvSpPr>
              <p:cNvPr id="35" name="Rechthoek 34"/>
              <p:cNvSpPr/>
              <p:nvPr/>
            </p:nvSpPr>
            <p:spPr>
              <a:xfrm>
                <a:off x="4752000" y="1340768"/>
                <a:ext cx="1296168" cy="36004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050" dirty="0">
                    <a:solidFill>
                      <a:schemeClr val="tx1"/>
                    </a:solidFill>
                  </a:rPr>
                  <a:t>Rome</a:t>
                </a:r>
              </a:p>
            </p:txBody>
          </p:sp>
          <p:sp>
            <p:nvSpPr>
              <p:cNvPr id="36" name="Rechthoek 35"/>
              <p:cNvSpPr/>
              <p:nvPr/>
            </p:nvSpPr>
            <p:spPr>
              <a:xfrm>
                <a:off x="4752000" y="1800000"/>
                <a:ext cx="1296144" cy="3328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050" dirty="0">
                    <a:solidFill>
                      <a:schemeClr val="tx1"/>
                    </a:solidFill>
                  </a:rPr>
                  <a:t>Milan</a:t>
                </a:r>
              </a:p>
            </p:txBody>
          </p:sp>
          <p:sp>
            <p:nvSpPr>
              <p:cNvPr id="37" name="Rechthoek 36"/>
              <p:cNvSpPr/>
              <p:nvPr/>
            </p:nvSpPr>
            <p:spPr>
              <a:xfrm>
                <a:off x="6444208" y="1340768"/>
                <a:ext cx="1296168" cy="36004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050" dirty="0">
                    <a:solidFill>
                      <a:schemeClr val="tx1"/>
                    </a:solidFill>
                  </a:rPr>
                  <a:t>London</a:t>
                </a:r>
              </a:p>
            </p:txBody>
          </p:sp>
          <p:sp>
            <p:nvSpPr>
              <p:cNvPr id="38" name="Rechthoek 37"/>
              <p:cNvSpPr/>
              <p:nvPr/>
            </p:nvSpPr>
            <p:spPr>
              <a:xfrm>
                <a:off x="6444208" y="1772816"/>
                <a:ext cx="1296168" cy="36004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050" dirty="0">
                    <a:solidFill>
                      <a:schemeClr val="tx1"/>
                    </a:solidFill>
                  </a:rPr>
                  <a:t>Cardiff</a:t>
                </a:r>
              </a:p>
            </p:txBody>
          </p:sp>
          <p:sp>
            <p:nvSpPr>
              <p:cNvPr id="39" name="Rechthoek 38"/>
              <p:cNvSpPr/>
              <p:nvPr/>
            </p:nvSpPr>
            <p:spPr>
              <a:xfrm>
                <a:off x="6444208" y="2204864"/>
                <a:ext cx="1296168" cy="36004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050" dirty="0">
                    <a:solidFill>
                      <a:schemeClr val="tx1"/>
                    </a:solidFill>
                  </a:rPr>
                  <a:t>Edinburgh</a:t>
                </a:r>
              </a:p>
            </p:txBody>
          </p:sp>
          <p:sp>
            <p:nvSpPr>
              <p:cNvPr id="40" name="Rechthoek 39"/>
              <p:cNvSpPr/>
              <p:nvPr/>
            </p:nvSpPr>
            <p:spPr>
              <a:xfrm>
                <a:off x="6444208" y="2636912"/>
                <a:ext cx="1296144" cy="3328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050" dirty="0">
                    <a:solidFill>
                      <a:schemeClr val="tx1"/>
                    </a:solidFill>
                  </a:rPr>
                  <a:t>Bristol</a:t>
                </a:r>
              </a:p>
            </p:txBody>
          </p:sp>
        </p:grpSp>
      </p:grpSp>
      <p:cxnSp>
        <p:nvCxnSpPr>
          <p:cNvPr id="74" name="Gekromde verbindingslijn 73"/>
          <p:cNvCxnSpPr>
            <a:stCxn id="33" idx="2"/>
            <a:endCxn id="34" idx="0"/>
          </p:cNvCxnSpPr>
          <p:nvPr/>
        </p:nvCxnSpPr>
        <p:spPr>
          <a:xfrm rot="5400000" flipH="1" flipV="1">
            <a:off x="3653657" y="1859465"/>
            <a:ext cx="567424" cy="9"/>
          </a:xfrm>
          <a:prstGeom prst="curvedConnector5">
            <a:avLst>
              <a:gd name="adj1" fmla="val -40287"/>
              <a:gd name="adj2" fmla="val 7940800000"/>
              <a:gd name="adj3" fmla="val 140287"/>
            </a:avLst>
          </a:prstGeom>
          <a:ln w="25400">
            <a:solidFill>
              <a:srgbClr val="FF000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79" name="Gekromde verbindingslijn 73"/>
          <p:cNvCxnSpPr>
            <a:cxnSpLocks/>
            <a:stCxn id="54" idx="3"/>
            <a:endCxn id="37" idx="3"/>
          </p:cNvCxnSpPr>
          <p:nvPr/>
        </p:nvCxnSpPr>
        <p:spPr>
          <a:xfrm flipH="1" flipV="1">
            <a:off x="6961719" y="1704718"/>
            <a:ext cx="634170" cy="1714840"/>
          </a:xfrm>
          <a:prstGeom prst="curvedConnector3">
            <a:avLst>
              <a:gd name="adj1" fmla="val -36047"/>
            </a:avLst>
          </a:prstGeom>
          <a:ln w="25400">
            <a:solidFill>
              <a:srgbClr val="FF000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72" name="Titel 1">
            <a:extLst>
              <a:ext uri="{FF2B5EF4-FFF2-40B4-BE49-F238E27FC236}">
                <a16:creationId xmlns:a16="http://schemas.microsoft.com/office/drawing/2014/main" id="{8BBE36DE-B8C5-4928-9282-4C98EDFCDB44}"/>
              </a:ext>
            </a:extLst>
          </p:cNvPr>
          <p:cNvSpPr txBox="1">
            <a:spLocks/>
          </p:cNvSpPr>
          <p:nvPr/>
        </p:nvSpPr>
        <p:spPr>
          <a:xfrm>
            <a:off x="0" y="67464"/>
            <a:ext cx="9144000" cy="857250"/>
          </a:xfrm>
          <a:prstGeom prst="rect">
            <a:avLst/>
          </a:prstGeom>
        </p:spPr>
        <p:txBody>
          <a:bodyPr/>
          <a:lstStyle>
            <a:lvl1pPr algn="l" defTabSz="914400" rtl="0" eaLnBrk="1" latinLnBrk="0" hangingPunct="1">
              <a:spcBef>
                <a:spcPct val="0"/>
              </a:spcBef>
              <a:buNone/>
              <a:defRPr sz="3200" kern="1200">
                <a:solidFill>
                  <a:schemeClr val="bg1"/>
                </a:solidFill>
                <a:latin typeface="+mj-lt"/>
                <a:ea typeface="+mj-ea"/>
                <a:cs typeface="+mj-cs"/>
              </a:defRPr>
            </a:lvl1pPr>
          </a:lstStyle>
          <a:p>
            <a:pPr algn="ctr"/>
            <a:r>
              <a:rPr lang="nl-NL" dirty="0"/>
              <a:t>Méthodologie</a:t>
            </a:r>
            <a:endParaRPr lang="nl-B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fade">
                                      <p:cBhvr>
                                        <p:cTn id="12" dur="2000"/>
                                        <p:tgtEl>
                                          <p:spTgt spid="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9"/>
                                        </p:tgtEl>
                                        <p:attrNameLst>
                                          <p:attrName>style.visibility</p:attrName>
                                        </p:attrNameLst>
                                      </p:cBhvr>
                                      <p:to>
                                        <p:strVal val="visible"/>
                                      </p:to>
                                    </p:set>
                                    <p:animEffect transition="in" filter="fade">
                                      <p:cBhvr>
                                        <p:cTn id="17" dur="20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F62B1B-CC48-4A69-AA86-C42447D7580E}"/>
              </a:ext>
            </a:extLst>
          </p:cNvPr>
          <p:cNvSpPr>
            <a:spLocks noGrp="1"/>
          </p:cNvSpPr>
          <p:nvPr>
            <p:ph type="title"/>
          </p:nvPr>
        </p:nvSpPr>
        <p:spPr/>
        <p:txBody>
          <a:bodyPr/>
          <a:lstStyle/>
          <a:p>
            <a:r>
              <a:rPr lang="nl-NL" dirty="0" err="1"/>
              <a:t>Contenu</a:t>
            </a:r>
            <a:endParaRPr lang="nl-BE" dirty="0"/>
          </a:p>
        </p:txBody>
      </p:sp>
      <p:sp>
        <p:nvSpPr>
          <p:cNvPr id="3" name="Tijdelijke aanduiding voor inhoud 2">
            <a:extLst>
              <a:ext uri="{FF2B5EF4-FFF2-40B4-BE49-F238E27FC236}">
                <a16:creationId xmlns:a16="http://schemas.microsoft.com/office/drawing/2014/main" id="{CC89D676-66EB-485C-B634-6339F2466149}"/>
              </a:ext>
            </a:extLst>
          </p:cNvPr>
          <p:cNvSpPr>
            <a:spLocks noGrp="1"/>
          </p:cNvSpPr>
          <p:nvPr>
            <p:ph idx="1"/>
          </p:nvPr>
        </p:nvSpPr>
        <p:spPr>
          <a:xfrm>
            <a:off x="1243207" y="1729241"/>
            <a:ext cx="7704856" cy="3045420"/>
          </a:xfrm>
        </p:spPr>
        <p:txBody>
          <a:bodyPr>
            <a:normAutofit/>
          </a:bodyPr>
          <a:lstStyle/>
          <a:p>
            <a:pPr marL="457200" indent="-457200">
              <a:buFont typeface="+mj-lt"/>
              <a:buAutoNum type="arabicPeriod"/>
            </a:pPr>
            <a:r>
              <a:rPr lang="nl-NL" b="1" dirty="0" err="1"/>
              <a:t>Introduction</a:t>
            </a:r>
            <a:endParaRPr lang="nl-NL" b="1" dirty="0"/>
          </a:p>
          <a:p>
            <a:pPr marL="457200" indent="-457200">
              <a:buFont typeface="+mj-lt"/>
              <a:buAutoNum type="arabicPeriod"/>
            </a:pPr>
            <a:r>
              <a:rPr lang="nl-NL" b="1" dirty="0" err="1"/>
              <a:t>Définitions</a:t>
            </a:r>
            <a:r>
              <a:rPr lang="nl-NL" b="1" dirty="0"/>
              <a:t> du </a:t>
            </a:r>
            <a:r>
              <a:rPr lang="nl-NL" b="1" dirty="0" err="1"/>
              <a:t>gouvernance</a:t>
            </a:r>
            <a:r>
              <a:rPr lang="nl-NL" b="1" dirty="0"/>
              <a:t> et méthodologie du </a:t>
            </a:r>
            <a:r>
              <a:rPr lang="nl-NL" b="1" dirty="0" err="1"/>
              <a:t>projet</a:t>
            </a:r>
            <a:r>
              <a:rPr lang="nl-NL" b="1" dirty="0"/>
              <a:t> de recherche des </a:t>
            </a:r>
            <a:r>
              <a:rPr lang="nl-NL" b="1" dirty="0" err="1"/>
              <a:t>métropoles</a:t>
            </a:r>
            <a:r>
              <a:rPr lang="nl-NL" b="1" dirty="0"/>
              <a:t> </a:t>
            </a:r>
          </a:p>
          <a:p>
            <a:pPr marL="457200" indent="-457200">
              <a:buFont typeface="+mj-lt"/>
              <a:buAutoNum type="arabicPeriod"/>
            </a:pPr>
            <a:r>
              <a:rPr lang="nl-BE" b="1" dirty="0" err="1"/>
              <a:t>Diagnostic</a:t>
            </a:r>
            <a:r>
              <a:rPr lang="nl-BE" b="1" dirty="0"/>
              <a:t> </a:t>
            </a:r>
            <a:r>
              <a:rPr lang="nl-BE" b="1" dirty="0" err="1"/>
              <a:t>toolbox</a:t>
            </a:r>
            <a:r>
              <a:rPr lang="nl-BE" b="1" dirty="0"/>
              <a:t> </a:t>
            </a:r>
            <a:r>
              <a:rPr lang="nl-BE" b="1" dirty="0" err="1"/>
              <a:t>basé</a:t>
            </a:r>
            <a:r>
              <a:rPr lang="nl-BE" b="1" strike="sngStrike" dirty="0" err="1"/>
              <a:t>e</a:t>
            </a:r>
            <a:r>
              <a:rPr lang="nl-BE" b="1" dirty="0"/>
              <a:t> </a:t>
            </a:r>
            <a:r>
              <a:rPr lang="nl-BE" b="1" dirty="0" err="1"/>
              <a:t>sur</a:t>
            </a:r>
            <a:r>
              <a:rPr lang="nl-BE" b="1" dirty="0"/>
              <a:t> des </a:t>
            </a:r>
            <a:r>
              <a:rPr lang="nl-BE" b="1" dirty="0" err="1"/>
              <a:t>théories</a:t>
            </a:r>
            <a:r>
              <a:rPr lang="nl-BE" b="1" dirty="0"/>
              <a:t> </a:t>
            </a:r>
            <a:r>
              <a:rPr lang="nl-BE" b="1" dirty="0" err="1"/>
              <a:t>criminologiques</a:t>
            </a:r>
            <a:r>
              <a:rPr lang="nl-BE" b="1" dirty="0"/>
              <a:t> </a:t>
            </a:r>
          </a:p>
          <a:p>
            <a:pPr marL="0" lvl="1" indent="0">
              <a:buNone/>
            </a:pPr>
            <a:r>
              <a:rPr lang="nl-BE" sz="2400" b="1" dirty="0"/>
              <a:t>4. </a:t>
            </a:r>
            <a:r>
              <a:rPr lang="nl-BE" sz="2400" b="1" dirty="0" err="1"/>
              <a:t>Quelques</a:t>
            </a:r>
            <a:r>
              <a:rPr lang="nl-BE" sz="2400" b="1" dirty="0"/>
              <a:t> </a:t>
            </a:r>
            <a:r>
              <a:rPr lang="nl-BE" sz="2400" b="1" dirty="0" err="1"/>
              <a:t>examples</a:t>
            </a:r>
            <a:r>
              <a:rPr lang="nl-BE" sz="2400" b="1" dirty="0"/>
              <a:t> </a:t>
            </a:r>
            <a:r>
              <a:rPr lang="nl-BE" sz="2400" b="1" dirty="0" err="1"/>
              <a:t>pratique</a:t>
            </a:r>
            <a:r>
              <a:rPr lang="nl-BE" sz="2400" b="1" dirty="0"/>
              <a:t> des grand </a:t>
            </a:r>
            <a:r>
              <a:rPr lang="nl-BE" sz="2400" b="1" dirty="0" err="1"/>
              <a:t>villes</a:t>
            </a:r>
            <a:endParaRPr lang="nl-BE" sz="2400" b="1" dirty="0"/>
          </a:p>
          <a:p>
            <a:pPr marL="0" lvl="1" indent="0">
              <a:buNone/>
            </a:pPr>
            <a:r>
              <a:rPr lang="nl-BE" sz="2400" b="1" dirty="0"/>
              <a:t>5. </a:t>
            </a:r>
            <a:r>
              <a:rPr lang="nl-BE" sz="2400" b="1" dirty="0" err="1"/>
              <a:t>Conclusions</a:t>
            </a:r>
            <a:r>
              <a:rPr lang="nl-BE" sz="2400" b="1" dirty="0"/>
              <a:t>: différents regimes </a:t>
            </a:r>
          </a:p>
          <a:p>
            <a:pPr marL="857250" lvl="1" indent="-457200"/>
            <a:endParaRPr lang="nl-BE" sz="2000" dirty="0">
              <a:solidFill>
                <a:srgbClr val="FF0000"/>
              </a:solidFill>
            </a:endParaRPr>
          </a:p>
          <a:p>
            <a:pPr marL="857250" lvl="1" indent="-457200"/>
            <a:endParaRPr lang="nl-BE" sz="2000" dirty="0">
              <a:solidFill>
                <a:srgbClr val="FF0000"/>
              </a:solidFill>
            </a:endParaRPr>
          </a:p>
        </p:txBody>
      </p:sp>
      <p:sp>
        <p:nvSpPr>
          <p:cNvPr id="4" name="Tijdelijke aanduiding voor dianummer 3">
            <a:extLst>
              <a:ext uri="{FF2B5EF4-FFF2-40B4-BE49-F238E27FC236}">
                <a16:creationId xmlns:a16="http://schemas.microsoft.com/office/drawing/2014/main" id="{AAD75D56-7A0F-4A59-8AFF-66CB7CD834C5}"/>
              </a:ext>
            </a:extLst>
          </p:cNvPr>
          <p:cNvSpPr>
            <a:spLocks noGrp="1"/>
          </p:cNvSpPr>
          <p:nvPr>
            <p:ph type="sldNum" sz="quarter" idx="12"/>
          </p:nvPr>
        </p:nvSpPr>
        <p:spPr/>
        <p:txBody>
          <a:bodyPr/>
          <a:lstStyle/>
          <a:p>
            <a:fld id="{85D460FF-DEC1-4727-8D64-D3ED0F812F35}" type="slidenum">
              <a:rPr lang="fr-CH" smtClean="0"/>
              <a:t>16</a:t>
            </a:fld>
            <a:endParaRPr lang="fr-CH"/>
          </a:p>
        </p:txBody>
      </p:sp>
      <p:sp>
        <p:nvSpPr>
          <p:cNvPr id="8" name="Pijl: rechts 7">
            <a:extLst>
              <a:ext uri="{FF2B5EF4-FFF2-40B4-BE49-F238E27FC236}">
                <a16:creationId xmlns:a16="http://schemas.microsoft.com/office/drawing/2014/main" id="{9655F755-7FC7-498F-861A-D412839BB73C}"/>
              </a:ext>
            </a:extLst>
          </p:cNvPr>
          <p:cNvSpPr/>
          <p:nvPr/>
        </p:nvSpPr>
        <p:spPr>
          <a:xfrm>
            <a:off x="-668716" y="2967993"/>
            <a:ext cx="668716" cy="36004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850909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1.66667E-6 2.96296E-6 L 0.1349 2.96296E-6 " pathEditMode="relative" rAng="0" ptsTypes="AA">
                                      <p:cBhvr>
                                        <p:cTn id="6" dur="2000" fill="hold"/>
                                        <p:tgtEl>
                                          <p:spTgt spid="8"/>
                                        </p:tgtEl>
                                        <p:attrNameLst>
                                          <p:attrName>ppt_x</p:attrName>
                                          <p:attrName>ppt_y</p:attrName>
                                        </p:attrNameLst>
                                      </p:cBhvr>
                                      <p:rCtr x="673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7D2AE428-1D49-459F-AB2D-0C4BD3C12EE0}" type="slidenum">
              <a:rPr lang="nl-BE" altLang="nl-NL" smtClean="0"/>
              <a:pPr/>
              <a:t>17</a:t>
            </a:fld>
            <a:endParaRPr lang="nl-BE" altLang="nl-NL"/>
          </a:p>
        </p:txBody>
      </p:sp>
      <p:graphicFrame>
        <p:nvGraphicFramePr>
          <p:cNvPr id="6" name="Tabel 5"/>
          <p:cNvGraphicFramePr>
            <a:graphicFrameLocks noGrp="1"/>
          </p:cNvGraphicFramePr>
          <p:nvPr>
            <p:extLst>
              <p:ext uri="{D42A27DB-BD31-4B8C-83A1-F6EECF244321}">
                <p14:modId xmlns:p14="http://schemas.microsoft.com/office/powerpoint/2010/main" val="1297391104"/>
              </p:ext>
            </p:extLst>
          </p:nvPr>
        </p:nvGraphicFramePr>
        <p:xfrm>
          <a:off x="755575" y="726921"/>
          <a:ext cx="7560839" cy="3960442"/>
        </p:xfrm>
        <a:graphic>
          <a:graphicData uri="http://schemas.openxmlformats.org/drawingml/2006/table">
            <a:tbl>
              <a:tblPr/>
              <a:tblGrid>
                <a:gridCol w="2940279">
                  <a:extLst>
                    <a:ext uri="{9D8B030D-6E8A-4147-A177-3AD203B41FA5}">
                      <a16:colId xmlns:a16="http://schemas.microsoft.com/office/drawing/2014/main" val="20000"/>
                    </a:ext>
                  </a:extLst>
                </a:gridCol>
                <a:gridCol w="516125">
                  <a:extLst>
                    <a:ext uri="{9D8B030D-6E8A-4147-A177-3AD203B41FA5}">
                      <a16:colId xmlns:a16="http://schemas.microsoft.com/office/drawing/2014/main" val="20001"/>
                    </a:ext>
                  </a:extLst>
                </a:gridCol>
                <a:gridCol w="503017">
                  <a:extLst>
                    <a:ext uri="{9D8B030D-6E8A-4147-A177-3AD203B41FA5}">
                      <a16:colId xmlns:a16="http://schemas.microsoft.com/office/drawing/2014/main" val="20002"/>
                    </a:ext>
                  </a:extLst>
                </a:gridCol>
                <a:gridCol w="429286">
                  <a:extLst>
                    <a:ext uri="{9D8B030D-6E8A-4147-A177-3AD203B41FA5}">
                      <a16:colId xmlns:a16="http://schemas.microsoft.com/office/drawing/2014/main" val="20003"/>
                    </a:ext>
                  </a:extLst>
                </a:gridCol>
                <a:gridCol w="429286">
                  <a:extLst>
                    <a:ext uri="{9D8B030D-6E8A-4147-A177-3AD203B41FA5}">
                      <a16:colId xmlns:a16="http://schemas.microsoft.com/office/drawing/2014/main" val="20004"/>
                    </a:ext>
                  </a:extLst>
                </a:gridCol>
                <a:gridCol w="429286">
                  <a:extLst>
                    <a:ext uri="{9D8B030D-6E8A-4147-A177-3AD203B41FA5}">
                      <a16:colId xmlns:a16="http://schemas.microsoft.com/office/drawing/2014/main" val="20005"/>
                    </a:ext>
                  </a:extLst>
                </a:gridCol>
                <a:gridCol w="578390">
                  <a:extLst>
                    <a:ext uri="{9D8B030D-6E8A-4147-A177-3AD203B41FA5}">
                      <a16:colId xmlns:a16="http://schemas.microsoft.com/office/drawing/2014/main" val="20006"/>
                    </a:ext>
                  </a:extLst>
                </a:gridCol>
                <a:gridCol w="578390">
                  <a:extLst>
                    <a:ext uri="{9D8B030D-6E8A-4147-A177-3AD203B41FA5}">
                      <a16:colId xmlns:a16="http://schemas.microsoft.com/office/drawing/2014/main" val="20007"/>
                    </a:ext>
                  </a:extLst>
                </a:gridCol>
                <a:gridCol w="578390">
                  <a:extLst>
                    <a:ext uri="{9D8B030D-6E8A-4147-A177-3AD203B41FA5}">
                      <a16:colId xmlns:a16="http://schemas.microsoft.com/office/drawing/2014/main" val="20008"/>
                    </a:ext>
                  </a:extLst>
                </a:gridCol>
                <a:gridCol w="578390">
                  <a:extLst>
                    <a:ext uri="{9D8B030D-6E8A-4147-A177-3AD203B41FA5}">
                      <a16:colId xmlns:a16="http://schemas.microsoft.com/office/drawing/2014/main" val="20009"/>
                    </a:ext>
                  </a:extLst>
                </a:gridCol>
              </a:tblGrid>
              <a:tr h="408570">
                <a:tc rowSpan="3">
                  <a:txBody>
                    <a:bodyPr/>
                    <a:lstStyle/>
                    <a:p>
                      <a:pPr>
                        <a:lnSpc>
                          <a:spcPct val="107000"/>
                        </a:lnSpc>
                        <a:spcAft>
                          <a:spcPts val="0"/>
                        </a:spcAft>
                      </a:pPr>
                      <a:r>
                        <a:rPr lang="en-GB" sz="1400" dirty="0">
                          <a:solidFill>
                            <a:schemeClr val="tx1"/>
                          </a:solidFill>
                          <a:latin typeface="Calibri"/>
                          <a:ea typeface="Calibri"/>
                          <a:cs typeface="Times New Roman"/>
                        </a:rPr>
                        <a:t>Disposition</a:t>
                      </a:r>
                      <a:endParaRPr lang="nl-BE" sz="1600" dirty="0">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gridSpan="9">
                  <a:txBody>
                    <a:bodyPr/>
                    <a:lstStyle/>
                    <a:p>
                      <a:pPr algn="ctr">
                        <a:lnSpc>
                          <a:spcPct val="107000"/>
                        </a:lnSpc>
                        <a:spcAft>
                          <a:spcPts val="0"/>
                        </a:spcAft>
                      </a:pPr>
                      <a:r>
                        <a:rPr lang="fr-FR" sz="1800" b="1" dirty="0">
                          <a:solidFill>
                            <a:schemeClr val="tx1"/>
                          </a:solidFill>
                        </a:rPr>
                        <a:t>Règles de signification et d'adhésion </a:t>
                      </a:r>
                      <a:endParaRPr lang="nl-BE" sz="1800" dirty="0">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10000"/>
                  </a:ext>
                </a:extLst>
              </a:tr>
              <a:tr h="408570">
                <a:tc vMerge="1">
                  <a:txBody>
                    <a:bodyPr/>
                    <a:lstStyle/>
                    <a:p>
                      <a:endParaRPr lang="nl-BE"/>
                    </a:p>
                  </a:txBody>
                  <a:tcPr/>
                </a:tc>
                <a:tc gridSpan="3">
                  <a:txBody>
                    <a:bodyPr/>
                    <a:lstStyle/>
                    <a:p>
                      <a:pPr algn="ctr">
                        <a:lnSpc>
                          <a:spcPct val="107000"/>
                        </a:lnSpc>
                        <a:spcAft>
                          <a:spcPts val="0"/>
                        </a:spcAft>
                      </a:pPr>
                      <a:r>
                        <a:rPr lang="en-GB" sz="1600" dirty="0">
                          <a:solidFill>
                            <a:schemeClr val="tx1"/>
                          </a:solidFill>
                          <a:latin typeface="Calibri"/>
                          <a:ea typeface="Calibri"/>
                          <a:cs typeface="Times New Roman"/>
                        </a:rPr>
                        <a:t>Orientations</a:t>
                      </a:r>
                      <a:endParaRPr lang="nl-BE" sz="1600" dirty="0">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hMerge="1">
                  <a:txBody>
                    <a:bodyPr/>
                    <a:lstStyle/>
                    <a:p>
                      <a:endParaRPr lang="nl-BE"/>
                    </a:p>
                  </a:txBody>
                  <a:tcPr/>
                </a:tc>
                <a:tc hMerge="1">
                  <a:txBody>
                    <a:bodyPr/>
                    <a:lstStyle/>
                    <a:p>
                      <a:endParaRPr lang="nl-BE"/>
                    </a:p>
                  </a:txBody>
                  <a:tcPr/>
                </a:tc>
                <a:tc gridSpan="3">
                  <a:txBody>
                    <a:bodyPr/>
                    <a:lstStyle/>
                    <a:p>
                      <a:pPr algn="ctr">
                        <a:lnSpc>
                          <a:spcPct val="107000"/>
                        </a:lnSpc>
                        <a:spcAft>
                          <a:spcPts val="0"/>
                        </a:spcAft>
                      </a:pPr>
                      <a:r>
                        <a:rPr lang="en-GB" sz="1600" dirty="0">
                          <a:solidFill>
                            <a:schemeClr val="tx1"/>
                          </a:solidFill>
                          <a:latin typeface="Calibri"/>
                          <a:ea typeface="Calibri"/>
                          <a:cs typeface="Times New Roman"/>
                        </a:rPr>
                        <a:t>Populations</a:t>
                      </a:r>
                      <a:endParaRPr lang="nl-BE" sz="1600" dirty="0">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hMerge="1">
                  <a:txBody>
                    <a:bodyPr/>
                    <a:lstStyle/>
                    <a:p>
                      <a:endParaRPr lang="nl-BE"/>
                    </a:p>
                  </a:txBody>
                  <a:tcPr/>
                </a:tc>
                <a:tc hMerge="1">
                  <a:txBody>
                    <a:bodyPr/>
                    <a:lstStyle/>
                    <a:p>
                      <a:endParaRPr lang="nl-BE"/>
                    </a:p>
                  </a:txBody>
                  <a:tcPr/>
                </a:tc>
                <a:tc gridSpan="3">
                  <a:txBody>
                    <a:bodyPr/>
                    <a:lstStyle/>
                    <a:p>
                      <a:pPr algn="ctr">
                        <a:lnSpc>
                          <a:spcPct val="107000"/>
                        </a:lnSpc>
                        <a:spcAft>
                          <a:spcPts val="0"/>
                        </a:spcAft>
                      </a:pPr>
                      <a:r>
                        <a:rPr lang="en-GB" sz="1600" dirty="0">
                          <a:solidFill>
                            <a:schemeClr val="tx1"/>
                          </a:solidFill>
                          <a:latin typeface="Calibri"/>
                          <a:ea typeface="Calibri"/>
                          <a:cs typeface="Times New Roman"/>
                        </a:rPr>
                        <a:t>Objectives</a:t>
                      </a:r>
                      <a:endParaRPr lang="nl-BE" sz="1600" dirty="0">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10001"/>
                  </a:ext>
                </a:extLst>
              </a:tr>
              <a:tr h="1265563">
                <a:tc vMerge="1">
                  <a:txBody>
                    <a:bodyPr/>
                    <a:lstStyle/>
                    <a:p>
                      <a:endParaRPr lang="nl-BE"/>
                    </a:p>
                  </a:txBody>
                  <a:tcPr/>
                </a:tc>
                <a:tc>
                  <a:txBody>
                    <a:bodyPr/>
                    <a:lstStyle/>
                    <a:p>
                      <a:pPr marL="71755" marR="71755" algn="ctr">
                        <a:lnSpc>
                          <a:spcPct val="107000"/>
                        </a:lnSpc>
                        <a:spcAft>
                          <a:spcPts val="0"/>
                        </a:spcAft>
                      </a:pPr>
                      <a:r>
                        <a:rPr lang="en-GB" sz="1400" dirty="0" err="1">
                          <a:solidFill>
                            <a:schemeClr val="tx1"/>
                          </a:solidFill>
                          <a:latin typeface="Calibri"/>
                          <a:ea typeface="Calibri"/>
                          <a:cs typeface="Times New Roman"/>
                        </a:rPr>
                        <a:t>Délinquant</a:t>
                      </a:r>
                      <a:endParaRPr lang="nl-BE" sz="2800" dirty="0">
                        <a:solidFill>
                          <a:schemeClr val="tx1"/>
                        </a:solidFill>
                        <a:latin typeface="Calibri"/>
                        <a:ea typeface="Calibri"/>
                        <a:cs typeface="Times New Roman"/>
                      </a:endParaRPr>
                    </a:p>
                  </a:txBody>
                  <a:tcPr marL="51435" marR="51435"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71755" marR="71755" algn="ctr">
                        <a:lnSpc>
                          <a:spcPct val="107000"/>
                        </a:lnSpc>
                        <a:spcAft>
                          <a:spcPts val="0"/>
                        </a:spcAft>
                      </a:pPr>
                      <a:r>
                        <a:rPr lang="en-GB" sz="1400" dirty="0">
                          <a:solidFill>
                            <a:schemeClr val="tx1"/>
                          </a:solidFill>
                          <a:latin typeface="Calibri"/>
                          <a:ea typeface="Calibri"/>
                          <a:cs typeface="Times New Roman"/>
                        </a:rPr>
                        <a:t>Victim</a:t>
                      </a:r>
                      <a:endParaRPr lang="nl-BE" sz="2800" dirty="0">
                        <a:solidFill>
                          <a:schemeClr val="tx1"/>
                        </a:solidFill>
                        <a:latin typeface="Calibri"/>
                        <a:ea typeface="Calibri"/>
                        <a:cs typeface="Times New Roman"/>
                      </a:endParaRPr>
                    </a:p>
                  </a:txBody>
                  <a:tcPr marL="51435" marR="51435"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71755" marR="71755" algn="ctr">
                        <a:lnSpc>
                          <a:spcPct val="107000"/>
                        </a:lnSpc>
                        <a:spcAft>
                          <a:spcPts val="0"/>
                        </a:spcAft>
                      </a:pPr>
                      <a:r>
                        <a:rPr lang="en-GB" sz="1400" dirty="0" err="1">
                          <a:solidFill>
                            <a:schemeClr val="tx1"/>
                          </a:solidFill>
                          <a:latin typeface="Calibri"/>
                          <a:ea typeface="Calibri"/>
                          <a:cs typeface="Times New Roman"/>
                        </a:rPr>
                        <a:t>Environnement</a:t>
                      </a:r>
                      <a:endParaRPr lang="nl-BE" sz="2800" dirty="0">
                        <a:solidFill>
                          <a:schemeClr val="tx1"/>
                        </a:solidFill>
                        <a:latin typeface="Calibri"/>
                        <a:ea typeface="Calibri"/>
                        <a:cs typeface="Times New Roman"/>
                      </a:endParaRPr>
                    </a:p>
                  </a:txBody>
                  <a:tcPr marL="51435" marR="51435"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71755" marR="71755" algn="ctr">
                        <a:lnSpc>
                          <a:spcPct val="107000"/>
                        </a:lnSpc>
                        <a:spcAft>
                          <a:spcPts val="0"/>
                        </a:spcAft>
                      </a:pPr>
                      <a:r>
                        <a:rPr lang="en-GB" sz="1400" dirty="0" err="1">
                          <a:solidFill>
                            <a:schemeClr val="tx1"/>
                          </a:solidFill>
                          <a:latin typeface="Calibri"/>
                          <a:ea typeface="Calibri"/>
                          <a:cs typeface="Times New Roman"/>
                        </a:rPr>
                        <a:t>Primair</a:t>
                      </a:r>
                      <a:endParaRPr lang="nl-BE" sz="2800" dirty="0">
                        <a:solidFill>
                          <a:schemeClr val="tx1"/>
                        </a:solidFill>
                        <a:latin typeface="Calibri"/>
                        <a:ea typeface="Calibri"/>
                        <a:cs typeface="Times New Roman"/>
                      </a:endParaRPr>
                    </a:p>
                  </a:txBody>
                  <a:tcPr marL="51435" marR="51435"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71755" marR="71755" algn="ctr">
                        <a:lnSpc>
                          <a:spcPct val="107000"/>
                        </a:lnSpc>
                        <a:spcAft>
                          <a:spcPts val="0"/>
                        </a:spcAft>
                      </a:pPr>
                      <a:r>
                        <a:rPr lang="en-GB" sz="1400" dirty="0" err="1">
                          <a:solidFill>
                            <a:schemeClr val="tx1"/>
                          </a:solidFill>
                          <a:latin typeface="Calibri"/>
                          <a:ea typeface="Calibri"/>
                          <a:cs typeface="Times New Roman"/>
                        </a:rPr>
                        <a:t>Secondair</a:t>
                      </a:r>
                      <a:endParaRPr lang="nl-BE" sz="2800" dirty="0">
                        <a:solidFill>
                          <a:schemeClr val="tx1"/>
                        </a:solidFill>
                        <a:latin typeface="Calibri"/>
                        <a:ea typeface="Calibri"/>
                        <a:cs typeface="Times New Roman"/>
                      </a:endParaRPr>
                    </a:p>
                  </a:txBody>
                  <a:tcPr marL="51435" marR="51435"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71755" marR="71755" algn="ctr">
                        <a:lnSpc>
                          <a:spcPct val="107000"/>
                        </a:lnSpc>
                        <a:spcAft>
                          <a:spcPts val="0"/>
                        </a:spcAft>
                      </a:pPr>
                      <a:r>
                        <a:rPr lang="en-GB" sz="1400" dirty="0" err="1">
                          <a:solidFill>
                            <a:schemeClr val="tx1"/>
                          </a:solidFill>
                          <a:latin typeface="Calibri"/>
                          <a:ea typeface="Calibri"/>
                          <a:cs typeface="Times New Roman"/>
                        </a:rPr>
                        <a:t>Tertiar</a:t>
                      </a:r>
                      <a:endParaRPr lang="nl-BE" sz="2800" dirty="0">
                        <a:solidFill>
                          <a:schemeClr val="tx1"/>
                        </a:solidFill>
                        <a:latin typeface="Calibri"/>
                        <a:ea typeface="Calibri"/>
                        <a:cs typeface="Times New Roman"/>
                      </a:endParaRPr>
                    </a:p>
                  </a:txBody>
                  <a:tcPr marL="51435" marR="51435"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71755" marR="71755" algn="ctr">
                        <a:lnSpc>
                          <a:spcPct val="107000"/>
                        </a:lnSpc>
                        <a:spcAft>
                          <a:spcPts val="0"/>
                        </a:spcAft>
                      </a:pPr>
                      <a:r>
                        <a:rPr lang="en-GB" sz="1400" dirty="0">
                          <a:solidFill>
                            <a:schemeClr val="tx1"/>
                          </a:solidFill>
                          <a:latin typeface="Calibri"/>
                          <a:ea typeface="Calibri"/>
                          <a:cs typeface="Times New Roman"/>
                        </a:rPr>
                        <a:t>Service Social</a:t>
                      </a:r>
                      <a:endParaRPr lang="nl-BE" sz="2800" dirty="0">
                        <a:solidFill>
                          <a:schemeClr val="tx1"/>
                        </a:solidFill>
                        <a:latin typeface="Calibri"/>
                        <a:ea typeface="Calibri"/>
                        <a:cs typeface="Times New Roman"/>
                      </a:endParaRPr>
                    </a:p>
                  </a:txBody>
                  <a:tcPr marL="51435" marR="51435"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71755" marR="71755" algn="ctr">
                        <a:lnSpc>
                          <a:spcPct val="107000"/>
                        </a:lnSpc>
                        <a:spcAft>
                          <a:spcPts val="0"/>
                        </a:spcAft>
                      </a:pPr>
                      <a:r>
                        <a:rPr lang="en-GB" sz="1400" dirty="0">
                          <a:solidFill>
                            <a:schemeClr val="tx1"/>
                          </a:solidFill>
                          <a:latin typeface="Calibri"/>
                          <a:ea typeface="Calibri"/>
                          <a:cs typeface="Times New Roman"/>
                        </a:rPr>
                        <a:t>Ordre public</a:t>
                      </a:r>
                      <a:endParaRPr lang="nl-BE" sz="2800" dirty="0">
                        <a:solidFill>
                          <a:schemeClr val="tx1"/>
                        </a:solidFill>
                        <a:latin typeface="Calibri"/>
                        <a:ea typeface="Calibri"/>
                        <a:cs typeface="Times New Roman"/>
                      </a:endParaRPr>
                    </a:p>
                  </a:txBody>
                  <a:tcPr marL="51435" marR="51435"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71755" marR="71755" algn="ctr">
                        <a:lnSpc>
                          <a:spcPct val="107000"/>
                        </a:lnSpc>
                        <a:spcAft>
                          <a:spcPts val="0"/>
                        </a:spcAft>
                      </a:pPr>
                      <a:r>
                        <a:rPr lang="en-GB" sz="1400" dirty="0" err="1">
                          <a:solidFill>
                            <a:schemeClr val="tx1"/>
                          </a:solidFill>
                          <a:latin typeface="Calibri"/>
                          <a:ea typeface="Calibri"/>
                          <a:cs typeface="Times New Roman"/>
                        </a:rPr>
                        <a:t>Réduction</a:t>
                      </a:r>
                      <a:r>
                        <a:rPr lang="en-GB" sz="1400" dirty="0">
                          <a:solidFill>
                            <a:schemeClr val="tx1"/>
                          </a:solidFill>
                          <a:latin typeface="Calibri"/>
                          <a:ea typeface="Calibri"/>
                          <a:cs typeface="Times New Roman"/>
                        </a:rPr>
                        <a:t> de </a:t>
                      </a:r>
                      <a:r>
                        <a:rPr lang="en-GB" sz="1400" dirty="0" err="1">
                          <a:solidFill>
                            <a:schemeClr val="tx1"/>
                          </a:solidFill>
                          <a:latin typeface="Calibri"/>
                          <a:ea typeface="Calibri"/>
                          <a:cs typeface="Times New Roman"/>
                        </a:rPr>
                        <a:t>criminalité</a:t>
                      </a:r>
                      <a:r>
                        <a:rPr lang="en-GB" sz="1400" dirty="0">
                          <a:solidFill>
                            <a:schemeClr val="tx1"/>
                          </a:solidFill>
                          <a:latin typeface="Calibri"/>
                          <a:ea typeface="Calibri"/>
                          <a:cs typeface="Times New Roman"/>
                        </a:rPr>
                        <a:t> </a:t>
                      </a:r>
                      <a:endParaRPr lang="nl-BE" sz="2800" dirty="0">
                        <a:solidFill>
                          <a:schemeClr val="tx1"/>
                        </a:solidFill>
                        <a:latin typeface="Calibri"/>
                        <a:ea typeface="Calibri"/>
                        <a:cs typeface="Times New Roman"/>
                      </a:endParaRPr>
                    </a:p>
                  </a:txBody>
                  <a:tcPr marL="51435" marR="51435"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371400">
                <a:tc>
                  <a:txBody>
                    <a:bodyPr/>
                    <a:lstStyle/>
                    <a:p>
                      <a:pPr>
                        <a:lnSpc>
                          <a:spcPct val="107000"/>
                        </a:lnSpc>
                        <a:spcAft>
                          <a:spcPts val="0"/>
                        </a:spcAft>
                      </a:pPr>
                      <a:r>
                        <a:rPr lang="en-GB" sz="1000" u="none" strike="noStrike" dirty="0">
                          <a:solidFill>
                            <a:schemeClr val="tx1"/>
                          </a:solidFill>
                          <a:latin typeface="Calibri"/>
                          <a:ea typeface="Calibri"/>
                          <a:cs typeface="Times New Roman"/>
                        </a:rPr>
                        <a:t>JUSTICE PENALE </a:t>
                      </a:r>
                      <a:endParaRPr lang="nl-BE" sz="1400" u="none" strike="noStrike" dirty="0">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en-GB" sz="1400" b="1" dirty="0">
                          <a:solidFill>
                            <a:schemeClr val="tx1"/>
                          </a:solidFill>
                          <a:latin typeface="Calibri"/>
                          <a:ea typeface="Calibri"/>
                          <a:cs typeface="Times New Roman"/>
                        </a:rPr>
                        <a:t>X</a:t>
                      </a:r>
                      <a:endParaRPr lang="nl-BE" sz="2400" b="1" dirty="0">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endParaRPr lang="en-GB" sz="1400" b="1" dirty="0">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endParaRPr lang="en-GB" sz="1400" b="1" dirty="0">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endParaRPr lang="en-GB" sz="1400" b="1" dirty="0">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endParaRPr lang="en-GB" sz="1400" b="1" dirty="0">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en-GB" sz="1400" b="1" dirty="0">
                          <a:solidFill>
                            <a:schemeClr val="tx1"/>
                          </a:solidFill>
                          <a:latin typeface="Calibri"/>
                          <a:ea typeface="Calibri"/>
                          <a:cs typeface="Times New Roman"/>
                        </a:rPr>
                        <a:t>X</a:t>
                      </a:r>
                      <a:endParaRPr lang="nl-BE" sz="2400" b="1" dirty="0">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endParaRPr lang="en-GB" sz="1400" b="1" dirty="0">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en-GB" sz="1400" b="1">
                          <a:solidFill>
                            <a:schemeClr val="tx1"/>
                          </a:solidFill>
                          <a:latin typeface="Calibri"/>
                          <a:ea typeface="Calibri"/>
                          <a:cs typeface="Times New Roman"/>
                        </a:rPr>
                        <a:t>X</a:t>
                      </a:r>
                      <a:endParaRPr lang="nl-BE" sz="2400" b="1">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en-GB" sz="1400" b="1">
                          <a:solidFill>
                            <a:schemeClr val="tx1"/>
                          </a:solidFill>
                          <a:latin typeface="Calibri"/>
                          <a:ea typeface="Calibri"/>
                          <a:cs typeface="Times New Roman"/>
                        </a:rPr>
                        <a:t>X</a:t>
                      </a:r>
                      <a:endParaRPr lang="nl-BE" sz="2400" b="1">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371400">
                <a:tc>
                  <a:txBody>
                    <a:bodyPr/>
                    <a:lstStyle/>
                    <a:p>
                      <a:pPr>
                        <a:lnSpc>
                          <a:spcPct val="107000"/>
                        </a:lnSpc>
                        <a:spcAft>
                          <a:spcPts val="0"/>
                        </a:spcAft>
                      </a:pPr>
                      <a:r>
                        <a:rPr lang="en-GB" sz="1000" strike="noStrike" dirty="0">
                          <a:solidFill>
                            <a:schemeClr val="tx1"/>
                          </a:solidFill>
                          <a:latin typeface="Calibri"/>
                          <a:ea typeface="Calibri"/>
                          <a:cs typeface="Times New Roman"/>
                        </a:rPr>
                        <a:t>JUSTICE REPARATRICE </a:t>
                      </a:r>
                      <a:endParaRPr lang="nl-BE" sz="1400" strike="noStrike" dirty="0">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en-GB" sz="1400" b="1">
                          <a:solidFill>
                            <a:schemeClr val="tx1"/>
                          </a:solidFill>
                          <a:latin typeface="Calibri"/>
                          <a:ea typeface="Calibri"/>
                          <a:cs typeface="Times New Roman"/>
                        </a:rPr>
                        <a:t>X</a:t>
                      </a:r>
                      <a:endParaRPr lang="nl-BE" sz="2400" b="1">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en-GB" sz="1400" b="1">
                          <a:solidFill>
                            <a:schemeClr val="tx1"/>
                          </a:solidFill>
                          <a:latin typeface="Calibri"/>
                          <a:ea typeface="Calibri"/>
                          <a:cs typeface="Times New Roman"/>
                        </a:rPr>
                        <a:t>X</a:t>
                      </a:r>
                      <a:endParaRPr lang="nl-BE" sz="2400" b="1">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en-GB" sz="1400" b="1" dirty="0">
                          <a:solidFill>
                            <a:schemeClr val="tx1"/>
                          </a:solidFill>
                          <a:latin typeface="Calibri"/>
                          <a:ea typeface="Calibri"/>
                          <a:cs typeface="Times New Roman"/>
                        </a:rPr>
                        <a:t>X</a:t>
                      </a:r>
                      <a:endParaRPr lang="nl-BE" sz="2400" b="1" dirty="0">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endParaRPr lang="en-GB" sz="1400" b="1" dirty="0">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endParaRPr lang="en-GB" sz="1400" b="1" dirty="0">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en-GB" sz="1400" b="1" dirty="0">
                          <a:solidFill>
                            <a:schemeClr val="tx1"/>
                          </a:solidFill>
                          <a:latin typeface="Calibri"/>
                          <a:ea typeface="Calibri"/>
                          <a:cs typeface="Times New Roman"/>
                        </a:rPr>
                        <a:t>X</a:t>
                      </a:r>
                      <a:endParaRPr lang="nl-BE" sz="2400" b="1" dirty="0">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endParaRPr lang="en-GB" sz="1400" b="1" dirty="0">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en-GB" sz="1400" b="1">
                          <a:solidFill>
                            <a:schemeClr val="tx1"/>
                          </a:solidFill>
                          <a:latin typeface="Calibri"/>
                          <a:ea typeface="Calibri"/>
                          <a:cs typeface="Times New Roman"/>
                        </a:rPr>
                        <a:t>X</a:t>
                      </a:r>
                      <a:endParaRPr lang="nl-BE" sz="2400" b="1">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en-GB" sz="1400" b="1" dirty="0">
                          <a:solidFill>
                            <a:schemeClr val="tx1"/>
                          </a:solidFill>
                          <a:latin typeface="Calibri"/>
                          <a:ea typeface="Calibri"/>
                          <a:cs typeface="Times New Roman"/>
                        </a:rPr>
                        <a:t>X</a:t>
                      </a:r>
                      <a:endParaRPr lang="nl-BE" sz="2400" b="1" dirty="0">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371400">
                <a:tc>
                  <a:txBody>
                    <a:bodyPr/>
                    <a:lstStyle/>
                    <a:p>
                      <a:pPr>
                        <a:lnSpc>
                          <a:spcPct val="107000"/>
                        </a:lnSpc>
                        <a:spcAft>
                          <a:spcPts val="0"/>
                        </a:spcAft>
                      </a:pPr>
                      <a:r>
                        <a:rPr lang="en-GB" sz="1000" u="none" strike="noStrike" dirty="0">
                          <a:solidFill>
                            <a:schemeClr val="tx1"/>
                          </a:solidFill>
                          <a:latin typeface="Calibri"/>
                          <a:ea typeface="Calibri"/>
                          <a:cs typeface="Times New Roman"/>
                        </a:rPr>
                        <a:t>JUSTICE SOCIALE </a:t>
                      </a:r>
                      <a:endParaRPr lang="nl-BE" sz="1400" u="none" strike="noStrike" dirty="0">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endParaRPr lang="en-GB" sz="1400" b="1">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endParaRPr lang="en-GB" sz="1400" b="1">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en-GB" sz="1400" b="1">
                          <a:solidFill>
                            <a:schemeClr val="tx1"/>
                          </a:solidFill>
                          <a:latin typeface="Calibri"/>
                          <a:ea typeface="Calibri"/>
                          <a:cs typeface="Times New Roman"/>
                        </a:rPr>
                        <a:t>X</a:t>
                      </a:r>
                      <a:endParaRPr lang="nl-BE" sz="2400" b="1">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en-GB" sz="1400" b="1">
                          <a:solidFill>
                            <a:schemeClr val="tx1"/>
                          </a:solidFill>
                          <a:latin typeface="Calibri"/>
                          <a:ea typeface="Calibri"/>
                          <a:cs typeface="Times New Roman"/>
                        </a:rPr>
                        <a:t>X</a:t>
                      </a:r>
                      <a:endParaRPr lang="nl-BE" sz="2400" b="1">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en-GB" sz="1400" b="1">
                          <a:solidFill>
                            <a:schemeClr val="tx1"/>
                          </a:solidFill>
                          <a:latin typeface="Calibri"/>
                          <a:ea typeface="Calibri"/>
                          <a:cs typeface="Times New Roman"/>
                        </a:rPr>
                        <a:t>X</a:t>
                      </a:r>
                      <a:endParaRPr lang="nl-BE" sz="2400" b="1">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endParaRPr lang="en-GB" sz="1400" b="1" dirty="0">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en-GB" sz="1400" b="1" dirty="0">
                          <a:solidFill>
                            <a:schemeClr val="tx1"/>
                          </a:solidFill>
                          <a:latin typeface="Calibri"/>
                          <a:ea typeface="Calibri"/>
                          <a:cs typeface="Times New Roman"/>
                        </a:rPr>
                        <a:t>X</a:t>
                      </a:r>
                      <a:endParaRPr lang="nl-BE" sz="2400" b="1" dirty="0">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en-GB" sz="1400" b="1" dirty="0">
                          <a:solidFill>
                            <a:schemeClr val="tx1"/>
                          </a:solidFill>
                          <a:latin typeface="Calibri"/>
                          <a:ea typeface="Calibri"/>
                          <a:cs typeface="Times New Roman"/>
                        </a:rPr>
                        <a:t>X</a:t>
                      </a:r>
                      <a:endParaRPr lang="nl-BE" sz="2400" b="1" dirty="0">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en-GB" sz="1400" b="1">
                          <a:solidFill>
                            <a:schemeClr val="tx1"/>
                          </a:solidFill>
                          <a:latin typeface="Calibri"/>
                          <a:ea typeface="Calibri"/>
                          <a:cs typeface="Times New Roman"/>
                        </a:rPr>
                        <a:t>X</a:t>
                      </a:r>
                      <a:endParaRPr lang="nl-BE" sz="2400" b="1">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5"/>
                  </a:ext>
                </a:extLst>
              </a:tr>
              <a:tr h="480752">
                <a:tc>
                  <a:txBody>
                    <a:bodyPr/>
                    <a:lstStyle/>
                    <a:p>
                      <a:pPr>
                        <a:lnSpc>
                          <a:spcPct val="107000"/>
                        </a:lnSpc>
                        <a:spcAft>
                          <a:spcPts val="0"/>
                        </a:spcAft>
                      </a:pPr>
                      <a:r>
                        <a:rPr lang="en-GB" sz="1000" strike="noStrike" dirty="0">
                          <a:solidFill>
                            <a:schemeClr val="tx1"/>
                          </a:solidFill>
                          <a:latin typeface="Calibri"/>
                          <a:ea typeface="Calibri"/>
                          <a:cs typeface="Times New Roman"/>
                        </a:rPr>
                        <a:t>GERER LES RISQUES DE CRIMINALITE ET DE DESORDRE </a:t>
                      </a:r>
                      <a:endParaRPr lang="nl-BE" sz="1400" strike="sngStrike" dirty="0">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endParaRPr lang="en-GB" sz="1400" b="1">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en-GB" sz="1400" b="1">
                          <a:solidFill>
                            <a:schemeClr val="tx1"/>
                          </a:solidFill>
                          <a:latin typeface="Calibri"/>
                          <a:ea typeface="Calibri"/>
                          <a:cs typeface="Times New Roman"/>
                        </a:rPr>
                        <a:t>X</a:t>
                      </a:r>
                      <a:endParaRPr lang="nl-BE" sz="2400" b="1">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en-GB" sz="1400" b="1">
                          <a:solidFill>
                            <a:schemeClr val="tx1"/>
                          </a:solidFill>
                          <a:latin typeface="Calibri"/>
                          <a:ea typeface="Calibri"/>
                          <a:cs typeface="Times New Roman"/>
                        </a:rPr>
                        <a:t>X</a:t>
                      </a:r>
                      <a:endParaRPr lang="nl-BE" sz="2400" b="1">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en-GB" sz="1400" b="1">
                          <a:solidFill>
                            <a:schemeClr val="tx1"/>
                          </a:solidFill>
                          <a:latin typeface="Calibri"/>
                          <a:ea typeface="Calibri"/>
                          <a:cs typeface="Times New Roman"/>
                        </a:rPr>
                        <a:t>X</a:t>
                      </a:r>
                      <a:endParaRPr lang="nl-BE" sz="2400" b="1">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en-GB" sz="1400" b="1">
                          <a:solidFill>
                            <a:schemeClr val="tx1"/>
                          </a:solidFill>
                          <a:latin typeface="Calibri"/>
                          <a:ea typeface="Calibri"/>
                          <a:cs typeface="Times New Roman"/>
                        </a:rPr>
                        <a:t>X</a:t>
                      </a:r>
                      <a:endParaRPr lang="nl-BE" sz="2400" b="1">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en-GB" sz="1400" b="1">
                          <a:solidFill>
                            <a:schemeClr val="tx1"/>
                          </a:solidFill>
                          <a:latin typeface="Calibri"/>
                          <a:ea typeface="Calibri"/>
                          <a:cs typeface="Times New Roman"/>
                        </a:rPr>
                        <a:t>X</a:t>
                      </a:r>
                      <a:endParaRPr lang="nl-BE" sz="2400" b="1">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endParaRPr lang="en-GB" sz="1400" b="1" dirty="0">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en-GB" sz="1400" b="1" dirty="0">
                          <a:solidFill>
                            <a:schemeClr val="tx1"/>
                          </a:solidFill>
                          <a:latin typeface="Calibri"/>
                          <a:ea typeface="Calibri"/>
                          <a:cs typeface="Times New Roman"/>
                        </a:rPr>
                        <a:t>X</a:t>
                      </a:r>
                      <a:endParaRPr lang="nl-BE" sz="2400" b="1" dirty="0">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en-GB" sz="1400" b="1" dirty="0">
                          <a:solidFill>
                            <a:schemeClr val="tx1"/>
                          </a:solidFill>
                          <a:latin typeface="Calibri"/>
                          <a:ea typeface="Calibri"/>
                          <a:cs typeface="Times New Roman"/>
                        </a:rPr>
                        <a:t>X</a:t>
                      </a:r>
                      <a:endParaRPr lang="nl-BE" sz="2400" b="1" dirty="0">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6"/>
                  </a:ext>
                </a:extLst>
              </a:tr>
              <a:tr h="282787">
                <a:tc>
                  <a:txBody>
                    <a:bodyPr/>
                    <a:lstStyle/>
                    <a:p>
                      <a:pPr>
                        <a:lnSpc>
                          <a:spcPct val="107000"/>
                        </a:lnSpc>
                        <a:spcAft>
                          <a:spcPts val="0"/>
                        </a:spcAft>
                      </a:pPr>
                      <a:r>
                        <a:rPr lang="en-GB" sz="1000" strike="noStrike" dirty="0">
                          <a:solidFill>
                            <a:schemeClr val="tx1"/>
                          </a:solidFill>
                          <a:latin typeface="Calibri"/>
                          <a:ea typeface="Calibri"/>
                          <a:cs typeface="Times New Roman"/>
                        </a:rPr>
                        <a:t>GERER LES RISQUES DES CARRIERES CRIMINELLES </a:t>
                      </a:r>
                      <a:endParaRPr lang="nl-BE" sz="1400" strike="sngStrike" dirty="0">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en-GB" sz="1400" b="1">
                          <a:solidFill>
                            <a:schemeClr val="tx1"/>
                          </a:solidFill>
                          <a:latin typeface="Calibri"/>
                          <a:ea typeface="Calibri"/>
                          <a:cs typeface="Times New Roman"/>
                        </a:rPr>
                        <a:t>X</a:t>
                      </a:r>
                      <a:endParaRPr lang="nl-BE" sz="2400" b="1">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endParaRPr lang="en-GB" sz="1400" b="1">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en-GB" sz="1400" b="1">
                          <a:solidFill>
                            <a:schemeClr val="tx1"/>
                          </a:solidFill>
                          <a:latin typeface="Calibri"/>
                          <a:ea typeface="Calibri"/>
                          <a:cs typeface="Times New Roman"/>
                        </a:rPr>
                        <a:t>X</a:t>
                      </a:r>
                      <a:endParaRPr lang="nl-BE" sz="2400" b="1">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endParaRPr lang="en-GB" sz="1400" b="1">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en-GB" sz="1400" b="1">
                          <a:solidFill>
                            <a:schemeClr val="tx1"/>
                          </a:solidFill>
                          <a:latin typeface="Calibri"/>
                          <a:ea typeface="Calibri"/>
                          <a:cs typeface="Times New Roman"/>
                        </a:rPr>
                        <a:t>X</a:t>
                      </a:r>
                      <a:endParaRPr lang="nl-BE" sz="2400" b="1">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en-GB" sz="1400" b="1">
                          <a:solidFill>
                            <a:schemeClr val="tx1"/>
                          </a:solidFill>
                          <a:latin typeface="Calibri"/>
                          <a:ea typeface="Calibri"/>
                          <a:cs typeface="Times New Roman"/>
                        </a:rPr>
                        <a:t>X</a:t>
                      </a:r>
                      <a:endParaRPr lang="nl-BE" sz="2400" b="1">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endParaRPr lang="en-GB" sz="1400" b="1">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en-GB" sz="1400" b="1" dirty="0">
                          <a:solidFill>
                            <a:schemeClr val="tx1"/>
                          </a:solidFill>
                          <a:latin typeface="Calibri"/>
                          <a:ea typeface="Calibri"/>
                          <a:cs typeface="Times New Roman"/>
                        </a:rPr>
                        <a:t>X</a:t>
                      </a:r>
                      <a:endParaRPr lang="nl-BE" sz="2400" b="1" dirty="0">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en-GB" sz="1400" b="1" dirty="0">
                          <a:solidFill>
                            <a:schemeClr val="tx1"/>
                          </a:solidFill>
                          <a:latin typeface="Calibri"/>
                          <a:ea typeface="Calibri"/>
                          <a:cs typeface="Times New Roman"/>
                        </a:rPr>
                        <a:t>X</a:t>
                      </a:r>
                      <a:endParaRPr lang="nl-BE" sz="2400" b="1" dirty="0">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7"/>
                  </a:ext>
                </a:extLst>
              </a:tr>
            </a:tbl>
          </a:graphicData>
        </a:graphic>
      </p:graphicFrame>
      <p:sp>
        <p:nvSpPr>
          <p:cNvPr id="2" name="Tekstvak 1">
            <a:extLst>
              <a:ext uri="{FF2B5EF4-FFF2-40B4-BE49-F238E27FC236}">
                <a16:creationId xmlns:a16="http://schemas.microsoft.com/office/drawing/2014/main" id="{127619AF-D9D6-460D-BFAC-B93CEA7B1115}"/>
              </a:ext>
            </a:extLst>
          </p:cNvPr>
          <p:cNvSpPr txBox="1"/>
          <p:nvPr/>
        </p:nvSpPr>
        <p:spPr>
          <a:xfrm>
            <a:off x="755574" y="4681835"/>
            <a:ext cx="7560839" cy="461665"/>
          </a:xfrm>
          <a:prstGeom prst="rect">
            <a:avLst/>
          </a:prstGeom>
          <a:noFill/>
        </p:spPr>
        <p:txBody>
          <a:bodyPr wrap="square" rtlCol="0">
            <a:spAutoFit/>
          </a:bodyPr>
          <a:lstStyle/>
          <a:p>
            <a:pPr algn="just"/>
            <a:r>
              <a:rPr lang="en-US" sz="1200" u="sng" dirty="0">
                <a:solidFill>
                  <a:schemeClr val="bg1"/>
                </a:solidFill>
              </a:rPr>
              <a:t>Source</a:t>
            </a:r>
            <a:r>
              <a:rPr lang="en-US" sz="1200" dirty="0">
                <a:solidFill>
                  <a:schemeClr val="bg1"/>
                </a:solidFill>
              </a:rPr>
              <a:t>: Devroe, E., Edwards, A., Ponsaers, P. (eds.) (2017). </a:t>
            </a:r>
            <a:r>
              <a:rPr lang="en-US" sz="1200" i="1" dirty="0">
                <a:solidFill>
                  <a:schemeClr val="bg1"/>
                </a:solidFill>
              </a:rPr>
              <a:t>Policing European Metropolises The Politics of Security in City-Regions</a:t>
            </a:r>
            <a:r>
              <a:rPr lang="en-US" sz="1200" dirty="0">
                <a:solidFill>
                  <a:schemeClr val="bg1"/>
                </a:solidFill>
              </a:rPr>
              <a:t> , London and New York: Routledge</a:t>
            </a:r>
            <a:r>
              <a:rPr lang="en-US" sz="1000" dirty="0">
                <a:solidFill>
                  <a:schemeClr val="bg1"/>
                </a:solidFill>
              </a:rPr>
              <a:t>, pp. 343.</a:t>
            </a:r>
            <a:endParaRPr lang="nl-BE" sz="1000" dirty="0">
              <a:solidFill>
                <a:schemeClr val="bg1"/>
              </a:solidFill>
            </a:endParaRPr>
          </a:p>
        </p:txBody>
      </p:sp>
      <p:sp>
        <p:nvSpPr>
          <p:cNvPr id="8" name="Titel 1">
            <a:extLst>
              <a:ext uri="{FF2B5EF4-FFF2-40B4-BE49-F238E27FC236}">
                <a16:creationId xmlns:a16="http://schemas.microsoft.com/office/drawing/2014/main" id="{E83416FE-1718-45AC-9894-CD47A5F25CCE}"/>
              </a:ext>
            </a:extLst>
          </p:cNvPr>
          <p:cNvSpPr txBox="1">
            <a:spLocks/>
          </p:cNvSpPr>
          <p:nvPr/>
        </p:nvSpPr>
        <p:spPr>
          <a:xfrm>
            <a:off x="0" y="67464"/>
            <a:ext cx="9144000" cy="857250"/>
          </a:xfrm>
          <a:prstGeom prst="rect">
            <a:avLst/>
          </a:prstGeom>
        </p:spPr>
        <p:txBody>
          <a:bodyPr/>
          <a:lstStyle>
            <a:lvl1pPr algn="l" defTabSz="914400" rtl="0" eaLnBrk="1" latinLnBrk="0" hangingPunct="1">
              <a:spcBef>
                <a:spcPct val="0"/>
              </a:spcBef>
              <a:buNone/>
              <a:defRPr sz="3200" kern="1200">
                <a:solidFill>
                  <a:schemeClr val="bg1"/>
                </a:solidFill>
                <a:latin typeface="+mj-lt"/>
                <a:ea typeface="+mj-ea"/>
                <a:cs typeface="+mj-cs"/>
              </a:defRPr>
            </a:lvl1pPr>
          </a:lstStyle>
          <a:p>
            <a:pPr algn="ctr"/>
            <a:r>
              <a:rPr lang="nl-NL" dirty="0" err="1"/>
              <a:t>Diagnostic</a:t>
            </a:r>
            <a:r>
              <a:rPr lang="nl-NL" dirty="0"/>
              <a:t> </a:t>
            </a:r>
            <a:r>
              <a:rPr lang="nl-NL" dirty="0" err="1"/>
              <a:t>Toolbox</a:t>
            </a:r>
            <a:endParaRPr lang="nl-BE" dirty="0"/>
          </a:p>
        </p:txBody>
      </p:sp>
      <p:sp>
        <p:nvSpPr>
          <p:cNvPr id="9" name="Ovaal 8">
            <a:extLst>
              <a:ext uri="{FF2B5EF4-FFF2-40B4-BE49-F238E27FC236}">
                <a16:creationId xmlns:a16="http://schemas.microsoft.com/office/drawing/2014/main" id="{66DB9527-7C2F-4363-9A11-02F807FE95B0}"/>
              </a:ext>
            </a:extLst>
          </p:cNvPr>
          <p:cNvSpPr/>
          <p:nvPr/>
        </p:nvSpPr>
        <p:spPr>
          <a:xfrm>
            <a:off x="3657599" y="1131590"/>
            <a:ext cx="4658813" cy="45258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8446BCF8-40E2-42D1-B0EE-A1B3CF32072B}"/>
              </a:ext>
            </a:extLst>
          </p:cNvPr>
          <p:cNvSpPr>
            <a:spLocks noGrp="1"/>
          </p:cNvSpPr>
          <p:nvPr>
            <p:ph type="sldNum" sz="quarter" idx="12"/>
          </p:nvPr>
        </p:nvSpPr>
        <p:spPr/>
        <p:txBody>
          <a:bodyPr/>
          <a:lstStyle/>
          <a:p>
            <a:fld id="{AD0EE365-4D73-46BE-AA3C-0372F26EA943}" type="slidenum">
              <a:rPr lang="nl-BE" altLang="nl-NL" smtClean="0"/>
              <a:pPr/>
              <a:t>18</a:t>
            </a:fld>
            <a:endParaRPr lang="nl-BE" altLang="nl-NL"/>
          </a:p>
        </p:txBody>
      </p:sp>
      <p:sp>
        <p:nvSpPr>
          <p:cNvPr id="3" name="Tekstvak 2">
            <a:extLst>
              <a:ext uri="{FF2B5EF4-FFF2-40B4-BE49-F238E27FC236}">
                <a16:creationId xmlns:a16="http://schemas.microsoft.com/office/drawing/2014/main" id="{EDE5F63D-DC05-4E72-A184-F2D22080C400}"/>
              </a:ext>
            </a:extLst>
          </p:cNvPr>
          <p:cNvSpPr txBox="1"/>
          <p:nvPr/>
        </p:nvSpPr>
        <p:spPr>
          <a:xfrm>
            <a:off x="179512" y="699542"/>
            <a:ext cx="8507288" cy="4370427"/>
          </a:xfrm>
          <a:prstGeom prst="rect">
            <a:avLst/>
          </a:prstGeom>
          <a:noFill/>
        </p:spPr>
        <p:txBody>
          <a:bodyPr wrap="square" rtlCol="0">
            <a:spAutoFit/>
          </a:bodyPr>
          <a:lstStyle/>
          <a:p>
            <a:r>
              <a:rPr lang="fr-BE" sz="2400" b="1" dirty="0">
                <a:solidFill>
                  <a:schemeClr val="bg1"/>
                </a:solidFill>
              </a:rPr>
              <a:t>Définitions des mots clés du </a:t>
            </a:r>
            <a:r>
              <a:rPr lang="fr-BE" sz="2400" b="1" dirty="0" err="1">
                <a:solidFill>
                  <a:schemeClr val="bg1"/>
                </a:solidFill>
              </a:rPr>
              <a:t>toolbox</a:t>
            </a:r>
            <a:r>
              <a:rPr lang="fr-BE" sz="2400" b="1" dirty="0">
                <a:solidFill>
                  <a:schemeClr val="bg1"/>
                </a:solidFill>
              </a:rPr>
              <a:t> </a:t>
            </a:r>
          </a:p>
          <a:p>
            <a:endParaRPr lang="fr-BE" b="1" dirty="0">
              <a:solidFill>
                <a:srgbClr val="FFFF00"/>
              </a:solidFill>
            </a:endParaRPr>
          </a:p>
          <a:p>
            <a:r>
              <a:rPr lang="fr-FR" b="1" dirty="0">
                <a:solidFill>
                  <a:srgbClr val="FFFF00"/>
                </a:solidFill>
              </a:rPr>
              <a:t>1. Disposition</a:t>
            </a:r>
          </a:p>
          <a:p>
            <a:r>
              <a:rPr lang="fr-FR" sz="1400" dirty="0">
                <a:solidFill>
                  <a:schemeClr val="bg1"/>
                </a:solidFill>
              </a:rPr>
              <a:t>Peut être compris comme un type de pouvoir qui organisent les acteurs sociaux, admettant ceux qui veulent et peuvent adhérer à ces règles comme membres de l'organisation en question, tout en excluant ceux qui ne peuvent ni ne veulent adhérer à ces règles (Clegg, 1989).</a:t>
            </a:r>
          </a:p>
          <a:p>
            <a:endParaRPr lang="fr-FR" sz="1400" dirty="0">
              <a:solidFill>
                <a:schemeClr val="bg1"/>
              </a:solidFill>
            </a:endParaRPr>
          </a:p>
          <a:p>
            <a:r>
              <a:rPr lang="fr-FR" b="1" dirty="0">
                <a:solidFill>
                  <a:srgbClr val="FFFF00"/>
                </a:solidFill>
              </a:rPr>
              <a:t>2. Règles de signification et d'adhésion</a:t>
            </a:r>
          </a:p>
          <a:p>
            <a:endParaRPr lang="fr-FR" sz="1400" dirty="0">
              <a:solidFill>
                <a:schemeClr val="bg1"/>
              </a:solidFill>
            </a:endParaRPr>
          </a:p>
          <a:p>
            <a:r>
              <a:rPr lang="fr-FR" sz="1400" dirty="0">
                <a:solidFill>
                  <a:schemeClr val="bg1"/>
                </a:solidFill>
              </a:rPr>
              <a:t>Le pouvoir dispositionnel agit comme un moyen d'intégration sociale, liant les acteurs sociaux entre eux par des règles de sens et d'appartenance de telle sorte qu'aucun acteur ne puisse participer à une organisation, y compris les coalitions dirigeantes responsables de la gestion politique métropolitaine, </a:t>
            </a:r>
            <a:r>
              <a:rPr lang="fr-FR" sz="1400" dirty="0">
                <a:solidFill>
                  <a:srgbClr val="FFFF00"/>
                </a:solidFill>
              </a:rPr>
              <a:t>s'il n'adhère pas à ces règles</a:t>
            </a:r>
            <a:r>
              <a:rPr lang="fr-FR" sz="1400" dirty="0">
                <a:solidFill>
                  <a:schemeClr val="bg1"/>
                </a:solidFill>
              </a:rPr>
              <a:t>, des règles antérieures à l'implication d'acteurs particuliers et non réductibles à leur agent causal. </a:t>
            </a:r>
          </a:p>
          <a:p>
            <a:endParaRPr lang="fr-FR" sz="1400" dirty="0">
              <a:solidFill>
                <a:schemeClr val="bg1"/>
              </a:solidFill>
            </a:endParaRPr>
          </a:p>
          <a:p>
            <a:r>
              <a:rPr lang="fr-FR" sz="1400" dirty="0">
                <a:solidFill>
                  <a:schemeClr val="bg1"/>
                </a:solidFill>
              </a:rPr>
              <a:t>Aux fins de cette analyse, le concept de pouvoir dispositionnel </a:t>
            </a:r>
            <a:r>
              <a:rPr lang="fr-FR" sz="1400" dirty="0">
                <a:solidFill>
                  <a:srgbClr val="FFFF00"/>
                </a:solidFill>
              </a:rPr>
              <a:t>(« disposition ») </a:t>
            </a:r>
            <a:r>
              <a:rPr lang="fr-FR" sz="1400" dirty="0">
                <a:solidFill>
                  <a:schemeClr val="bg1"/>
                </a:solidFill>
              </a:rPr>
              <a:t>peut être utilisé pour caractériser les règles de signification et d'appartenance à des agendas de gestion stratégique métropolitains rivaux.</a:t>
            </a:r>
            <a:endParaRPr lang="fr-BE" sz="1400" dirty="0">
              <a:solidFill>
                <a:schemeClr val="bg1"/>
              </a:solidFill>
            </a:endParaRPr>
          </a:p>
        </p:txBody>
      </p:sp>
      <p:sp>
        <p:nvSpPr>
          <p:cNvPr id="4" name="Titel 1">
            <a:extLst>
              <a:ext uri="{FF2B5EF4-FFF2-40B4-BE49-F238E27FC236}">
                <a16:creationId xmlns:a16="http://schemas.microsoft.com/office/drawing/2014/main" id="{313D6418-0C8C-47FC-AD0A-9B966EBC05EB}"/>
              </a:ext>
            </a:extLst>
          </p:cNvPr>
          <p:cNvSpPr txBox="1">
            <a:spLocks/>
          </p:cNvSpPr>
          <p:nvPr/>
        </p:nvSpPr>
        <p:spPr>
          <a:xfrm>
            <a:off x="0" y="67464"/>
            <a:ext cx="9144000" cy="857250"/>
          </a:xfrm>
          <a:prstGeom prst="rect">
            <a:avLst/>
          </a:prstGeom>
        </p:spPr>
        <p:txBody>
          <a:bodyPr/>
          <a:lstStyle>
            <a:lvl1pPr algn="l" defTabSz="914400" rtl="0" eaLnBrk="1" latinLnBrk="0" hangingPunct="1">
              <a:spcBef>
                <a:spcPct val="0"/>
              </a:spcBef>
              <a:buNone/>
              <a:defRPr sz="3200" kern="1200">
                <a:solidFill>
                  <a:schemeClr val="bg1"/>
                </a:solidFill>
                <a:latin typeface="+mj-lt"/>
                <a:ea typeface="+mj-ea"/>
                <a:cs typeface="+mj-cs"/>
              </a:defRPr>
            </a:lvl1pPr>
          </a:lstStyle>
          <a:p>
            <a:pPr algn="ctr"/>
            <a:r>
              <a:rPr lang="nl-NL" dirty="0" err="1"/>
              <a:t>Diagnostic</a:t>
            </a:r>
            <a:r>
              <a:rPr lang="nl-NL" dirty="0"/>
              <a:t> </a:t>
            </a:r>
            <a:r>
              <a:rPr lang="nl-NL" dirty="0" err="1"/>
              <a:t>Toolbox</a:t>
            </a:r>
            <a:endParaRPr lang="nl-BE" dirty="0"/>
          </a:p>
        </p:txBody>
      </p:sp>
    </p:spTree>
    <p:extLst>
      <p:ext uri="{BB962C8B-B14F-4D97-AF65-F5344CB8AC3E}">
        <p14:creationId xmlns:p14="http://schemas.microsoft.com/office/powerpoint/2010/main" val="3454295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0EF4DCE5-D26B-44D5-A8A0-45C186FCD451}"/>
              </a:ext>
            </a:extLst>
          </p:cNvPr>
          <p:cNvSpPr>
            <a:spLocks noGrp="1"/>
          </p:cNvSpPr>
          <p:nvPr>
            <p:ph type="sldNum" sz="quarter" idx="12"/>
          </p:nvPr>
        </p:nvSpPr>
        <p:spPr/>
        <p:txBody>
          <a:bodyPr/>
          <a:lstStyle/>
          <a:p>
            <a:fld id="{AD0EE365-4D73-46BE-AA3C-0372F26EA943}" type="slidenum">
              <a:rPr lang="nl-BE" altLang="nl-NL" smtClean="0"/>
              <a:pPr/>
              <a:t>19</a:t>
            </a:fld>
            <a:endParaRPr lang="nl-BE" altLang="nl-NL"/>
          </a:p>
        </p:txBody>
      </p:sp>
      <p:sp>
        <p:nvSpPr>
          <p:cNvPr id="5" name="Tekstvak 4">
            <a:extLst>
              <a:ext uri="{FF2B5EF4-FFF2-40B4-BE49-F238E27FC236}">
                <a16:creationId xmlns:a16="http://schemas.microsoft.com/office/drawing/2014/main" id="{033EB3CF-93CF-4655-B78D-95BDF84A2D7B}"/>
              </a:ext>
            </a:extLst>
          </p:cNvPr>
          <p:cNvSpPr txBox="1"/>
          <p:nvPr/>
        </p:nvSpPr>
        <p:spPr>
          <a:xfrm>
            <a:off x="179512" y="1437085"/>
            <a:ext cx="8784976" cy="3077766"/>
          </a:xfrm>
          <a:prstGeom prst="rect">
            <a:avLst/>
          </a:prstGeom>
          <a:noFill/>
        </p:spPr>
        <p:txBody>
          <a:bodyPr wrap="square" rtlCol="0">
            <a:spAutoFit/>
          </a:bodyPr>
          <a:lstStyle/>
          <a:p>
            <a:endParaRPr lang="fr-FR" dirty="0">
              <a:solidFill>
                <a:srgbClr val="FFFF00"/>
              </a:solidFill>
            </a:endParaRPr>
          </a:p>
          <a:p>
            <a:r>
              <a:rPr lang="fr-FR" sz="1600" dirty="0">
                <a:solidFill>
                  <a:schemeClr val="bg1"/>
                </a:solidFill>
              </a:rPr>
              <a:t>(1) Les traditions classiques et positivistes de la pensée criminologique orientent la réaction sociale aux problèmes envers les </a:t>
            </a:r>
            <a:r>
              <a:rPr lang="fr-FR" sz="1600" dirty="0">
                <a:solidFill>
                  <a:srgbClr val="FFFF00"/>
                </a:solidFill>
              </a:rPr>
              <a:t>délinquants</a:t>
            </a:r>
            <a:r>
              <a:rPr lang="fr-FR" sz="1600" dirty="0">
                <a:solidFill>
                  <a:schemeClr val="bg1"/>
                </a:solidFill>
              </a:rPr>
              <a:t> ou ceux qui s'écartent des normes sociales (</a:t>
            </a:r>
            <a:r>
              <a:rPr lang="fr-FR" sz="1600" dirty="0" err="1">
                <a:solidFill>
                  <a:schemeClr val="bg1"/>
                </a:solidFill>
              </a:rPr>
              <a:t>offender</a:t>
            </a:r>
            <a:r>
              <a:rPr lang="fr-FR" sz="1600" dirty="0">
                <a:solidFill>
                  <a:schemeClr val="bg1"/>
                </a:solidFill>
              </a:rPr>
              <a:t>) </a:t>
            </a:r>
          </a:p>
          <a:p>
            <a:endParaRPr lang="fr-FR" sz="1600" dirty="0">
              <a:solidFill>
                <a:schemeClr val="bg1"/>
              </a:solidFill>
            </a:endParaRPr>
          </a:p>
          <a:p>
            <a:r>
              <a:rPr lang="fr-FR" sz="1600" dirty="0">
                <a:solidFill>
                  <a:schemeClr val="bg1"/>
                </a:solidFill>
              </a:rPr>
              <a:t>(2) La théorie criminologique de </a:t>
            </a:r>
            <a:r>
              <a:rPr lang="fr-FR" sz="1600" dirty="0">
                <a:solidFill>
                  <a:srgbClr val="FFFF00"/>
                </a:solidFill>
              </a:rPr>
              <a:t>victimologie, </a:t>
            </a:r>
            <a:r>
              <a:rPr lang="fr-FR" sz="1600" dirty="0">
                <a:solidFill>
                  <a:schemeClr val="bg1"/>
                </a:solidFill>
              </a:rPr>
              <a:t>qui s'est accélérée en Europe occidentale et l’Amérique de Nord dans les années 1970, privilégie une focalisation sur les </a:t>
            </a:r>
            <a:r>
              <a:rPr lang="fr-FR" sz="1600" dirty="0">
                <a:solidFill>
                  <a:srgbClr val="FFFF00"/>
                </a:solidFill>
              </a:rPr>
              <a:t>victimes</a:t>
            </a:r>
            <a:r>
              <a:rPr lang="fr-FR" sz="1600" dirty="0">
                <a:solidFill>
                  <a:schemeClr val="bg1"/>
                </a:solidFill>
              </a:rPr>
              <a:t> et leur vulnérabilité aux victimisation. </a:t>
            </a:r>
          </a:p>
          <a:p>
            <a:endParaRPr lang="fr-FR" sz="1600" dirty="0">
              <a:solidFill>
                <a:schemeClr val="bg1"/>
              </a:solidFill>
            </a:endParaRPr>
          </a:p>
          <a:p>
            <a:r>
              <a:rPr lang="fr-FR" sz="1600" dirty="0">
                <a:solidFill>
                  <a:schemeClr val="bg1"/>
                </a:solidFill>
              </a:rPr>
              <a:t>(3) Une tradition plus ancienne, incarnée dans les travaux du </a:t>
            </a:r>
            <a:r>
              <a:rPr lang="fr-FR" sz="1600" dirty="0">
                <a:solidFill>
                  <a:srgbClr val="FFFF00"/>
                </a:solidFill>
              </a:rPr>
              <a:t>Chicago </a:t>
            </a:r>
            <a:r>
              <a:rPr lang="fr-FR" sz="1600" dirty="0" err="1">
                <a:solidFill>
                  <a:srgbClr val="FFFF00"/>
                </a:solidFill>
              </a:rPr>
              <a:t>School</a:t>
            </a:r>
            <a:r>
              <a:rPr lang="fr-FR" sz="1600" dirty="0">
                <a:solidFill>
                  <a:schemeClr val="bg1"/>
                </a:solidFill>
              </a:rPr>
              <a:t>, privilégie une recherche et une politique centrées sur les </a:t>
            </a:r>
            <a:r>
              <a:rPr lang="fr-FR" sz="1600" dirty="0">
                <a:solidFill>
                  <a:srgbClr val="FFFF00"/>
                </a:solidFill>
              </a:rPr>
              <a:t>environnements</a:t>
            </a:r>
            <a:r>
              <a:rPr lang="fr-FR" sz="1600" dirty="0">
                <a:solidFill>
                  <a:schemeClr val="bg1"/>
                </a:solidFill>
              </a:rPr>
              <a:t> qui sont censés générer des problèmes de délinquance et de victimisation.</a:t>
            </a:r>
          </a:p>
        </p:txBody>
      </p:sp>
      <p:sp>
        <p:nvSpPr>
          <p:cNvPr id="6" name="Rectangle 2">
            <a:extLst>
              <a:ext uri="{FF2B5EF4-FFF2-40B4-BE49-F238E27FC236}">
                <a16:creationId xmlns:a16="http://schemas.microsoft.com/office/drawing/2014/main" id="{8878ED3D-23CA-4829-BE41-68029433D8EB}"/>
              </a:ext>
            </a:extLst>
          </p:cNvPr>
          <p:cNvSpPr txBox="1">
            <a:spLocks/>
          </p:cNvSpPr>
          <p:nvPr/>
        </p:nvSpPr>
        <p:spPr>
          <a:xfrm>
            <a:off x="179512" y="897731"/>
            <a:ext cx="8712968" cy="539354"/>
          </a:xfrm>
          <a:prstGeom prst="rect">
            <a:avLst/>
          </a:prstGeom>
        </p:spPr>
        <p:txBody>
          <a:bodyPr anchor="ctr"/>
          <a:lstStyle/>
          <a:p>
            <a:pPr eaLnBrk="1" hangingPunct="1">
              <a:lnSpc>
                <a:spcPct val="80000"/>
              </a:lnSpc>
              <a:defRPr/>
            </a:pPr>
            <a:r>
              <a:rPr lang="en-US" altLang="nl-NL" sz="2400" b="1" dirty="0">
                <a:solidFill>
                  <a:schemeClr val="bg1"/>
                </a:solidFill>
                <a:effectLst>
                  <a:outerShdw blurRad="38100" dist="38100" dir="2700000" algn="tl">
                    <a:srgbClr val="000000">
                      <a:alpha val="43137"/>
                    </a:srgbClr>
                  </a:outerShdw>
                </a:effectLst>
                <a:latin typeface="+mj-lt"/>
                <a:ea typeface="+mj-ea"/>
                <a:cs typeface="+mj-cs"/>
              </a:rPr>
              <a:t>1. Orientations</a:t>
            </a:r>
            <a:endParaRPr lang="nl-NL" altLang="nl-NL" sz="2400" dirty="0">
              <a:solidFill>
                <a:schemeClr val="bg1"/>
              </a:solidFill>
              <a:effectLst>
                <a:outerShdw blurRad="38100" dist="38100" dir="2700000" algn="tl">
                  <a:srgbClr val="000000">
                    <a:alpha val="43137"/>
                  </a:srgbClr>
                </a:outerShdw>
              </a:effectLst>
              <a:latin typeface="+mj-lt"/>
              <a:ea typeface="+mj-ea"/>
              <a:cs typeface="+mj-cs"/>
            </a:endParaRPr>
          </a:p>
        </p:txBody>
      </p:sp>
      <p:sp>
        <p:nvSpPr>
          <p:cNvPr id="7" name="Titel 1">
            <a:extLst>
              <a:ext uri="{FF2B5EF4-FFF2-40B4-BE49-F238E27FC236}">
                <a16:creationId xmlns:a16="http://schemas.microsoft.com/office/drawing/2014/main" id="{1913160B-2248-4D37-B03A-D255B3FFBB34}"/>
              </a:ext>
            </a:extLst>
          </p:cNvPr>
          <p:cNvSpPr txBox="1">
            <a:spLocks/>
          </p:cNvSpPr>
          <p:nvPr/>
        </p:nvSpPr>
        <p:spPr>
          <a:xfrm>
            <a:off x="0" y="67464"/>
            <a:ext cx="9144000" cy="857250"/>
          </a:xfrm>
          <a:prstGeom prst="rect">
            <a:avLst/>
          </a:prstGeom>
        </p:spPr>
        <p:txBody>
          <a:bodyPr/>
          <a:lstStyle>
            <a:lvl1pPr algn="l" defTabSz="914400" rtl="0" eaLnBrk="1" latinLnBrk="0" hangingPunct="1">
              <a:spcBef>
                <a:spcPct val="0"/>
              </a:spcBef>
              <a:buNone/>
              <a:defRPr sz="3200" kern="1200">
                <a:solidFill>
                  <a:schemeClr val="bg1"/>
                </a:solidFill>
                <a:latin typeface="+mj-lt"/>
                <a:ea typeface="+mj-ea"/>
                <a:cs typeface="+mj-cs"/>
              </a:defRPr>
            </a:lvl1pPr>
          </a:lstStyle>
          <a:p>
            <a:pPr algn="ctr"/>
            <a:r>
              <a:rPr lang="nl-NL" dirty="0" err="1"/>
              <a:t>Diagnostic</a:t>
            </a:r>
            <a:r>
              <a:rPr lang="nl-NL" dirty="0"/>
              <a:t> </a:t>
            </a:r>
            <a:r>
              <a:rPr lang="nl-NL" dirty="0" err="1"/>
              <a:t>Toolbox</a:t>
            </a:r>
            <a:endParaRPr lang="nl-BE" dirty="0"/>
          </a:p>
        </p:txBody>
      </p:sp>
    </p:spTree>
    <p:extLst>
      <p:ext uri="{BB962C8B-B14F-4D97-AF65-F5344CB8AC3E}">
        <p14:creationId xmlns:p14="http://schemas.microsoft.com/office/powerpoint/2010/main" val="3817970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1000"/>
                                        <p:tgtEl>
                                          <p:spTgt spid="5">
                                            <p:txEl>
                                              <p:pRg st="3" end="3"/>
                                            </p:txEl>
                                          </p:spTgt>
                                        </p:tgtEl>
                                      </p:cBhvr>
                                    </p:animEffect>
                                    <p:anim calcmode="lin" valueType="num">
                                      <p:cBhvr>
                                        <p:cTn id="2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fade">
                                      <p:cBhvr>
                                        <p:cTn id="28" dur="1000"/>
                                        <p:tgtEl>
                                          <p:spTgt spid="5">
                                            <p:txEl>
                                              <p:pRg st="5" end="5"/>
                                            </p:txEl>
                                          </p:spTgt>
                                        </p:tgtEl>
                                      </p:cBhvr>
                                    </p:animEffect>
                                    <p:anim calcmode="lin" valueType="num">
                                      <p:cBhvr>
                                        <p:cTn id="29"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5"/>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F62B1B-CC48-4A69-AA86-C42447D7580E}"/>
              </a:ext>
            </a:extLst>
          </p:cNvPr>
          <p:cNvSpPr>
            <a:spLocks noGrp="1"/>
          </p:cNvSpPr>
          <p:nvPr>
            <p:ph type="title"/>
          </p:nvPr>
        </p:nvSpPr>
        <p:spPr/>
        <p:txBody>
          <a:bodyPr/>
          <a:lstStyle/>
          <a:p>
            <a:r>
              <a:rPr lang="nl-NL" dirty="0" err="1"/>
              <a:t>Contenu</a:t>
            </a:r>
            <a:endParaRPr lang="nl-BE" dirty="0"/>
          </a:p>
        </p:txBody>
      </p:sp>
      <p:sp>
        <p:nvSpPr>
          <p:cNvPr id="3" name="Tijdelijke aanduiding voor inhoud 2">
            <a:extLst>
              <a:ext uri="{FF2B5EF4-FFF2-40B4-BE49-F238E27FC236}">
                <a16:creationId xmlns:a16="http://schemas.microsoft.com/office/drawing/2014/main" id="{CC89D676-66EB-485C-B634-6339F2466149}"/>
              </a:ext>
            </a:extLst>
          </p:cNvPr>
          <p:cNvSpPr>
            <a:spLocks noGrp="1"/>
          </p:cNvSpPr>
          <p:nvPr>
            <p:ph idx="1"/>
          </p:nvPr>
        </p:nvSpPr>
        <p:spPr>
          <a:xfrm>
            <a:off x="1243207" y="1729241"/>
            <a:ext cx="7704856" cy="3045420"/>
          </a:xfrm>
        </p:spPr>
        <p:txBody>
          <a:bodyPr>
            <a:normAutofit/>
          </a:bodyPr>
          <a:lstStyle/>
          <a:p>
            <a:pPr marL="457200" indent="-457200">
              <a:buFont typeface="+mj-lt"/>
              <a:buAutoNum type="arabicPeriod"/>
            </a:pPr>
            <a:r>
              <a:rPr lang="nl-NL" b="1" dirty="0" err="1"/>
              <a:t>Introduction</a:t>
            </a:r>
            <a:endParaRPr lang="nl-NL" b="1" dirty="0"/>
          </a:p>
          <a:p>
            <a:pPr marL="457200" indent="-457200">
              <a:buFont typeface="+mj-lt"/>
              <a:buAutoNum type="arabicPeriod"/>
            </a:pPr>
            <a:r>
              <a:rPr lang="nl-NL" b="1" dirty="0" err="1"/>
              <a:t>Définitions</a:t>
            </a:r>
            <a:r>
              <a:rPr lang="nl-NL" b="1" dirty="0"/>
              <a:t> du </a:t>
            </a:r>
            <a:r>
              <a:rPr lang="nl-NL" b="1" dirty="0" err="1"/>
              <a:t>gouvernance</a:t>
            </a:r>
            <a:r>
              <a:rPr lang="nl-NL" b="1" dirty="0"/>
              <a:t> et méthodologie du </a:t>
            </a:r>
            <a:r>
              <a:rPr lang="nl-NL" b="1" dirty="0" err="1"/>
              <a:t>projet</a:t>
            </a:r>
            <a:r>
              <a:rPr lang="nl-NL" b="1" dirty="0"/>
              <a:t> de recherche des </a:t>
            </a:r>
            <a:r>
              <a:rPr lang="nl-NL" b="1" dirty="0" err="1"/>
              <a:t>métropoles</a:t>
            </a:r>
            <a:r>
              <a:rPr lang="nl-NL" b="1" dirty="0"/>
              <a:t> </a:t>
            </a:r>
          </a:p>
          <a:p>
            <a:pPr marL="457200" indent="-457200">
              <a:buFont typeface="+mj-lt"/>
              <a:buAutoNum type="arabicPeriod"/>
            </a:pPr>
            <a:r>
              <a:rPr lang="nl-BE" b="1" dirty="0" err="1"/>
              <a:t>Diagnostic</a:t>
            </a:r>
            <a:r>
              <a:rPr lang="nl-BE" b="1" dirty="0"/>
              <a:t> </a:t>
            </a:r>
            <a:r>
              <a:rPr lang="nl-BE" b="1" dirty="0" err="1"/>
              <a:t>toolbox</a:t>
            </a:r>
            <a:r>
              <a:rPr lang="nl-BE" b="1" dirty="0"/>
              <a:t> </a:t>
            </a:r>
            <a:r>
              <a:rPr lang="nl-BE" b="1" dirty="0" err="1"/>
              <a:t>basé</a:t>
            </a:r>
            <a:r>
              <a:rPr lang="nl-BE" b="1" strike="sngStrike" dirty="0" err="1"/>
              <a:t>e</a:t>
            </a:r>
            <a:r>
              <a:rPr lang="nl-BE" b="1" dirty="0"/>
              <a:t> </a:t>
            </a:r>
            <a:r>
              <a:rPr lang="nl-BE" b="1" dirty="0" err="1"/>
              <a:t>sur</a:t>
            </a:r>
            <a:r>
              <a:rPr lang="nl-BE" b="1" dirty="0"/>
              <a:t> des </a:t>
            </a:r>
            <a:r>
              <a:rPr lang="nl-BE" b="1" dirty="0" err="1"/>
              <a:t>théories</a:t>
            </a:r>
            <a:r>
              <a:rPr lang="nl-BE" b="1" dirty="0"/>
              <a:t> </a:t>
            </a:r>
            <a:r>
              <a:rPr lang="nl-BE" b="1" dirty="0" err="1"/>
              <a:t>criminologiques</a:t>
            </a:r>
            <a:r>
              <a:rPr lang="nl-BE" b="1" dirty="0"/>
              <a:t> </a:t>
            </a:r>
          </a:p>
          <a:p>
            <a:pPr marL="0" lvl="1" indent="0">
              <a:buNone/>
            </a:pPr>
            <a:r>
              <a:rPr lang="nl-BE" sz="2400" b="1" dirty="0"/>
              <a:t>4. </a:t>
            </a:r>
            <a:r>
              <a:rPr lang="nl-BE" sz="2400" b="1" dirty="0" err="1"/>
              <a:t>Quelques</a:t>
            </a:r>
            <a:r>
              <a:rPr lang="nl-BE" sz="2400" b="1" dirty="0"/>
              <a:t> </a:t>
            </a:r>
            <a:r>
              <a:rPr lang="nl-BE" sz="2400" b="1" dirty="0" err="1"/>
              <a:t>examples</a:t>
            </a:r>
            <a:r>
              <a:rPr lang="nl-BE" sz="2400" b="1" dirty="0"/>
              <a:t> </a:t>
            </a:r>
            <a:r>
              <a:rPr lang="nl-BE" sz="2400" b="1" dirty="0" err="1"/>
              <a:t>pratique</a:t>
            </a:r>
            <a:r>
              <a:rPr lang="nl-BE" sz="2400" b="1" dirty="0"/>
              <a:t> des grand </a:t>
            </a:r>
            <a:r>
              <a:rPr lang="nl-BE" sz="2400" b="1" dirty="0" err="1"/>
              <a:t>villes</a:t>
            </a:r>
            <a:endParaRPr lang="nl-BE" sz="2400" b="1" dirty="0"/>
          </a:p>
          <a:p>
            <a:pPr marL="0" lvl="1" indent="0">
              <a:buNone/>
            </a:pPr>
            <a:r>
              <a:rPr lang="nl-BE" sz="2400" b="1" dirty="0"/>
              <a:t>5. </a:t>
            </a:r>
            <a:r>
              <a:rPr lang="nl-BE" sz="2400" b="1" dirty="0" err="1"/>
              <a:t>Conclusions</a:t>
            </a:r>
            <a:r>
              <a:rPr lang="nl-BE" sz="2400" b="1" dirty="0"/>
              <a:t>: différents regimes </a:t>
            </a:r>
          </a:p>
          <a:p>
            <a:pPr marL="857250" lvl="1" indent="-457200"/>
            <a:endParaRPr lang="nl-BE" sz="2000" dirty="0">
              <a:solidFill>
                <a:srgbClr val="FF0000"/>
              </a:solidFill>
            </a:endParaRPr>
          </a:p>
          <a:p>
            <a:pPr marL="857250" lvl="1" indent="-457200"/>
            <a:endParaRPr lang="nl-BE" sz="2000" dirty="0">
              <a:solidFill>
                <a:srgbClr val="FF0000"/>
              </a:solidFill>
            </a:endParaRPr>
          </a:p>
        </p:txBody>
      </p:sp>
      <p:sp>
        <p:nvSpPr>
          <p:cNvPr id="4" name="Tijdelijke aanduiding voor dianummer 3">
            <a:extLst>
              <a:ext uri="{FF2B5EF4-FFF2-40B4-BE49-F238E27FC236}">
                <a16:creationId xmlns:a16="http://schemas.microsoft.com/office/drawing/2014/main" id="{AAD75D56-7A0F-4A59-8AFF-66CB7CD834C5}"/>
              </a:ext>
            </a:extLst>
          </p:cNvPr>
          <p:cNvSpPr>
            <a:spLocks noGrp="1"/>
          </p:cNvSpPr>
          <p:nvPr>
            <p:ph type="sldNum" sz="quarter" idx="12"/>
          </p:nvPr>
        </p:nvSpPr>
        <p:spPr/>
        <p:txBody>
          <a:bodyPr/>
          <a:lstStyle/>
          <a:p>
            <a:fld id="{85D460FF-DEC1-4727-8D64-D3ED0F812F35}" type="slidenum">
              <a:rPr lang="fr-CH" smtClean="0"/>
              <a:t>2</a:t>
            </a:fld>
            <a:endParaRPr lang="fr-CH"/>
          </a:p>
        </p:txBody>
      </p:sp>
      <p:sp>
        <p:nvSpPr>
          <p:cNvPr id="8" name="Pijl: rechts 7">
            <a:extLst>
              <a:ext uri="{FF2B5EF4-FFF2-40B4-BE49-F238E27FC236}">
                <a16:creationId xmlns:a16="http://schemas.microsoft.com/office/drawing/2014/main" id="{9655F755-7FC7-498F-861A-D412839BB73C}"/>
              </a:ext>
            </a:extLst>
          </p:cNvPr>
          <p:cNvSpPr/>
          <p:nvPr/>
        </p:nvSpPr>
        <p:spPr>
          <a:xfrm>
            <a:off x="-668716" y="1815468"/>
            <a:ext cx="668716" cy="36004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230844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1.66667E-6 -2.96296E-6 L 0.1349 -2.96296E-6 " pathEditMode="relative" rAng="0" ptsTypes="AA">
                                      <p:cBhvr>
                                        <p:cTn id="6" dur="2000" fill="hold"/>
                                        <p:tgtEl>
                                          <p:spTgt spid="8"/>
                                        </p:tgtEl>
                                        <p:attrNameLst>
                                          <p:attrName>ppt_x</p:attrName>
                                          <p:attrName>ppt_y</p:attrName>
                                        </p:attrNameLst>
                                      </p:cBhvr>
                                      <p:rCtr x="673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0EF4DCE5-D26B-44D5-A8A0-45C186FCD451}"/>
              </a:ext>
            </a:extLst>
          </p:cNvPr>
          <p:cNvSpPr>
            <a:spLocks noGrp="1"/>
          </p:cNvSpPr>
          <p:nvPr>
            <p:ph type="sldNum" sz="quarter" idx="12"/>
          </p:nvPr>
        </p:nvSpPr>
        <p:spPr/>
        <p:txBody>
          <a:bodyPr/>
          <a:lstStyle/>
          <a:p>
            <a:fld id="{AD0EE365-4D73-46BE-AA3C-0372F26EA943}" type="slidenum">
              <a:rPr lang="nl-BE" altLang="nl-NL" smtClean="0"/>
              <a:pPr/>
              <a:t>20</a:t>
            </a:fld>
            <a:endParaRPr lang="nl-BE" altLang="nl-NL"/>
          </a:p>
        </p:txBody>
      </p:sp>
      <p:sp>
        <p:nvSpPr>
          <p:cNvPr id="5" name="Tekstvak 4">
            <a:extLst>
              <a:ext uri="{FF2B5EF4-FFF2-40B4-BE49-F238E27FC236}">
                <a16:creationId xmlns:a16="http://schemas.microsoft.com/office/drawing/2014/main" id="{033EB3CF-93CF-4655-B78D-95BDF84A2D7B}"/>
              </a:ext>
            </a:extLst>
          </p:cNvPr>
          <p:cNvSpPr txBox="1"/>
          <p:nvPr/>
        </p:nvSpPr>
        <p:spPr>
          <a:xfrm>
            <a:off x="143508" y="1419622"/>
            <a:ext cx="8856984" cy="3785652"/>
          </a:xfrm>
          <a:prstGeom prst="rect">
            <a:avLst/>
          </a:prstGeom>
          <a:noFill/>
        </p:spPr>
        <p:txBody>
          <a:bodyPr wrap="square" rtlCol="0">
            <a:spAutoFit/>
          </a:bodyPr>
          <a:lstStyle/>
          <a:p>
            <a:r>
              <a:rPr lang="fr-FR" sz="1600" b="1" dirty="0">
                <a:solidFill>
                  <a:schemeClr val="bg1"/>
                </a:solidFill>
              </a:rPr>
              <a:t>U</a:t>
            </a:r>
            <a:r>
              <a:rPr lang="fr-FR" sz="1600" dirty="0">
                <a:solidFill>
                  <a:schemeClr val="bg1"/>
                </a:solidFill>
              </a:rPr>
              <a:t>ne autre façon de conceptualiser les priorités pour les programmes de sécurité locale est de considérer les </a:t>
            </a:r>
            <a:r>
              <a:rPr lang="fr-FR" sz="1600" dirty="0">
                <a:solidFill>
                  <a:srgbClr val="FFFF00"/>
                </a:solidFill>
              </a:rPr>
              <a:t>différentes populations </a:t>
            </a:r>
            <a:r>
              <a:rPr lang="fr-FR" sz="1600" dirty="0">
                <a:solidFill>
                  <a:schemeClr val="bg1"/>
                </a:solidFill>
              </a:rPr>
              <a:t>qui peuvent être la priorité des programmes alternatifs. </a:t>
            </a:r>
          </a:p>
          <a:p>
            <a:endParaRPr lang="fr-FR" sz="1600" dirty="0">
              <a:solidFill>
                <a:schemeClr val="bg1"/>
              </a:solidFill>
            </a:endParaRPr>
          </a:p>
          <a:p>
            <a:r>
              <a:rPr lang="fr-FR" sz="1600" dirty="0">
                <a:solidFill>
                  <a:schemeClr val="bg1"/>
                </a:solidFill>
              </a:rPr>
              <a:t>La pensée criminologique s'appuie ici sur une distinction que l'on trouve en épidémiologie et en politique de santé publique entre les populations d'intérêt :</a:t>
            </a:r>
          </a:p>
          <a:p>
            <a:endParaRPr lang="fr-FR" sz="1600" dirty="0">
              <a:solidFill>
                <a:schemeClr val="bg1"/>
              </a:solidFill>
            </a:endParaRPr>
          </a:p>
          <a:p>
            <a:pPr marL="800100" lvl="1" indent="-342900">
              <a:buFont typeface="+mj-lt"/>
              <a:buAutoNum type="arabicPeriod"/>
            </a:pPr>
            <a:r>
              <a:rPr lang="fr-FR" sz="1600" dirty="0">
                <a:solidFill>
                  <a:srgbClr val="FFFF00"/>
                </a:solidFill>
              </a:rPr>
              <a:t>primaires</a:t>
            </a:r>
            <a:r>
              <a:rPr lang="fr-FR" sz="1600" dirty="0">
                <a:solidFill>
                  <a:schemeClr val="bg1"/>
                </a:solidFill>
              </a:rPr>
              <a:t>, c'est-à-dire l'ensemble de la population</a:t>
            </a:r>
          </a:p>
          <a:p>
            <a:pPr marL="800100" lvl="1" indent="-342900">
              <a:buFont typeface="+mj-lt"/>
              <a:buAutoNum type="arabicPeriod"/>
            </a:pPr>
            <a:r>
              <a:rPr lang="fr-FR" sz="1600" dirty="0">
                <a:solidFill>
                  <a:srgbClr val="FFFF00"/>
                </a:solidFill>
              </a:rPr>
              <a:t>secondaires </a:t>
            </a:r>
            <a:r>
              <a:rPr lang="fr-FR" sz="1600" dirty="0">
                <a:solidFill>
                  <a:schemeClr val="bg1"/>
                </a:solidFill>
              </a:rPr>
              <a:t>ou certains groupes sociaux que l'on pense être particulièrement « à risque » d'être victimisés ou de s'engager dans les comportements délictueux et, enfin</a:t>
            </a:r>
          </a:p>
          <a:p>
            <a:pPr marL="800100" lvl="1" indent="-342900">
              <a:buFont typeface="+mj-lt"/>
              <a:buAutoNum type="arabicPeriod"/>
            </a:pPr>
            <a:r>
              <a:rPr lang="fr-FR" sz="1600" dirty="0">
                <a:solidFill>
                  <a:srgbClr val="FFFF00"/>
                </a:solidFill>
              </a:rPr>
              <a:t>tertiaires </a:t>
            </a:r>
            <a:r>
              <a:rPr lang="fr-FR" sz="1600" dirty="0">
                <a:solidFill>
                  <a:schemeClr val="bg1"/>
                </a:solidFill>
              </a:rPr>
              <a:t>de victimes et de délinquants réels connus des autorités, notamment en raison de leur victimisation multiple et répétée et / ou de leurs infractions prolifiques.</a:t>
            </a:r>
          </a:p>
          <a:p>
            <a:endParaRPr lang="fr-FR" sz="1600" dirty="0">
              <a:solidFill>
                <a:schemeClr val="bg1"/>
              </a:solidFill>
            </a:endParaRPr>
          </a:p>
        </p:txBody>
      </p:sp>
      <p:sp>
        <p:nvSpPr>
          <p:cNvPr id="6" name="Titel 1">
            <a:extLst>
              <a:ext uri="{FF2B5EF4-FFF2-40B4-BE49-F238E27FC236}">
                <a16:creationId xmlns:a16="http://schemas.microsoft.com/office/drawing/2014/main" id="{84CCFEDA-9C48-4EC0-8529-C25414AE08C5}"/>
              </a:ext>
            </a:extLst>
          </p:cNvPr>
          <p:cNvSpPr txBox="1">
            <a:spLocks/>
          </p:cNvSpPr>
          <p:nvPr/>
        </p:nvSpPr>
        <p:spPr>
          <a:xfrm>
            <a:off x="0" y="67464"/>
            <a:ext cx="9144000" cy="857250"/>
          </a:xfrm>
          <a:prstGeom prst="rect">
            <a:avLst/>
          </a:prstGeom>
        </p:spPr>
        <p:txBody>
          <a:bodyPr/>
          <a:lstStyle>
            <a:lvl1pPr algn="l" defTabSz="914400" rtl="0" eaLnBrk="1" latinLnBrk="0" hangingPunct="1">
              <a:spcBef>
                <a:spcPct val="0"/>
              </a:spcBef>
              <a:buNone/>
              <a:defRPr sz="3200" kern="1200">
                <a:solidFill>
                  <a:schemeClr val="bg1"/>
                </a:solidFill>
                <a:latin typeface="+mj-lt"/>
                <a:ea typeface="+mj-ea"/>
                <a:cs typeface="+mj-cs"/>
              </a:defRPr>
            </a:lvl1pPr>
          </a:lstStyle>
          <a:p>
            <a:pPr algn="ctr"/>
            <a:r>
              <a:rPr lang="nl-NL" dirty="0" err="1"/>
              <a:t>Diagnostic</a:t>
            </a:r>
            <a:r>
              <a:rPr lang="nl-NL" dirty="0"/>
              <a:t> </a:t>
            </a:r>
            <a:r>
              <a:rPr lang="nl-NL" dirty="0" err="1"/>
              <a:t>Toolbox</a:t>
            </a:r>
            <a:endParaRPr lang="nl-BE" dirty="0"/>
          </a:p>
        </p:txBody>
      </p:sp>
      <p:sp>
        <p:nvSpPr>
          <p:cNvPr id="7" name="Rectangle 2">
            <a:extLst>
              <a:ext uri="{FF2B5EF4-FFF2-40B4-BE49-F238E27FC236}">
                <a16:creationId xmlns:a16="http://schemas.microsoft.com/office/drawing/2014/main" id="{2AD8A306-DD26-4D0C-A6F6-6007476C00D4}"/>
              </a:ext>
            </a:extLst>
          </p:cNvPr>
          <p:cNvSpPr txBox="1">
            <a:spLocks/>
          </p:cNvSpPr>
          <p:nvPr/>
        </p:nvSpPr>
        <p:spPr>
          <a:xfrm>
            <a:off x="193416" y="880268"/>
            <a:ext cx="8712968" cy="539354"/>
          </a:xfrm>
          <a:prstGeom prst="rect">
            <a:avLst/>
          </a:prstGeom>
        </p:spPr>
        <p:txBody>
          <a:bodyPr anchor="ctr"/>
          <a:lstStyle/>
          <a:p>
            <a:pPr eaLnBrk="1" hangingPunct="1">
              <a:lnSpc>
                <a:spcPct val="80000"/>
              </a:lnSpc>
              <a:defRPr/>
            </a:pPr>
            <a:r>
              <a:rPr lang="en-US" altLang="nl-NL" sz="2400" b="1" dirty="0">
                <a:solidFill>
                  <a:schemeClr val="bg1"/>
                </a:solidFill>
                <a:effectLst>
                  <a:outerShdw blurRad="38100" dist="38100" dir="2700000" algn="tl">
                    <a:srgbClr val="000000">
                      <a:alpha val="43137"/>
                    </a:srgbClr>
                  </a:outerShdw>
                </a:effectLst>
                <a:latin typeface="+mj-lt"/>
                <a:ea typeface="+mj-ea"/>
                <a:cs typeface="+mj-cs"/>
              </a:rPr>
              <a:t>2. Populations et objectives</a:t>
            </a:r>
            <a:endParaRPr lang="nl-NL" altLang="nl-NL" sz="2400" dirty="0">
              <a:solidFill>
                <a:schemeClr val="bg1"/>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1847516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1000"/>
                                        <p:tgtEl>
                                          <p:spTgt spid="5">
                                            <p:txEl>
                                              <p:pRg st="4" end="4"/>
                                            </p:txEl>
                                          </p:spTgt>
                                        </p:tgtEl>
                                      </p:cBhvr>
                                    </p:animEffect>
                                    <p:anim calcmode="lin" valueType="num">
                                      <p:cBhvr>
                                        <p:cTn id="29"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fade">
                                      <p:cBhvr>
                                        <p:cTn id="35" dur="1000"/>
                                        <p:tgtEl>
                                          <p:spTgt spid="5">
                                            <p:txEl>
                                              <p:pRg st="5" end="5"/>
                                            </p:txEl>
                                          </p:spTgt>
                                        </p:tgtEl>
                                      </p:cBhvr>
                                    </p:animEffect>
                                    <p:anim calcmode="lin" valueType="num">
                                      <p:cBhvr>
                                        <p:cTn id="36"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5"/>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0EF4DCE5-D26B-44D5-A8A0-45C186FCD451}"/>
              </a:ext>
            </a:extLst>
          </p:cNvPr>
          <p:cNvSpPr>
            <a:spLocks noGrp="1"/>
          </p:cNvSpPr>
          <p:nvPr>
            <p:ph type="sldNum" sz="quarter" idx="12"/>
          </p:nvPr>
        </p:nvSpPr>
        <p:spPr/>
        <p:txBody>
          <a:bodyPr/>
          <a:lstStyle/>
          <a:p>
            <a:fld id="{AD0EE365-4D73-46BE-AA3C-0372F26EA943}" type="slidenum">
              <a:rPr lang="nl-BE" altLang="nl-NL" smtClean="0"/>
              <a:pPr/>
              <a:t>21</a:t>
            </a:fld>
            <a:endParaRPr lang="nl-BE" altLang="nl-NL"/>
          </a:p>
        </p:txBody>
      </p:sp>
      <p:sp>
        <p:nvSpPr>
          <p:cNvPr id="5" name="Tekstvak 4">
            <a:extLst>
              <a:ext uri="{FF2B5EF4-FFF2-40B4-BE49-F238E27FC236}">
                <a16:creationId xmlns:a16="http://schemas.microsoft.com/office/drawing/2014/main" id="{033EB3CF-93CF-4655-B78D-95BDF84A2D7B}"/>
              </a:ext>
            </a:extLst>
          </p:cNvPr>
          <p:cNvSpPr txBox="1"/>
          <p:nvPr/>
        </p:nvSpPr>
        <p:spPr>
          <a:xfrm>
            <a:off x="193416" y="1703134"/>
            <a:ext cx="8784976" cy="2523768"/>
          </a:xfrm>
          <a:prstGeom prst="rect">
            <a:avLst/>
          </a:prstGeom>
          <a:noFill/>
        </p:spPr>
        <p:txBody>
          <a:bodyPr wrap="square" rtlCol="0">
            <a:spAutoFit/>
          </a:bodyPr>
          <a:lstStyle/>
          <a:p>
            <a:r>
              <a:rPr lang="fr-FR" sz="1600" dirty="0">
                <a:solidFill>
                  <a:schemeClr val="bg1"/>
                </a:solidFill>
              </a:rPr>
              <a:t>Un dernier ensemble de concepts pour diagnostiquer les programmes de sécurité s'inspire de la littérature bien établie sur les objectifs alternatifs de :</a:t>
            </a:r>
          </a:p>
          <a:p>
            <a:endParaRPr lang="fr-FR" dirty="0">
              <a:solidFill>
                <a:schemeClr val="bg1"/>
              </a:solidFill>
            </a:endParaRPr>
          </a:p>
          <a:p>
            <a:pPr marL="342900" indent="-342900">
              <a:buFont typeface="+mj-lt"/>
              <a:buAutoNum type="arabicPeriod"/>
            </a:pPr>
            <a:r>
              <a:rPr lang="fr-FR" dirty="0">
                <a:solidFill>
                  <a:srgbClr val="FFFF00"/>
                </a:solidFill>
              </a:rPr>
              <a:t>fournir divers services sociaux</a:t>
            </a:r>
          </a:p>
          <a:p>
            <a:pPr marL="342900" indent="-342900">
              <a:buFont typeface="+mj-lt"/>
              <a:buAutoNum type="arabicPeriod"/>
            </a:pPr>
            <a:endParaRPr lang="fr-FR" dirty="0">
              <a:solidFill>
                <a:srgbClr val="FFFF00"/>
              </a:solidFill>
            </a:endParaRPr>
          </a:p>
          <a:p>
            <a:pPr marL="342900" indent="-342900">
              <a:buFont typeface="+mj-lt"/>
              <a:buAutoNum type="arabicPeriod"/>
            </a:pPr>
            <a:r>
              <a:rPr lang="fr-FR" dirty="0">
                <a:solidFill>
                  <a:srgbClr val="FFFF00"/>
                </a:solidFill>
              </a:rPr>
              <a:t>maintenir l'ordre public </a:t>
            </a:r>
          </a:p>
          <a:p>
            <a:pPr marL="342900" indent="-342900">
              <a:buFont typeface="+mj-lt"/>
              <a:buAutoNum type="arabicPeriod"/>
            </a:pPr>
            <a:endParaRPr lang="fr-FR" dirty="0">
              <a:solidFill>
                <a:srgbClr val="FFFF00"/>
              </a:solidFill>
            </a:endParaRPr>
          </a:p>
          <a:p>
            <a:pPr marL="342900" indent="-342900">
              <a:buFont typeface="+mj-lt"/>
              <a:buAutoNum type="arabicPeriod"/>
            </a:pPr>
            <a:r>
              <a:rPr lang="fr-FR" dirty="0">
                <a:solidFill>
                  <a:srgbClr val="FFFF00"/>
                </a:solidFill>
              </a:rPr>
              <a:t>réduire la criminalité </a:t>
            </a:r>
          </a:p>
          <a:p>
            <a:endParaRPr lang="fr-BE" dirty="0">
              <a:solidFill>
                <a:srgbClr val="FFFF00"/>
              </a:solidFill>
            </a:endParaRPr>
          </a:p>
        </p:txBody>
      </p:sp>
      <p:sp>
        <p:nvSpPr>
          <p:cNvPr id="6" name="Rectangle 2">
            <a:extLst>
              <a:ext uri="{FF2B5EF4-FFF2-40B4-BE49-F238E27FC236}">
                <a16:creationId xmlns:a16="http://schemas.microsoft.com/office/drawing/2014/main" id="{6E9904FC-4F36-4884-ADE3-0DC5C2390D0C}"/>
              </a:ext>
            </a:extLst>
          </p:cNvPr>
          <p:cNvSpPr txBox="1">
            <a:spLocks/>
          </p:cNvSpPr>
          <p:nvPr/>
        </p:nvSpPr>
        <p:spPr>
          <a:xfrm>
            <a:off x="193416" y="880268"/>
            <a:ext cx="8712968" cy="539354"/>
          </a:xfrm>
          <a:prstGeom prst="rect">
            <a:avLst/>
          </a:prstGeom>
        </p:spPr>
        <p:txBody>
          <a:bodyPr anchor="ctr"/>
          <a:lstStyle/>
          <a:p>
            <a:pPr eaLnBrk="1" hangingPunct="1">
              <a:lnSpc>
                <a:spcPct val="80000"/>
              </a:lnSpc>
              <a:defRPr/>
            </a:pPr>
            <a:r>
              <a:rPr lang="en-US" altLang="nl-NL" sz="2400" b="1" dirty="0">
                <a:solidFill>
                  <a:schemeClr val="bg1"/>
                </a:solidFill>
                <a:effectLst>
                  <a:outerShdw blurRad="38100" dist="38100" dir="2700000" algn="tl">
                    <a:srgbClr val="000000">
                      <a:alpha val="43137"/>
                    </a:srgbClr>
                  </a:outerShdw>
                </a:effectLst>
                <a:latin typeface="+mj-lt"/>
                <a:ea typeface="+mj-ea"/>
                <a:cs typeface="+mj-cs"/>
              </a:rPr>
              <a:t>3. Objectives</a:t>
            </a:r>
            <a:endParaRPr lang="nl-NL" altLang="nl-NL" sz="2400" dirty="0">
              <a:solidFill>
                <a:schemeClr val="bg1"/>
              </a:solidFill>
              <a:effectLst>
                <a:outerShdw blurRad="38100" dist="38100" dir="2700000" algn="tl">
                  <a:srgbClr val="000000">
                    <a:alpha val="43137"/>
                  </a:srgbClr>
                </a:outerShdw>
              </a:effectLst>
              <a:latin typeface="+mj-lt"/>
              <a:ea typeface="+mj-ea"/>
              <a:cs typeface="+mj-cs"/>
            </a:endParaRPr>
          </a:p>
        </p:txBody>
      </p:sp>
      <p:sp>
        <p:nvSpPr>
          <p:cNvPr id="7" name="Titel 1">
            <a:extLst>
              <a:ext uri="{FF2B5EF4-FFF2-40B4-BE49-F238E27FC236}">
                <a16:creationId xmlns:a16="http://schemas.microsoft.com/office/drawing/2014/main" id="{EFCE6B7C-0717-44F3-AAF8-FDC1404D8831}"/>
              </a:ext>
            </a:extLst>
          </p:cNvPr>
          <p:cNvSpPr txBox="1">
            <a:spLocks/>
          </p:cNvSpPr>
          <p:nvPr/>
        </p:nvSpPr>
        <p:spPr>
          <a:xfrm>
            <a:off x="0" y="67464"/>
            <a:ext cx="9144000" cy="857250"/>
          </a:xfrm>
          <a:prstGeom prst="rect">
            <a:avLst/>
          </a:prstGeom>
        </p:spPr>
        <p:txBody>
          <a:bodyPr/>
          <a:lstStyle>
            <a:lvl1pPr algn="l" defTabSz="914400" rtl="0" eaLnBrk="1" latinLnBrk="0" hangingPunct="1">
              <a:spcBef>
                <a:spcPct val="0"/>
              </a:spcBef>
              <a:buNone/>
              <a:defRPr sz="3200" kern="1200">
                <a:solidFill>
                  <a:schemeClr val="bg1"/>
                </a:solidFill>
                <a:latin typeface="+mj-lt"/>
                <a:ea typeface="+mj-ea"/>
                <a:cs typeface="+mj-cs"/>
              </a:defRPr>
            </a:lvl1pPr>
          </a:lstStyle>
          <a:p>
            <a:pPr algn="ctr"/>
            <a:r>
              <a:rPr lang="nl-NL" dirty="0" err="1"/>
              <a:t>Diagnostic</a:t>
            </a:r>
            <a:r>
              <a:rPr lang="nl-NL" dirty="0"/>
              <a:t> </a:t>
            </a:r>
            <a:r>
              <a:rPr lang="nl-NL" dirty="0" err="1"/>
              <a:t>Toolbox</a:t>
            </a:r>
            <a:endParaRPr lang="nl-BE" dirty="0"/>
          </a:p>
        </p:txBody>
      </p:sp>
    </p:spTree>
    <p:extLst>
      <p:ext uri="{BB962C8B-B14F-4D97-AF65-F5344CB8AC3E}">
        <p14:creationId xmlns:p14="http://schemas.microsoft.com/office/powerpoint/2010/main" val="122061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1000"/>
                                        <p:tgtEl>
                                          <p:spTgt spid="5">
                                            <p:txEl>
                                              <p:pRg st="4" end="4"/>
                                            </p:txEl>
                                          </p:spTgt>
                                        </p:tgtEl>
                                      </p:cBhvr>
                                    </p:animEffect>
                                    <p:anim calcmode="lin" valueType="num">
                                      <p:cBhvr>
                                        <p:cTn id="29"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Effect transition="in" filter="fade">
                                      <p:cBhvr>
                                        <p:cTn id="35" dur="1000"/>
                                        <p:tgtEl>
                                          <p:spTgt spid="5">
                                            <p:txEl>
                                              <p:pRg st="6" end="6"/>
                                            </p:txEl>
                                          </p:spTgt>
                                        </p:tgtEl>
                                      </p:cBhvr>
                                    </p:animEffect>
                                    <p:anim calcmode="lin" valueType="num">
                                      <p:cBhvr>
                                        <p:cTn id="36"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5"/>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7D2AE428-1D49-459F-AB2D-0C4BD3C12EE0}" type="slidenum">
              <a:rPr lang="nl-BE" altLang="nl-NL" smtClean="0"/>
              <a:pPr/>
              <a:t>22</a:t>
            </a:fld>
            <a:endParaRPr lang="nl-BE" altLang="nl-NL"/>
          </a:p>
        </p:txBody>
      </p:sp>
      <p:graphicFrame>
        <p:nvGraphicFramePr>
          <p:cNvPr id="6" name="Tabel 5"/>
          <p:cNvGraphicFramePr>
            <a:graphicFrameLocks noGrp="1"/>
          </p:cNvGraphicFramePr>
          <p:nvPr/>
        </p:nvGraphicFramePr>
        <p:xfrm>
          <a:off x="755575" y="726921"/>
          <a:ext cx="7560839" cy="3960442"/>
        </p:xfrm>
        <a:graphic>
          <a:graphicData uri="http://schemas.openxmlformats.org/drawingml/2006/table">
            <a:tbl>
              <a:tblPr/>
              <a:tblGrid>
                <a:gridCol w="2940279">
                  <a:extLst>
                    <a:ext uri="{9D8B030D-6E8A-4147-A177-3AD203B41FA5}">
                      <a16:colId xmlns:a16="http://schemas.microsoft.com/office/drawing/2014/main" val="20000"/>
                    </a:ext>
                  </a:extLst>
                </a:gridCol>
                <a:gridCol w="516125">
                  <a:extLst>
                    <a:ext uri="{9D8B030D-6E8A-4147-A177-3AD203B41FA5}">
                      <a16:colId xmlns:a16="http://schemas.microsoft.com/office/drawing/2014/main" val="20001"/>
                    </a:ext>
                  </a:extLst>
                </a:gridCol>
                <a:gridCol w="503017">
                  <a:extLst>
                    <a:ext uri="{9D8B030D-6E8A-4147-A177-3AD203B41FA5}">
                      <a16:colId xmlns:a16="http://schemas.microsoft.com/office/drawing/2014/main" val="20002"/>
                    </a:ext>
                  </a:extLst>
                </a:gridCol>
                <a:gridCol w="429286">
                  <a:extLst>
                    <a:ext uri="{9D8B030D-6E8A-4147-A177-3AD203B41FA5}">
                      <a16:colId xmlns:a16="http://schemas.microsoft.com/office/drawing/2014/main" val="20003"/>
                    </a:ext>
                  </a:extLst>
                </a:gridCol>
                <a:gridCol w="429286">
                  <a:extLst>
                    <a:ext uri="{9D8B030D-6E8A-4147-A177-3AD203B41FA5}">
                      <a16:colId xmlns:a16="http://schemas.microsoft.com/office/drawing/2014/main" val="20004"/>
                    </a:ext>
                  </a:extLst>
                </a:gridCol>
                <a:gridCol w="429286">
                  <a:extLst>
                    <a:ext uri="{9D8B030D-6E8A-4147-A177-3AD203B41FA5}">
                      <a16:colId xmlns:a16="http://schemas.microsoft.com/office/drawing/2014/main" val="20005"/>
                    </a:ext>
                  </a:extLst>
                </a:gridCol>
                <a:gridCol w="578390">
                  <a:extLst>
                    <a:ext uri="{9D8B030D-6E8A-4147-A177-3AD203B41FA5}">
                      <a16:colId xmlns:a16="http://schemas.microsoft.com/office/drawing/2014/main" val="20006"/>
                    </a:ext>
                  </a:extLst>
                </a:gridCol>
                <a:gridCol w="578390">
                  <a:extLst>
                    <a:ext uri="{9D8B030D-6E8A-4147-A177-3AD203B41FA5}">
                      <a16:colId xmlns:a16="http://schemas.microsoft.com/office/drawing/2014/main" val="20007"/>
                    </a:ext>
                  </a:extLst>
                </a:gridCol>
                <a:gridCol w="578390">
                  <a:extLst>
                    <a:ext uri="{9D8B030D-6E8A-4147-A177-3AD203B41FA5}">
                      <a16:colId xmlns:a16="http://schemas.microsoft.com/office/drawing/2014/main" val="20008"/>
                    </a:ext>
                  </a:extLst>
                </a:gridCol>
                <a:gridCol w="578390">
                  <a:extLst>
                    <a:ext uri="{9D8B030D-6E8A-4147-A177-3AD203B41FA5}">
                      <a16:colId xmlns:a16="http://schemas.microsoft.com/office/drawing/2014/main" val="20009"/>
                    </a:ext>
                  </a:extLst>
                </a:gridCol>
              </a:tblGrid>
              <a:tr h="408570">
                <a:tc rowSpan="3">
                  <a:txBody>
                    <a:bodyPr/>
                    <a:lstStyle/>
                    <a:p>
                      <a:pPr>
                        <a:lnSpc>
                          <a:spcPct val="107000"/>
                        </a:lnSpc>
                        <a:spcAft>
                          <a:spcPts val="0"/>
                        </a:spcAft>
                      </a:pPr>
                      <a:r>
                        <a:rPr lang="en-GB" sz="1400" dirty="0">
                          <a:solidFill>
                            <a:schemeClr val="tx1"/>
                          </a:solidFill>
                          <a:latin typeface="Calibri"/>
                          <a:ea typeface="Calibri"/>
                          <a:cs typeface="Times New Roman"/>
                        </a:rPr>
                        <a:t>Disposition</a:t>
                      </a:r>
                      <a:endParaRPr lang="nl-BE" sz="1600" dirty="0">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gridSpan="9">
                  <a:txBody>
                    <a:bodyPr/>
                    <a:lstStyle/>
                    <a:p>
                      <a:pPr algn="ctr">
                        <a:lnSpc>
                          <a:spcPct val="107000"/>
                        </a:lnSpc>
                        <a:spcAft>
                          <a:spcPts val="0"/>
                        </a:spcAft>
                      </a:pPr>
                      <a:r>
                        <a:rPr lang="fr-FR" sz="1800" b="1" dirty="0">
                          <a:solidFill>
                            <a:schemeClr val="tx1"/>
                          </a:solidFill>
                        </a:rPr>
                        <a:t>Règles de signification et d'adhésion </a:t>
                      </a:r>
                      <a:endParaRPr lang="nl-BE" sz="1800" dirty="0">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10000"/>
                  </a:ext>
                </a:extLst>
              </a:tr>
              <a:tr h="408570">
                <a:tc vMerge="1">
                  <a:txBody>
                    <a:bodyPr/>
                    <a:lstStyle/>
                    <a:p>
                      <a:endParaRPr lang="nl-BE"/>
                    </a:p>
                  </a:txBody>
                  <a:tcPr/>
                </a:tc>
                <a:tc gridSpan="3">
                  <a:txBody>
                    <a:bodyPr/>
                    <a:lstStyle/>
                    <a:p>
                      <a:pPr algn="ctr">
                        <a:lnSpc>
                          <a:spcPct val="107000"/>
                        </a:lnSpc>
                        <a:spcAft>
                          <a:spcPts val="0"/>
                        </a:spcAft>
                      </a:pPr>
                      <a:r>
                        <a:rPr lang="en-GB" sz="1600" dirty="0">
                          <a:solidFill>
                            <a:schemeClr val="tx1"/>
                          </a:solidFill>
                          <a:latin typeface="Calibri"/>
                          <a:ea typeface="Calibri"/>
                          <a:cs typeface="Times New Roman"/>
                        </a:rPr>
                        <a:t>Orientations</a:t>
                      </a:r>
                      <a:endParaRPr lang="nl-BE" sz="1600" dirty="0">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hMerge="1">
                  <a:txBody>
                    <a:bodyPr/>
                    <a:lstStyle/>
                    <a:p>
                      <a:endParaRPr lang="nl-BE"/>
                    </a:p>
                  </a:txBody>
                  <a:tcPr/>
                </a:tc>
                <a:tc hMerge="1">
                  <a:txBody>
                    <a:bodyPr/>
                    <a:lstStyle/>
                    <a:p>
                      <a:endParaRPr lang="nl-BE"/>
                    </a:p>
                  </a:txBody>
                  <a:tcPr/>
                </a:tc>
                <a:tc gridSpan="3">
                  <a:txBody>
                    <a:bodyPr/>
                    <a:lstStyle/>
                    <a:p>
                      <a:pPr algn="ctr">
                        <a:lnSpc>
                          <a:spcPct val="107000"/>
                        </a:lnSpc>
                        <a:spcAft>
                          <a:spcPts val="0"/>
                        </a:spcAft>
                      </a:pPr>
                      <a:r>
                        <a:rPr lang="en-GB" sz="1600" dirty="0">
                          <a:solidFill>
                            <a:schemeClr val="tx1"/>
                          </a:solidFill>
                          <a:latin typeface="Calibri"/>
                          <a:ea typeface="Calibri"/>
                          <a:cs typeface="Times New Roman"/>
                        </a:rPr>
                        <a:t>Populations</a:t>
                      </a:r>
                      <a:endParaRPr lang="nl-BE" sz="1600" dirty="0">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hMerge="1">
                  <a:txBody>
                    <a:bodyPr/>
                    <a:lstStyle/>
                    <a:p>
                      <a:endParaRPr lang="nl-BE"/>
                    </a:p>
                  </a:txBody>
                  <a:tcPr/>
                </a:tc>
                <a:tc hMerge="1">
                  <a:txBody>
                    <a:bodyPr/>
                    <a:lstStyle/>
                    <a:p>
                      <a:endParaRPr lang="nl-BE"/>
                    </a:p>
                  </a:txBody>
                  <a:tcPr/>
                </a:tc>
                <a:tc gridSpan="3">
                  <a:txBody>
                    <a:bodyPr/>
                    <a:lstStyle/>
                    <a:p>
                      <a:pPr algn="ctr">
                        <a:lnSpc>
                          <a:spcPct val="107000"/>
                        </a:lnSpc>
                        <a:spcAft>
                          <a:spcPts val="0"/>
                        </a:spcAft>
                      </a:pPr>
                      <a:r>
                        <a:rPr lang="en-GB" sz="1600" dirty="0">
                          <a:solidFill>
                            <a:schemeClr val="tx1"/>
                          </a:solidFill>
                          <a:latin typeface="Calibri"/>
                          <a:ea typeface="Calibri"/>
                          <a:cs typeface="Times New Roman"/>
                        </a:rPr>
                        <a:t>Objectives</a:t>
                      </a:r>
                      <a:endParaRPr lang="nl-BE" sz="1600" dirty="0">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10001"/>
                  </a:ext>
                </a:extLst>
              </a:tr>
              <a:tr h="1265563">
                <a:tc vMerge="1">
                  <a:txBody>
                    <a:bodyPr/>
                    <a:lstStyle/>
                    <a:p>
                      <a:endParaRPr lang="nl-BE"/>
                    </a:p>
                  </a:txBody>
                  <a:tcPr/>
                </a:tc>
                <a:tc>
                  <a:txBody>
                    <a:bodyPr/>
                    <a:lstStyle/>
                    <a:p>
                      <a:pPr marL="71755" marR="71755" algn="ctr">
                        <a:lnSpc>
                          <a:spcPct val="107000"/>
                        </a:lnSpc>
                        <a:spcAft>
                          <a:spcPts val="0"/>
                        </a:spcAft>
                      </a:pPr>
                      <a:r>
                        <a:rPr lang="en-GB" sz="1400" dirty="0" err="1">
                          <a:solidFill>
                            <a:schemeClr val="tx1"/>
                          </a:solidFill>
                          <a:latin typeface="Calibri"/>
                          <a:ea typeface="Calibri"/>
                          <a:cs typeface="Times New Roman"/>
                        </a:rPr>
                        <a:t>Délinquant</a:t>
                      </a:r>
                      <a:endParaRPr lang="nl-BE" sz="2800" dirty="0">
                        <a:solidFill>
                          <a:schemeClr val="tx1"/>
                        </a:solidFill>
                        <a:latin typeface="Calibri"/>
                        <a:ea typeface="Calibri"/>
                        <a:cs typeface="Times New Roman"/>
                      </a:endParaRPr>
                    </a:p>
                  </a:txBody>
                  <a:tcPr marL="51435" marR="51435"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71755" marR="71755" algn="ctr">
                        <a:lnSpc>
                          <a:spcPct val="107000"/>
                        </a:lnSpc>
                        <a:spcAft>
                          <a:spcPts val="0"/>
                        </a:spcAft>
                      </a:pPr>
                      <a:r>
                        <a:rPr lang="en-GB" sz="1400" dirty="0">
                          <a:solidFill>
                            <a:schemeClr val="tx1"/>
                          </a:solidFill>
                          <a:latin typeface="Calibri"/>
                          <a:ea typeface="Calibri"/>
                          <a:cs typeface="Times New Roman"/>
                        </a:rPr>
                        <a:t>Victim</a:t>
                      </a:r>
                      <a:endParaRPr lang="nl-BE" sz="2800" dirty="0">
                        <a:solidFill>
                          <a:schemeClr val="tx1"/>
                        </a:solidFill>
                        <a:latin typeface="Calibri"/>
                        <a:ea typeface="Calibri"/>
                        <a:cs typeface="Times New Roman"/>
                      </a:endParaRPr>
                    </a:p>
                  </a:txBody>
                  <a:tcPr marL="51435" marR="51435"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71755" marR="71755" algn="ctr">
                        <a:lnSpc>
                          <a:spcPct val="107000"/>
                        </a:lnSpc>
                        <a:spcAft>
                          <a:spcPts val="0"/>
                        </a:spcAft>
                      </a:pPr>
                      <a:r>
                        <a:rPr lang="en-GB" sz="1400" dirty="0" err="1">
                          <a:solidFill>
                            <a:schemeClr val="tx1"/>
                          </a:solidFill>
                          <a:latin typeface="Calibri"/>
                          <a:ea typeface="Calibri"/>
                          <a:cs typeface="Times New Roman"/>
                        </a:rPr>
                        <a:t>Environnement</a:t>
                      </a:r>
                      <a:endParaRPr lang="nl-BE" sz="2800" dirty="0">
                        <a:solidFill>
                          <a:schemeClr val="tx1"/>
                        </a:solidFill>
                        <a:latin typeface="Calibri"/>
                        <a:ea typeface="Calibri"/>
                        <a:cs typeface="Times New Roman"/>
                      </a:endParaRPr>
                    </a:p>
                  </a:txBody>
                  <a:tcPr marL="51435" marR="51435"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71755" marR="71755" algn="ctr">
                        <a:lnSpc>
                          <a:spcPct val="107000"/>
                        </a:lnSpc>
                        <a:spcAft>
                          <a:spcPts val="0"/>
                        </a:spcAft>
                      </a:pPr>
                      <a:r>
                        <a:rPr lang="en-GB" sz="1400" dirty="0" err="1">
                          <a:solidFill>
                            <a:schemeClr val="tx1"/>
                          </a:solidFill>
                          <a:latin typeface="Calibri"/>
                          <a:ea typeface="Calibri"/>
                          <a:cs typeface="Times New Roman"/>
                        </a:rPr>
                        <a:t>Primair</a:t>
                      </a:r>
                      <a:endParaRPr lang="nl-BE" sz="2800" dirty="0">
                        <a:solidFill>
                          <a:schemeClr val="tx1"/>
                        </a:solidFill>
                        <a:latin typeface="Calibri"/>
                        <a:ea typeface="Calibri"/>
                        <a:cs typeface="Times New Roman"/>
                      </a:endParaRPr>
                    </a:p>
                  </a:txBody>
                  <a:tcPr marL="51435" marR="51435"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71755" marR="71755" algn="ctr">
                        <a:lnSpc>
                          <a:spcPct val="107000"/>
                        </a:lnSpc>
                        <a:spcAft>
                          <a:spcPts val="0"/>
                        </a:spcAft>
                      </a:pPr>
                      <a:r>
                        <a:rPr lang="en-GB" sz="1400" dirty="0" err="1">
                          <a:solidFill>
                            <a:schemeClr val="tx1"/>
                          </a:solidFill>
                          <a:latin typeface="Calibri"/>
                          <a:ea typeface="Calibri"/>
                          <a:cs typeface="Times New Roman"/>
                        </a:rPr>
                        <a:t>Secondair</a:t>
                      </a:r>
                      <a:endParaRPr lang="nl-BE" sz="2800" dirty="0">
                        <a:solidFill>
                          <a:schemeClr val="tx1"/>
                        </a:solidFill>
                        <a:latin typeface="Calibri"/>
                        <a:ea typeface="Calibri"/>
                        <a:cs typeface="Times New Roman"/>
                      </a:endParaRPr>
                    </a:p>
                  </a:txBody>
                  <a:tcPr marL="51435" marR="51435"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71755" marR="71755" algn="ctr">
                        <a:lnSpc>
                          <a:spcPct val="107000"/>
                        </a:lnSpc>
                        <a:spcAft>
                          <a:spcPts val="0"/>
                        </a:spcAft>
                      </a:pPr>
                      <a:r>
                        <a:rPr lang="en-GB" sz="1400" dirty="0" err="1">
                          <a:solidFill>
                            <a:schemeClr val="tx1"/>
                          </a:solidFill>
                          <a:latin typeface="Calibri"/>
                          <a:ea typeface="Calibri"/>
                          <a:cs typeface="Times New Roman"/>
                        </a:rPr>
                        <a:t>Tertiar</a:t>
                      </a:r>
                      <a:endParaRPr lang="nl-BE" sz="2800" dirty="0">
                        <a:solidFill>
                          <a:schemeClr val="tx1"/>
                        </a:solidFill>
                        <a:latin typeface="Calibri"/>
                        <a:ea typeface="Calibri"/>
                        <a:cs typeface="Times New Roman"/>
                      </a:endParaRPr>
                    </a:p>
                  </a:txBody>
                  <a:tcPr marL="51435" marR="51435"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71755" marR="71755" algn="ctr">
                        <a:lnSpc>
                          <a:spcPct val="107000"/>
                        </a:lnSpc>
                        <a:spcAft>
                          <a:spcPts val="0"/>
                        </a:spcAft>
                      </a:pPr>
                      <a:r>
                        <a:rPr lang="en-GB" sz="1400" dirty="0">
                          <a:solidFill>
                            <a:schemeClr val="tx1"/>
                          </a:solidFill>
                          <a:latin typeface="Calibri"/>
                          <a:ea typeface="Calibri"/>
                          <a:cs typeface="Times New Roman"/>
                        </a:rPr>
                        <a:t>Service Social</a:t>
                      </a:r>
                      <a:endParaRPr lang="nl-BE" sz="2800" dirty="0">
                        <a:solidFill>
                          <a:schemeClr val="tx1"/>
                        </a:solidFill>
                        <a:latin typeface="Calibri"/>
                        <a:ea typeface="Calibri"/>
                        <a:cs typeface="Times New Roman"/>
                      </a:endParaRPr>
                    </a:p>
                  </a:txBody>
                  <a:tcPr marL="51435" marR="51435"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71755" marR="71755" algn="ctr">
                        <a:lnSpc>
                          <a:spcPct val="107000"/>
                        </a:lnSpc>
                        <a:spcAft>
                          <a:spcPts val="0"/>
                        </a:spcAft>
                      </a:pPr>
                      <a:r>
                        <a:rPr lang="en-GB" sz="1400" dirty="0">
                          <a:solidFill>
                            <a:schemeClr val="tx1"/>
                          </a:solidFill>
                          <a:latin typeface="Calibri"/>
                          <a:ea typeface="Calibri"/>
                          <a:cs typeface="Times New Roman"/>
                        </a:rPr>
                        <a:t>Ordre public</a:t>
                      </a:r>
                      <a:endParaRPr lang="nl-BE" sz="2800" dirty="0">
                        <a:solidFill>
                          <a:schemeClr val="tx1"/>
                        </a:solidFill>
                        <a:latin typeface="Calibri"/>
                        <a:ea typeface="Calibri"/>
                        <a:cs typeface="Times New Roman"/>
                      </a:endParaRPr>
                    </a:p>
                  </a:txBody>
                  <a:tcPr marL="51435" marR="51435"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71755" marR="71755" algn="ctr">
                        <a:lnSpc>
                          <a:spcPct val="107000"/>
                        </a:lnSpc>
                        <a:spcAft>
                          <a:spcPts val="0"/>
                        </a:spcAft>
                      </a:pPr>
                      <a:r>
                        <a:rPr lang="en-GB" sz="1400" dirty="0" err="1">
                          <a:solidFill>
                            <a:schemeClr val="tx1"/>
                          </a:solidFill>
                          <a:latin typeface="Calibri"/>
                          <a:ea typeface="Calibri"/>
                          <a:cs typeface="Times New Roman"/>
                        </a:rPr>
                        <a:t>Réduction</a:t>
                      </a:r>
                      <a:r>
                        <a:rPr lang="en-GB" sz="1400" dirty="0">
                          <a:solidFill>
                            <a:schemeClr val="tx1"/>
                          </a:solidFill>
                          <a:latin typeface="Calibri"/>
                          <a:ea typeface="Calibri"/>
                          <a:cs typeface="Times New Roman"/>
                        </a:rPr>
                        <a:t> de </a:t>
                      </a:r>
                      <a:r>
                        <a:rPr lang="en-GB" sz="1400" dirty="0" err="1">
                          <a:solidFill>
                            <a:schemeClr val="tx1"/>
                          </a:solidFill>
                          <a:latin typeface="Calibri"/>
                          <a:ea typeface="Calibri"/>
                          <a:cs typeface="Times New Roman"/>
                        </a:rPr>
                        <a:t>criminalité</a:t>
                      </a:r>
                      <a:r>
                        <a:rPr lang="en-GB" sz="1400" dirty="0">
                          <a:solidFill>
                            <a:schemeClr val="tx1"/>
                          </a:solidFill>
                          <a:latin typeface="Calibri"/>
                          <a:ea typeface="Calibri"/>
                          <a:cs typeface="Times New Roman"/>
                        </a:rPr>
                        <a:t> </a:t>
                      </a:r>
                      <a:endParaRPr lang="nl-BE" sz="2800" dirty="0">
                        <a:solidFill>
                          <a:schemeClr val="tx1"/>
                        </a:solidFill>
                        <a:latin typeface="Calibri"/>
                        <a:ea typeface="Calibri"/>
                        <a:cs typeface="Times New Roman"/>
                      </a:endParaRPr>
                    </a:p>
                  </a:txBody>
                  <a:tcPr marL="51435" marR="51435"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371400">
                <a:tc>
                  <a:txBody>
                    <a:bodyPr/>
                    <a:lstStyle/>
                    <a:p>
                      <a:pPr>
                        <a:lnSpc>
                          <a:spcPct val="107000"/>
                        </a:lnSpc>
                        <a:spcAft>
                          <a:spcPts val="0"/>
                        </a:spcAft>
                      </a:pPr>
                      <a:r>
                        <a:rPr lang="en-GB" sz="1000" u="none" strike="noStrike" dirty="0">
                          <a:solidFill>
                            <a:schemeClr val="tx1"/>
                          </a:solidFill>
                          <a:latin typeface="Calibri"/>
                          <a:ea typeface="Calibri"/>
                          <a:cs typeface="Times New Roman"/>
                        </a:rPr>
                        <a:t>JUSTICE PENALE </a:t>
                      </a:r>
                      <a:endParaRPr lang="nl-BE" sz="1400" u="none" strike="noStrike" dirty="0">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en-GB" sz="1400" b="1" dirty="0">
                          <a:solidFill>
                            <a:schemeClr val="tx1"/>
                          </a:solidFill>
                          <a:latin typeface="Calibri"/>
                          <a:ea typeface="Calibri"/>
                          <a:cs typeface="Times New Roman"/>
                        </a:rPr>
                        <a:t>X</a:t>
                      </a:r>
                      <a:endParaRPr lang="nl-BE" sz="2400" b="1" dirty="0">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endParaRPr lang="en-GB" sz="1400" b="1" dirty="0">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endParaRPr lang="en-GB" sz="1400" b="1" dirty="0">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endParaRPr lang="en-GB" sz="1400" b="1" dirty="0">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endParaRPr lang="en-GB" sz="1400" b="1" dirty="0">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en-GB" sz="1400" b="1" dirty="0">
                          <a:solidFill>
                            <a:schemeClr val="tx1"/>
                          </a:solidFill>
                          <a:latin typeface="Calibri"/>
                          <a:ea typeface="Calibri"/>
                          <a:cs typeface="Times New Roman"/>
                        </a:rPr>
                        <a:t>X</a:t>
                      </a:r>
                      <a:endParaRPr lang="nl-BE" sz="2400" b="1" dirty="0">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endParaRPr lang="en-GB" sz="1400" b="1" dirty="0">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en-GB" sz="1400" b="1">
                          <a:solidFill>
                            <a:schemeClr val="tx1"/>
                          </a:solidFill>
                          <a:latin typeface="Calibri"/>
                          <a:ea typeface="Calibri"/>
                          <a:cs typeface="Times New Roman"/>
                        </a:rPr>
                        <a:t>X</a:t>
                      </a:r>
                      <a:endParaRPr lang="nl-BE" sz="2400" b="1">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en-GB" sz="1400" b="1">
                          <a:solidFill>
                            <a:schemeClr val="tx1"/>
                          </a:solidFill>
                          <a:latin typeface="Calibri"/>
                          <a:ea typeface="Calibri"/>
                          <a:cs typeface="Times New Roman"/>
                        </a:rPr>
                        <a:t>X</a:t>
                      </a:r>
                      <a:endParaRPr lang="nl-BE" sz="2400" b="1">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371400">
                <a:tc>
                  <a:txBody>
                    <a:bodyPr/>
                    <a:lstStyle/>
                    <a:p>
                      <a:pPr>
                        <a:lnSpc>
                          <a:spcPct val="107000"/>
                        </a:lnSpc>
                        <a:spcAft>
                          <a:spcPts val="0"/>
                        </a:spcAft>
                      </a:pPr>
                      <a:r>
                        <a:rPr lang="en-GB" sz="1000" strike="noStrike" dirty="0">
                          <a:solidFill>
                            <a:schemeClr val="tx1"/>
                          </a:solidFill>
                          <a:latin typeface="Calibri"/>
                          <a:ea typeface="Calibri"/>
                          <a:cs typeface="Times New Roman"/>
                        </a:rPr>
                        <a:t>JUSTICE REPARATRICE </a:t>
                      </a:r>
                      <a:endParaRPr lang="nl-BE" sz="1400" strike="noStrike" dirty="0">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en-GB" sz="1400" b="1">
                          <a:solidFill>
                            <a:schemeClr val="tx1"/>
                          </a:solidFill>
                          <a:latin typeface="Calibri"/>
                          <a:ea typeface="Calibri"/>
                          <a:cs typeface="Times New Roman"/>
                        </a:rPr>
                        <a:t>X</a:t>
                      </a:r>
                      <a:endParaRPr lang="nl-BE" sz="2400" b="1">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en-GB" sz="1400" b="1">
                          <a:solidFill>
                            <a:schemeClr val="tx1"/>
                          </a:solidFill>
                          <a:latin typeface="Calibri"/>
                          <a:ea typeface="Calibri"/>
                          <a:cs typeface="Times New Roman"/>
                        </a:rPr>
                        <a:t>X</a:t>
                      </a:r>
                      <a:endParaRPr lang="nl-BE" sz="2400" b="1">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en-GB" sz="1400" b="1" dirty="0">
                          <a:solidFill>
                            <a:schemeClr val="tx1"/>
                          </a:solidFill>
                          <a:latin typeface="Calibri"/>
                          <a:ea typeface="Calibri"/>
                          <a:cs typeface="Times New Roman"/>
                        </a:rPr>
                        <a:t>X</a:t>
                      </a:r>
                      <a:endParaRPr lang="nl-BE" sz="2400" b="1" dirty="0">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endParaRPr lang="en-GB" sz="1400" b="1" dirty="0">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endParaRPr lang="en-GB" sz="1400" b="1" dirty="0">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en-GB" sz="1400" b="1" dirty="0">
                          <a:solidFill>
                            <a:schemeClr val="tx1"/>
                          </a:solidFill>
                          <a:latin typeface="Calibri"/>
                          <a:ea typeface="Calibri"/>
                          <a:cs typeface="Times New Roman"/>
                        </a:rPr>
                        <a:t>X</a:t>
                      </a:r>
                      <a:endParaRPr lang="nl-BE" sz="2400" b="1" dirty="0">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endParaRPr lang="en-GB" sz="1400" b="1" dirty="0">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en-GB" sz="1400" b="1">
                          <a:solidFill>
                            <a:schemeClr val="tx1"/>
                          </a:solidFill>
                          <a:latin typeface="Calibri"/>
                          <a:ea typeface="Calibri"/>
                          <a:cs typeface="Times New Roman"/>
                        </a:rPr>
                        <a:t>X</a:t>
                      </a:r>
                      <a:endParaRPr lang="nl-BE" sz="2400" b="1">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en-GB" sz="1400" b="1" dirty="0">
                          <a:solidFill>
                            <a:schemeClr val="tx1"/>
                          </a:solidFill>
                          <a:latin typeface="Calibri"/>
                          <a:ea typeface="Calibri"/>
                          <a:cs typeface="Times New Roman"/>
                        </a:rPr>
                        <a:t>X</a:t>
                      </a:r>
                      <a:endParaRPr lang="nl-BE" sz="2400" b="1" dirty="0">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371400">
                <a:tc>
                  <a:txBody>
                    <a:bodyPr/>
                    <a:lstStyle/>
                    <a:p>
                      <a:pPr>
                        <a:lnSpc>
                          <a:spcPct val="107000"/>
                        </a:lnSpc>
                        <a:spcAft>
                          <a:spcPts val="0"/>
                        </a:spcAft>
                      </a:pPr>
                      <a:r>
                        <a:rPr lang="en-GB" sz="1000" u="none" strike="noStrike" dirty="0">
                          <a:solidFill>
                            <a:schemeClr val="tx1"/>
                          </a:solidFill>
                          <a:latin typeface="Calibri"/>
                          <a:ea typeface="Calibri"/>
                          <a:cs typeface="Times New Roman"/>
                        </a:rPr>
                        <a:t>JUSTICE SOCIALE </a:t>
                      </a:r>
                      <a:endParaRPr lang="nl-BE" sz="1400" u="none" strike="noStrike" dirty="0">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endParaRPr lang="en-GB" sz="1400" b="1">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endParaRPr lang="en-GB" sz="1400" b="1">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en-GB" sz="1400" b="1">
                          <a:solidFill>
                            <a:schemeClr val="tx1"/>
                          </a:solidFill>
                          <a:latin typeface="Calibri"/>
                          <a:ea typeface="Calibri"/>
                          <a:cs typeface="Times New Roman"/>
                        </a:rPr>
                        <a:t>X</a:t>
                      </a:r>
                      <a:endParaRPr lang="nl-BE" sz="2400" b="1">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en-GB" sz="1400" b="1">
                          <a:solidFill>
                            <a:schemeClr val="tx1"/>
                          </a:solidFill>
                          <a:latin typeface="Calibri"/>
                          <a:ea typeface="Calibri"/>
                          <a:cs typeface="Times New Roman"/>
                        </a:rPr>
                        <a:t>X</a:t>
                      </a:r>
                      <a:endParaRPr lang="nl-BE" sz="2400" b="1">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en-GB" sz="1400" b="1">
                          <a:solidFill>
                            <a:schemeClr val="tx1"/>
                          </a:solidFill>
                          <a:latin typeface="Calibri"/>
                          <a:ea typeface="Calibri"/>
                          <a:cs typeface="Times New Roman"/>
                        </a:rPr>
                        <a:t>X</a:t>
                      </a:r>
                      <a:endParaRPr lang="nl-BE" sz="2400" b="1">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endParaRPr lang="en-GB" sz="1400" b="1" dirty="0">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en-GB" sz="1400" b="1" dirty="0">
                          <a:solidFill>
                            <a:schemeClr val="tx1"/>
                          </a:solidFill>
                          <a:latin typeface="Calibri"/>
                          <a:ea typeface="Calibri"/>
                          <a:cs typeface="Times New Roman"/>
                        </a:rPr>
                        <a:t>X</a:t>
                      </a:r>
                      <a:endParaRPr lang="nl-BE" sz="2400" b="1" dirty="0">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en-GB" sz="1400" b="1" dirty="0">
                          <a:solidFill>
                            <a:schemeClr val="tx1"/>
                          </a:solidFill>
                          <a:latin typeface="Calibri"/>
                          <a:ea typeface="Calibri"/>
                          <a:cs typeface="Times New Roman"/>
                        </a:rPr>
                        <a:t>X</a:t>
                      </a:r>
                      <a:endParaRPr lang="nl-BE" sz="2400" b="1" dirty="0">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en-GB" sz="1400" b="1">
                          <a:solidFill>
                            <a:schemeClr val="tx1"/>
                          </a:solidFill>
                          <a:latin typeface="Calibri"/>
                          <a:ea typeface="Calibri"/>
                          <a:cs typeface="Times New Roman"/>
                        </a:rPr>
                        <a:t>X</a:t>
                      </a:r>
                      <a:endParaRPr lang="nl-BE" sz="2400" b="1">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5"/>
                  </a:ext>
                </a:extLst>
              </a:tr>
              <a:tr h="480752">
                <a:tc>
                  <a:txBody>
                    <a:bodyPr/>
                    <a:lstStyle/>
                    <a:p>
                      <a:pPr>
                        <a:lnSpc>
                          <a:spcPct val="107000"/>
                        </a:lnSpc>
                        <a:spcAft>
                          <a:spcPts val="0"/>
                        </a:spcAft>
                      </a:pPr>
                      <a:r>
                        <a:rPr lang="en-GB" sz="1000" strike="noStrike" dirty="0">
                          <a:solidFill>
                            <a:schemeClr val="tx1"/>
                          </a:solidFill>
                          <a:latin typeface="Calibri"/>
                          <a:ea typeface="Calibri"/>
                          <a:cs typeface="Times New Roman"/>
                        </a:rPr>
                        <a:t>GERER LES RISQUES DE CRIMINALITE ET DE DESORDRE </a:t>
                      </a:r>
                      <a:endParaRPr lang="nl-BE" sz="1400" strike="sngStrike" dirty="0">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endParaRPr lang="en-GB" sz="1400" b="1">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en-GB" sz="1400" b="1">
                          <a:solidFill>
                            <a:schemeClr val="tx1"/>
                          </a:solidFill>
                          <a:latin typeface="Calibri"/>
                          <a:ea typeface="Calibri"/>
                          <a:cs typeface="Times New Roman"/>
                        </a:rPr>
                        <a:t>X</a:t>
                      </a:r>
                      <a:endParaRPr lang="nl-BE" sz="2400" b="1">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en-GB" sz="1400" b="1">
                          <a:solidFill>
                            <a:schemeClr val="tx1"/>
                          </a:solidFill>
                          <a:latin typeface="Calibri"/>
                          <a:ea typeface="Calibri"/>
                          <a:cs typeface="Times New Roman"/>
                        </a:rPr>
                        <a:t>X</a:t>
                      </a:r>
                      <a:endParaRPr lang="nl-BE" sz="2400" b="1">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en-GB" sz="1400" b="1">
                          <a:solidFill>
                            <a:schemeClr val="tx1"/>
                          </a:solidFill>
                          <a:latin typeface="Calibri"/>
                          <a:ea typeface="Calibri"/>
                          <a:cs typeface="Times New Roman"/>
                        </a:rPr>
                        <a:t>X</a:t>
                      </a:r>
                      <a:endParaRPr lang="nl-BE" sz="2400" b="1">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en-GB" sz="1400" b="1">
                          <a:solidFill>
                            <a:schemeClr val="tx1"/>
                          </a:solidFill>
                          <a:latin typeface="Calibri"/>
                          <a:ea typeface="Calibri"/>
                          <a:cs typeface="Times New Roman"/>
                        </a:rPr>
                        <a:t>X</a:t>
                      </a:r>
                      <a:endParaRPr lang="nl-BE" sz="2400" b="1">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en-GB" sz="1400" b="1">
                          <a:solidFill>
                            <a:schemeClr val="tx1"/>
                          </a:solidFill>
                          <a:latin typeface="Calibri"/>
                          <a:ea typeface="Calibri"/>
                          <a:cs typeface="Times New Roman"/>
                        </a:rPr>
                        <a:t>X</a:t>
                      </a:r>
                      <a:endParaRPr lang="nl-BE" sz="2400" b="1">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endParaRPr lang="en-GB" sz="1400" b="1" dirty="0">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en-GB" sz="1400" b="1" dirty="0">
                          <a:solidFill>
                            <a:schemeClr val="tx1"/>
                          </a:solidFill>
                          <a:latin typeface="Calibri"/>
                          <a:ea typeface="Calibri"/>
                          <a:cs typeface="Times New Roman"/>
                        </a:rPr>
                        <a:t>X</a:t>
                      </a:r>
                      <a:endParaRPr lang="nl-BE" sz="2400" b="1" dirty="0">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en-GB" sz="1400" b="1" dirty="0">
                          <a:solidFill>
                            <a:schemeClr val="tx1"/>
                          </a:solidFill>
                          <a:latin typeface="Calibri"/>
                          <a:ea typeface="Calibri"/>
                          <a:cs typeface="Times New Roman"/>
                        </a:rPr>
                        <a:t>X</a:t>
                      </a:r>
                      <a:endParaRPr lang="nl-BE" sz="2400" b="1" dirty="0">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6"/>
                  </a:ext>
                </a:extLst>
              </a:tr>
              <a:tr h="282787">
                <a:tc>
                  <a:txBody>
                    <a:bodyPr/>
                    <a:lstStyle/>
                    <a:p>
                      <a:pPr>
                        <a:lnSpc>
                          <a:spcPct val="107000"/>
                        </a:lnSpc>
                        <a:spcAft>
                          <a:spcPts val="0"/>
                        </a:spcAft>
                      </a:pPr>
                      <a:r>
                        <a:rPr lang="en-GB" sz="1000" strike="noStrike" dirty="0">
                          <a:solidFill>
                            <a:schemeClr val="tx1"/>
                          </a:solidFill>
                          <a:latin typeface="Calibri"/>
                          <a:ea typeface="Calibri"/>
                          <a:cs typeface="Times New Roman"/>
                        </a:rPr>
                        <a:t>GERER LES RISQUES DES CARRIERES CRIMINELLES </a:t>
                      </a:r>
                      <a:endParaRPr lang="nl-BE" sz="1400" strike="sngStrike" dirty="0">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en-GB" sz="1400" b="1">
                          <a:solidFill>
                            <a:schemeClr val="tx1"/>
                          </a:solidFill>
                          <a:latin typeface="Calibri"/>
                          <a:ea typeface="Calibri"/>
                          <a:cs typeface="Times New Roman"/>
                        </a:rPr>
                        <a:t>X</a:t>
                      </a:r>
                      <a:endParaRPr lang="nl-BE" sz="2400" b="1">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endParaRPr lang="en-GB" sz="1400" b="1">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en-GB" sz="1400" b="1">
                          <a:solidFill>
                            <a:schemeClr val="tx1"/>
                          </a:solidFill>
                          <a:latin typeface="Calibri"/>
                          <a:ea typeface="Calibri"/>
                          <a:cs typeface="Times New Roman"/>
                        </a:rPr>
                        <a:t>X</a:t>
                      </a:r>
                      <a:endParaRPr lang="nl-BE" sz="2400" b="1">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endParaRPr lang="en-GB" sz="1400" b="1">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en-GB" sz="1400" b="1">
                          <a:solidFill>
                            <a:schemeClr val="tx1"/>
                          </a:solidFill>
                          <a:latin typeface="Calibri"/>
                          <a:ea typeface="Calibri"/>
                          <a:cs typeface="Times New Roman"/>
                        </a:rPr>
                        <a:t>X</a:t>
                      </a:r>
                      <a:endParaRPr lang="nl-BE" sz="2400" b="1">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en-GB" sz="1400" b="1">
                          <a:solidFill>
                            <a:schemeClr val="tx1"/>
                          </a:solidFill>
                          <a:latin typeface="Calibri"/>
                          <a:ea typeface="Calibri"/>
                          <a:cs typeface="Times New Roman"/>
                        </a:rPr>
                        <a:t>X</a:t>
                      </a:r>
                      <a:endParaRPr lang="nl-BE" sz="2400" b="1">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endParaRPr lang="en-GB" sz="1400" b="1">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en-GB" sz="1400" b="1" dirty="0">
                          <a:solidFill>
                            <a:schemeClr val="tx1"/>
                          </a:solidFill>
                          <a:latin typeface="Calibri"/>
                          <a:ea typeface="Calibri"/>
                          <a:cs typeface="Times New Roman"/>
                        </a:rPr>
                        <a:t>X</a:t>
                      </a:r>
                      <a:endParaRPr lang="nl-BE" sz="2400" b="1" dirty="0">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en-GB" sz="1400" b="1" dirty="0">
                          <a:solidFill>
                            <a:schemeClr val="tx1"/>
                          </a:solidFill>
                          <a:latin typeface="Calibri"/>
                          <a:ea typeface="Calibri"/>
                          <a:cs typeface="Times New Roman"/>
                        </a:rPr>
                        <a:t>X</a:t>
                      </a:r>
                      <a:endParaRPr lang="nl-BE" sz="2400" b="1" dirty="0">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7"/>
                  </a:ext>
                </a:extLst>
              </a:tr>
            </a:tbl>
          </a:graphicData>
        </a:graphic>
      </p:graphicFrame>
      <p:sp>
        <p:nvSpPr>
          <p:cNvPr id="2" name="Tekstvak 1">
            <a:extLst>
              <a:ext uri="{FF2B5EF4-FFF2-40B4-BE49-F238E27FC236}">
                <a16:creationId xmlns:a16="http://schemas.microsoft.com/office/drawing/2014/main" id="{127619AF-D9D6-460D-BFAC-B93CEA7B1115}"/>
              </a:ext>
            </a:extLst>
          </p:cNvPr>
          <p:cNvSpPr txBox="1"/>
          <p:nvPr/>
        </p:nvSpPr>
        <p:spPr>
          <a:xfrm>
            <a:off x="755574" y="4681835"/>
            <a:ext cx="7560839" cy="461665"/>
          </a:xfrm>
          <a:prstGeom prst="rect">
            <a:avLst/>
          </a:prstGeom>
          <a:noFill/>
        </p:spPr>
        <p:txBody>
          <a:bodyPr wrap="square" rtlCol="0">
            <a:spAutoFit/>
          </a:bodyPr>
          <a:lstStyle/>
          <a:p>
            <a:pPr algn="just"/>
            <a:r>
              <a:rPr lang="en-US" sz="1200" u="sng" dirty="0">
                <a:solidFill>
                  <a:schemeClr val="bg1"/>
                </a:solidFill>
              </a:rPr>
              <a:t>Source</a:t>
            </a:r>
            <a:r>
              <a:rPr lang="en-US" sz="1200" dirty="0">
                <a:solidFill>
                  <a:schemeClr val="bg1"/>
                </a:solidFill>
              </a:rPr>
              <a:t>: Devroe, E., Edwards, A., Ponsaers, P. (eds.) (2017). </a:t>
            </a:r>
            <a:r>
              <a:rPr lang="en-US" sz="1200" i="1" dirty="0">
                <a:solidFill>
                  <a:schemeClr val="bg1"/>
                </a:solidFill>
              </a:rPr>
              <a:t>Policing European Metropolises The Politics of Security in City-Regions</a:t>
            </a:r>
            <a:r>
              <a:rPr lang="en-US" sz="1200" dirty="0">
                <a:solidFill>
                  <a:schemeClr val="bg1"/>
                </a:solidFill>
              </a:rPr>
              <a:t> , London and New York: Routledge</a:t>
            </a:r>
            <a:r>
              <a:rPr lang="en-US" sz="1000" dirty="0">
                <a:solidFill>
                  <a:schemeClr val="bg1"/>
                </a:solidFill>
              </a:rPr>
              <a:t>, pp. 343.</a:t>
            </a:r>
            <a:endParaRPr lang="nl-BE" sz="1000" dirty="0">
              <a:solidFill>
                <a:schemeClr val="bg1"/>
              </a:solidFill>
            </a:endParaRPr>
          </a:p>
        </p:txBody>
      </p:sp>
      <p:sp>
        <p:nvSpPr>
          <p:cNvPr id="8" name="Titel 1">
            <a:extLst>
              <a:ext uri="{FF2B5EF4-FFF2-40B4-BE49-F238E27FC236}">
                <a16:creationId xmlns:a16="http://schemas.microsoft.com/office/drawing/2014/main" id="{E83416FE-1718-45AC-9894-CD47A5F25CCE}"/>
              </a:ext>
            </a:extLst>
          </p:cNvPr>
          <p:cNvSpPr txBox="1">
            <a:spLocks/>
          </p:cNvSpPr>
          <p:nvPr/>
        </p:nvSpPr>
        <p:spPr>
          <a:xfrm>
            <a:off x="0" y="67464"/>
            <a:ext cx="9144000" cy="857250"/>
          </a:xfrm>
          <a:prstGeom prst="rect">
            <a:avLst/>
          </a:prstGeom>
        </p:spPr>
        <p:txBody>
          <a:bodyPr/>
          <a:lstStyle>
            <a:lvl1pPr algn="l" defTabSz="914400" rtl="0" eaLnBrk="1" latinLnBrk="0" hangingPunct="1">
              <a:spcBef>
                <a:spcPct val="0"/>
              </a:spcBef>
              <a:buNone/>
              <a:defRPr sz="3200" kern="1200">
                <a:solidFill>
                  <a:schemeClr val="bg1"/>
                </a:solidFill>
                <a:latin typeface="+mj-lt"/>
                <a:ea typeface="+mj-ea"/>
                <a:cs typeface="+mj-cs"/>
              </a:defRPr>
            </a:lvl1pPr>
          </a:lstStyle>
          <a:p>
            <a:pPr algn="ctr"/>
            <a:r>
              <a:rPr lang="nl-NL" dirty="0" err="1"/>
              <a:t>Diagnostic</a:t>
            </a:r>
            <a:r>
              <a:rPr lang="nl-NL" dirty="0"/>
              <a:t> </a:t>
            </a:r>
            <a:r>
              <a:rPr lang="nl-NL" dirty="0" err="1"/>
              <a:t>Toolbox</a:t>
            </a:r>
            <a:endParaRPr lang="nl-BE" dirty="0"/>
          </a:p>
        </p:txBody>
      </p:sp>
      <p:sp>
        <p:nvSpPr>
          <p:cNvPr id="3" name="Ovaal 2">
            <a:extLst>
              <a:ext uri="{FF2B5EF4-FFF2-40B4-BE49-F238E27FC236}">
                <a16:creationId xmlns:a16="http://schemas.microsoft.com/office/drawing/2014/main" id="{460DA592-F33A-43A3-9EA4-9BB86580464F}"/>
              </a:ext>
            </a:extLst>
          </p:cNvPr>
          <p:cNvSpPr/>
          <p:nvPr/>
        </p:nvSpPr>
        <p:spPr>
          <a:xfrm>
            <a:off x="755574" y="1347614"/>
            <a:ext cx="9144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103448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7D2AE428-1D49-459F-AB2D-0C4BD3C12EE0}" type="slidenum">
              <a:rPr lang="nl-BE" altLang="nl-NL" smtClean="0"/>
              <a:pPr/>
              <a:t>23</a:t>
            </a:fld>
            <a:endParaRPr lang="nl-BE" altLang="nl-NL"/>
          </a:p>
        </p:txBody>
      </p:sp>
      <p:sp>
        <p:nvSpPr>
          <p:cNvPr id="5" name="Tekstvak 4"/>
          <p:cNvSpPr txBox="1"/>
          <p:nvPr/>
        </p:nvSpPr>
        <p:spPr>
          <a:xfrm>
            <a:off x="197514" y="1773508"/>
            <a:ext cx="8748972" cy="2616101"/>
          </a:xfrm>
          <a:prstGeom prst="rect">
            <a:avLst/>
          </a:prstGeom>
          <a:noFill/>
        </p:spPr>
        <p:txBody>
          <a:bodyPr wrap="square" rtlCol="0">
            <a:spAutoFit/>
          </a:bodyPr>
          <a:lstStyle/>
          <a:p>
            <a:pPr lvl="0"/>
            <a:r>
              <a:rPr lang="fr-FR" sz="2000" b="1" dirty="0">
                <a:solidFill>
                  <a:srgbClr val="FFFF00"/>
                </a:solidFill>
              </a:rPr>
              <a:t>4.1. Justice pénale</a:t>
            </a:r>
            <a:endParaRPr lang="fr-FR" sz="2000" b="1" dirty="0">
              <a:solidFill>
                <a:schemeClr val="bg1"/>
              </a:solidFill>
            </a:endParaRPr>
          </a:p>
          <a:p>
            <a:pPr lvl="0"/>
            <a:endParaRPr lang="fr-FR" sz="1600" b="1" dirty="0">
              <a:solidFill>
                <a:schemeClr val="bg1"/>
              </a:solidFill>
            </a:endParaRPr>
          </a:p>
          <a:p>
            <a:pPr lvl="0"/>
            <a:r>
              <a:rPr lang="fr-FR" sz="1600" dirty="0">
                <a:solidFill>
                  <a:schemeClr val="bg1"/>
                </a:solidFill>
              </a:rPr>
              <a:t>La gestion politique du métropolitaine consiste à appliquer le droit pénal en soutenant la </a:t>
            </a:r>
            <a:r>
              <a:rPr lang="fr-FR" sz="1600" dirty="0">
                <a:solidFill>
                  <a:srgbClr val="FFFF00"/>
                </a:solidFill>
              </a:rPr>
              <a:t>poursuite</a:t>
            </a:r>
            <a:r>
              <a:rPr lang="fr-FR" sz="1600" dirty="0">
                <a:solidFill>
                  <a:schemeClr val="bg1"/>
                </a:solidFill>
              </a:rPr>
              <a:t> et la </a:t>
            </a:r>
            <a:r>
              <a:rPr lang="fr-FR" sz="1600" dirty="0">
                <a:solidFill>
                  <a:srgbClr val="FFFF00"/>
                </a:solidFill>
              </a:rPr>
              <a:t>sanction</a:t>
            </a:r>
            <a:r>
              <a:rPr lang="fr-FR" sz="1600" dirty="0">
                <a:solidFill>
                  <a:schemeClr val="bg1"/>
                </a:solidFill>
              </a:rPr>
              <a:t> des infractions à cette loi. En tant que tel, les services de police se limitent à une réaction aux infractions déjà commises et sont donc essentiellement réactifs.</a:t>
            </a:r>
          </a:p>
          <a:p>
            <a:pPr lvl="0"/>
            <a:endParaRPr lang="fr-FR" sz="1600" dirty="0">
              <a:solidFill>
                <a:schemeClr val="bg1"/>
              </a:solidFill>
            </a:endParaRPr>
          </a:p>
          <a:p>
            <a:pPr lvl="0"/>
            <a:r>
              <a:rPr lang="fr-FR" sz="1600" dirty="0">
                <a:solidFill>
                  <a:schemeClr val="bg1"/>
                </a:solidFill>
              </a:rPr>
              <a:t>Théorie criminologique : Beccaria (criminologie classique) </a:t>
            </a:r>
          </a:p>
          <a:p>
            <a:pPr lvl="0"/>
            <a:endParaRPr lang="fr-FR" sz="1600" dirty="0">
              <a:solidFill>
                <a:schemeClr val="bg1"/>
              </a:solidFill>
            </a:endParaRPr>
          </a:p>
          <a:p>
            <a:pPr lvl="0"/>
            <a:endParaRPr lang="fr-FR" sz="1600" dirty="0">
              <a:solidFill>
                <a:schemeClr val="bg1"/>
              </a:solidFill>
            </a:endParaRPr>
          </a:p>
          <a:p>
            <a:pPr lvl="0"/>
            <a:endParaRPr lang="fr-FR" sz="1600" b="1" dirty="0">
              <a:solidFill>
                <a:schemeClr val="bg1"/>
              </a:solidFill>
            </a:endParaRPr>
          </a:p>
        </p:txBody>
      </p:sp>
      <p:sp>
        <p:nvSpPr>
          <p:cNvPr id="6" name="Rectangle 2">
            <a:extLst>
              <a:ext uri="{FF2B5EF4-FFF2-40B4-BE49-F238E27FC236}">
                <a16:creationId xmlns:a16="http://schemas.microsoft.com/office/drawing/2014/main" id="{C3B5DF55-6050-4B57-B854-D88828B72CE3}"/>
              </a:ext>
            </a:extLst>
          </p:cNvPr>
          <p:cNvSpPr txBox="1">
            <a:spLocks/>
          </p:cNvSpPr>
          <p:nvPr/>
        </p:nvSpPr>
        <p:spPr>
          <a:xfrm>
            <a:off x="193416" y="880268"/>
            <a:ext cx="8712968" cy="539354"/>
          </a:xfrm>
          <a:prstGeom prst="rect">
            <a:avLst/>
          </a:prstGeom>
        </p:spPr>
        <p:txBody>
          <a:bodyPr anchor="ctr"/>
          <a:lstStyle/>
          <a:p>
            <a:pPr eaLnBrk="1" hangingPunct="1">
              <a:lnSpc>
                <a:spcPct val="80000"/>
              </a:lnSpc>
              <a:defRPr/>
            </a:pPr>
            <a:r>
              <a:rPr lang="en-US" altLang="nl-NL" sz="2400" b="1" dirty="0">
                <a:solidFill>
                  <a:schemeClr val="bg1"/>
                </a:solidFill>
                <a:effectLst>
                  <a:outerShdw blurRad="38100" dist="38100" dir="2700000" algn="tl">
                    <a:srgbClr val="000000">
                      <a:alpha val="43137"/>
                    </a:srgbClr>
                  </a:outerShdw>
                </a:effectLst>
                <a:latin typeface="+mj-lt"/>
                <a:ea typeface="+mj-ea"/>
                <a:cs typeface="+mj-cs"/>
              </a:rPr>
              <a:t>4. Dispositions</a:t>
            </a:r>
            <a:endParaRPr lang="nl-NL" altLang="nl-NL" sz="2400" dirty="0">
              <a:solidFill>
                <a:schemeClr val="bg1"/>
              </a:solidFill>
              <a:effectLst>
                <a:outerShdw blurRad="38100" dist="38100" dir="2700000" algn="tl">
                  <a:srgbClr val="000000">
                    <a:alpha val="43137"/>
                  </a:srgbClr>
                </a:outerShdw>
              </a:effectLst>
              <a:latin typeface="+mj-lt"/>
              <a:ea typeface="+mj-ea"/>
              <a:cs typeface="+mj-cs"/>
            </a:endParaRPr>
          </a:p>
        </p:txBody>
      </p:sp>
      <p:sp>
        <p:nvSpPr>
          <p:cNvPr id="7" name="Titel 1">
            <a:extLst>
              <a:ext uri="{FF2B5EF4-FFF2-40B4-BE49-F238E27FC236}">
                <a16:creationId xmlns:a16="http://schemas.microsoft.com/office/drawing/2014/main" id="{F1EC45C0-7EAB-4E73-8A96-A92FE86FDD91}"/>
              </a:ext>
            </a:extLst>
          </p:cNvPr>
          <p:cNvSpPr txBox="1">
            <a:spLocks/>
          </p:cNvSpPr>
          <p:nvPr/>
        </p:nvSpPr>
        <p:spPr>
          <a:xfrm>
            <a:off x="0" y="67464"/>
            <a:ext cx="9144000" cy="857250"/>
          </a:xfrm>
          <a:prstGeom prst="rect">
            <a:avLst/>
          </a:prstGeom>
        </p:spPr>
        <p:txBody>
          <a:bodyPr/>
          <a:lstStyle>
            <a:lvl1pPr algn="l" defTabSz="914400" rtl="0" eaLnBrk="1" latinLnBrk="0" hangingPunct="1">
              <a:spcBef>
                <a:spcPct val="0"/>
              </a:spcBef>
              <a:buNone/>
              <a:defRPr sz="3200" kern="1200">
                <a:solidFill>
                  <a:schemeClr val="bg1"/>
                </a:solidFill>
                <a:latin typeface="+mj-lt"/>
                <a:ea typeface="+mj-ea"/>
                <a:cs typeface="+mj-cs"/>
              </a:defRPr>
            </a:lvl1pPr>
          </a:lstStyle>
          <a:p>
            <a:pPr algn="ctr"/>
            <a:r>
              <a:rPr lang="nl-NL" dirty="0" err="1"/>
              <a:t>Diagnostic</a:t>
            </a:r>
            <a:r>
              <a:rPr lang="nl-NL" dirty="0"/>
              <a:t> </a:t>
            </a:r>
            <a:r>
              <a:rPr lang="nl-NL" dirty="0" err="1"/>
              <a:t>Toolbox</a:t>
            </a:r>
            <a:endParaRPr lang="nl-BE" dirty="0"/>
          </a:p>
        </p:txBody>
      </p:sp>
    </p:spTree>
    <p:extLst>
      <p:ext uri="{BB962C8B-B14F-4D97-AF65-F5344CB8AC3E}">
        <p14:creationId xmlns:p14="http://schemas.microsoft.com/office/powerpoint/2010/main" val="3987616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additive="base">
                                        <p:cTn id="1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 calcmode="lin" valueType="num">
                                      <p:cBhvr additive="base">
                                        <p:cTn id="20"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anim calcmode="lin" valueType="num">
                                      <p:cBhvr additive="base">
                                        <p:cTn id="26"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5"/>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7D2AE428-1D49-459F-AB2D-0C4BD3C12EE0}" type="slidenum">
              <a:rPr lang="nl-BE" altLang="nl-NL" smtClean="0"/>
              <a:pPr/>
              <a:t>24</a:t>
            </a:fld>
            <a:endParaRPr lang="nl-BE" altLang="nl-NL"/>
          </a:p>
        </p:txBody>
      </p:sp>
      <p:sp>
        <p:nvSpPr>
          <p:cNvPr id="5" name="Tekstvak 4"/>
          <p:cNvSpPr txBox="1"/>
          <p:nvPr/>
        </p:nvSpPr>
        <p:spPr>
          <a:xfrm>
            <a:off x="197514" y="1433242"/>
            <a:ext cx="8748972" cy="3847207"/>
          </a:xfrm>
          <a:prstGeom prst="rect">
            <a:avLst/>
          </a:prstGeom>
          <a:noFill/>
        </p:spPr>
        <p:txBody>
          <a:bodyPr wrap="square" rtlCol="0">
            <a:spAutoFit/>
          </a:bodyPr>
          <a:lstStyle/>
          <a:p>
            <a:pPr lvl="0"/>
            <a:r>
              <a:rPr lang="fr-FR" sz="2000" b="1" dirty="0">
                <a:solidFill>
                  <a:srgbClr val="FFFF00"/>
                </a:solidFill>
              </a:rPr>
              <a:t>4.2. Justice réparatrice</a:t>
            </a:r>
            <a:r>
              <a:rPr lang="fr-FR" sz="2000" dirty="0">
                <a:solidFill>
                  <a:schemeClr val="bg1"/>
                </a:solidFill>
              </a:rPr>
              <a:t> </a:t>
            </a:r>
            <a:r>
              <a:rPr lang="fr-FR" sz="2000" b="1" dirty="0">
                <a:solidFill>
                  <a:srgbClr val="FFFF00"/>
                </a:solidFill>
              </a:rPr>
              <a:t>(1)</a:t>
            </a:r>
          </a:p>
          <a:p>
            <a:pPr lvl="0"/>
            <a:endParaRPr lang="fr-FR" sz="1600" dirty="0">
              <a:solidFill>
                <a:schemeClr val="bg1"/>
              </a:solidFill>
            </a:endParaRPr>
          </a:p>
          <a:p>
            <a:pPr lvl="0"/>
            <a:r>
              <a:rPr lang="fr-FR" sz="1600" dirty="0">
                <a:solidFill>
                  <a:schemeClr val="bg1"/>
                </a:solidFill>
              </a:rPr>
              <a:t>La gestion politique métropolitaine est accomplie par la </a:t>
            </a:r>
            <a:r>
              <a:rPr lang="fr-FR" sz="1600" dirty="0">
                <a:solidFill>
                  <a:srgbClr val="FFFF00"/>
                </a:solidFill>
              </a:rPr>
              <a:t>négociation de réparations </a:t>
            </a:r>
            <a:r>
              <a:rPr lang="fr-FR" sz="1600" dirty="0">
                <a:solidFill>
                  <a:schemeClr val="bg1"/>
                </a:solidFill>
              </a:rPr>
              <a:t>entre les délinquants et les victimes et par une tentative délibérée de contourner le processus de justice pénale et peut être considérée comme un moyen de déjudiciarisation. Il s'intéresse également à la réinsertion non étatique (églises, associassions, travail bénévole) des délinquants.</a:t>
            </a:r>
          </a:p>
          <a:p>
            <a:pPr lvl="0"/>
            <a:endParaRPr lang="fr-FR" sz="1600" dirty="0">
              <a:solidFill>
                <a:schemeClr val="bg1"/>
              </a:solidFill>
            </a:endParaRPr>
          </a:p>
          <a:p>
            <a:pPr lvl="0"/>
            <a:r>
              <a:rPr lang="fr-FR" sz="1600" dirty="0">
                <a:solidFill>
                  <a:schemeClr val="bg1"/>
                </a:solidFill>
              </a:rPr>
              <a:t>Il s’agit ici de trouver des moyens </a:t>
            </a:r>
            <a:r>
              <a:rPr lang="fr-FR" sz="1600" dirty="0">
                <a:solidFill>
                  <a:srgbClr val="FFFF00"/>
                </a:solidFill>
              </a:rPr>
              <a:t>réparatrices</a:t>
            </a:r>
            <a:r>
              <a:rPr lang="fr-FR" sz="1600" dirty="0">
                <a:solidFill>
                  <a:schemeClr val="bg1"/>
                </a:solidFill>
              </a:rPr>
              <a:t> et </a:t>
            </a:r>
            <a:r>
              <a:rPr lang="fr-FR" sz="1600" dirty="0">
                <a:solidFill>
                  <a:srgbClr val="FFFF00"/>
                </a:solidFill>
              </a:rPr>
              <a:t>réintégration</a:t>
            </a:r>
            <a:r>
              <a:rPr lang="fr-FR" sz="1600" dirty="0">
                <a:solidFill>
                  <a:schemeClr val="bg1"/>
                </a:solidFill>
              </a:rPr>
              <a:t> et pour les délinquant pas encore sanctionnés (médiation avant le processus pénal) et bien pour les détenus retournant dans la société après avoir subis leur peines (bureau de médiation, conditions de probation). Les assistants sociaux (maison de justice) accompagnent la médiation entre victime et auteur.  </a:t>
            </a:r>
          </a:p>
          <a:p>
            <a:pPr lvl="0"/>
            <a:endParaRPr lang="fr-FR" sz="1600" dirty="0">
              <a:solidFill>
                <a:schemeClr val="bg1"/>
              </a:solidFill>
            </a:endParaRPr>
          </a:p>
          <a:p>
            <a:pPr lvl="0"/>
            <a:endParaRPr lang="fr-FR" sz="1600" b="1" dirty="0">
              <a:solidFill>
                <a:schemeClr val="bg1"/>
              </a:solidFill>
            </a:endParaRPr>
          </a:p>
        </p:txBody>
      </p:sp>
      <p:sp>
        <p:nvSpPr>
          <p:cNvPr id="6" name="Titel 1">
            <a:extLst>
              <a:ext uri="{FF2B5EF4-FFF2-40B4-BE49-F238E27FC236}">
                <a16:creationId xmlns:a16="http://schemas.microsoft.com/office/drawing/2014/main" id="{42335042-797D-4281-A1E0-98AE1793B681}"/>
              </a:ext>
            </a:extLst>
          </p:cNvPr>
          <p:cNvSpPr txBox="1">
            <a:spLocks/>
          </p:cNvSpPr>
          <p:nvPr/>
        </p:nvSpPr>
        <p:spPr>
          <a:xfrm>
            <a:off x="0" y="67464"/>
            <a:ext cx="9144000" cy="857250"/>
          </a:xfrm>
          <a:prstGeom prst="rect">
            <a:avLst/>
          </a:prstGeom>
        </p:spPr>
        <p:txBody>
          <a:bodyPr/>
          <a:lstStyle>
            <a:lvl1pPr algn="l" defTabSz="914400" rtl="0" eaLnBrk="1" latinLnBrk="0" hangingPunct="1">
              <a:spcBef>
                <a:spcPct val="0"/>
              </a:spcBef>
              <a:buNone/>
              <a:defRPr sz="3200" kern="1200">
                <a:solidFill>
                  <a:schemeClr val="bg1"/>
                </a:solidFill>
                <a:latin typeface="+mj-lt"/>
                <a:ea typeface="+mj-ea"/>
                <a:cs typeface="+mj-cs"/>
              </a:defRPr>
            </a:lvl1pPr>
          </a:lstStyle>
          <a:p>
            <a:pPr algn="ctr"/>
            <a:r>
              <a:rPr lang="nl-NL" dirty="0" err="1"/>
              <a:t>Diagnostic</a:t>
            </a:r>
            <a:r>
              <a:rPr lang="nl-NL" dirty="0"/>
              <a:t> </a:t>
            </a:r>
            <a:r>
              <a:rPr lang="nl-NL" dirty="0" err="1"/>
              <a:t>Toolbox</a:t>
            </a:r>
            <a:endParaRPr lang="nl-BE" dirty="0"/>
          </a:p>
        </p:txBody>
      </p:sp>
      <p:sp>
        <p:nvSpPr>
          <p:cNvPr id="7" name="Rectangle 2">
            <a:extLst>
              <a:ext uri="{FF2B5EF4-FFF2-40B4-BE49-F238E27FC236}">
                <a16:creationId xmlns:a16="http://schemas.microsoft.com/office/drawing/2014/main" id="{49D1E016-07D8-47F5-8994-65213D23190E}"/>
              </a:ext>
            </a:extLst>
          </p:cNvPr>
          <p:cNvSpPr txBox="1">
            <a:spLocks/>
          </p:cNvSpPr>
          <p:nvPr/>
        </p:nvSpPr>
        <p:spPr>
          <a:xfrm>
            <a:off x="193416" y="880268"/>
            <a:ext cx="8712968" cy="539354"/>
          </a:xfrm>
          <a:prstGeom prst="rect">
            <a:avLst/>
          </a:prstGeom>
        </p:spPr>
        <p:txBody>
          <a:bodyPr anchor="ctr"/>
          <a:lstStyle/>
          <a:p>
            <a:pPr eaLnBrk="1" hangingPunct="1">
              <a:lnSpc>
                <a:spcPct val="80000"/>
              </a:lnSpc>
              <a:defRPr/>
            </a:pPr>
            <a:r>
              <a:rPr lang="en-US" altLang="nl-NL" sz="2400" b="1" dirty="0">
                <a:solidFill>
                  <a:schemeClr val="bg1"/>
                </a:solidFill>
                <a:effectLst>
                  <a:outerShdw blurRad="38100" dist="38100" dir="2700000" algn="tl">
                    <a:srgbClr val="000000">
                      <a:alpha val="43137"/>
                    </a:srgbClr>
                  </a:outerShdw>
                </a:effectLst>
                <a:latin typeface="+mj-lt"/>
                <a:ea typeface="+mj-ea"/>
                <a:cs typeface="+mj-cs"/>
              </a:rPr>
              <a:t>4. Dispositions</a:t>
            </a:r>
            <a:endParaRPr lang="nl-NL" altLang="nl-NL" sz="2400" dirty="0">
              <a:solidFill>
                <a:schemeClr val="bg1"/>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1406949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1000"/>
                                        <p:tgtEl>
                                          <p:spTgt spid="5">
                                            <p:txEl>
                                              <p:pRg st="4" end="4"/>
                                            </p:txEl>
                                          </p:spTgt>
                                        </p:tgtEl>
                                      </p:cBhvr>
                                    </p:animEffect>
                                    <p:anim calcmode="lin" valueType="num">
                                      <p:cBhvr>
                                        <p:cTn id="2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5"/>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7D2AE428-1D49-459F-AB2D-0C4BD3C12EE0}" type="slidenum">
              <a:rPr lang="nl-BE" altLang="nl-NL" smtClean="0"/>
              <a:pPr/>
              <a:t>25</a:t>
            </a:fld>
            <a:endParaRPr lang="nl-BE" altLang="nl-NL"/>
          </a:p>
        </p:txBody>
      </p:sp>
      <p:sp>
        <p:nvSpPr>
          <p:cNvPr id="5" name="Tekstvak 4"/>
          <p:cNvSpPr txBox="1"/>
          <p:nvPr/>
        </p:nvSpPr>
        <p:spPr>
          <a:xfrm>
            <a:off x="179388" y="1311970"/>
            <a:ext cx="8820980" cy="400110"/>
          </a:xfrm>
          <a:prstGeom prst="rect">
            <a:avLst/>
          </a:prstGeom>
          <a:noFill/>
        </p:spPr>
        <p:txBody>
          <a:bodyPr wrap="square" rtlCol="0">
            <a:spAutoFit/>
          </a:bodyPr>
          <a:lstStyle/>
          <a:p>
            <a:pPr lvl="0"/>
            <a:r>
              <a:rPr lang="fr-FR" sz="2000" b="1" dirty="0">
                <a:solidFill>
                  <a:srgbClr val="FFFF00"/>
                </a:solidFill>
              </a:rPr>
              <a:t>Justice réparatrice (2) </a:t>
            </a:r>
            <a:r>
              <a:rPr lang="fr-FR" sz="2000" dirty="0">
                <a:solidFill>
                  <a:schemeClr val="bg1"/>
                </a:solidFill>
              </a:rPr>
              <a:t> </a:t>
            </a:r>
          </a:p>
        </p:txBody>
      </p:sp>
      <p:sp>
        <p:nvSpPr>
          <p:cNvPr id="2" name="Tekstvak 1">
            <a:extLst>
              <a:ext uri="{FF2B5EF4-FFF2-40B4-BE49-F238E27FC236}">
                <a16:creationId xmlns:a16="http://schemas.microsoft.com/office/drawing/2014/main" id="{510F61B9-6AD3-40B4-A38D-861CC492D526}"/>
              </a:ext>
            </a:extLst>
          </p:cNvPr>
          <p:cNvSpPr txBox="1"/>
          <p:nvPr/>
        </p:nvSpPr>
        <p:spPr>
          <a:xfrm>
            <a:off x="205194" y="1709435"/>
            <a:ext cx="8733612" cy="3046988"/>
          </a:xfrm>
          <a:prstGeom prst="rect">
            <a:avLst/>
          </a:prstGeom>
          <a:noFill/>
        </p:spPr>
        <p:txBody>
          <a:bodyPr wrap="square" rtlCol="0">
            <a:spAutoFit/>
          </a:bodyPr>
          <a:lstStyle/>
          <a:p>
            <a:r>
              <a:rPr lang="fr-FR" sz="1600" dirty="0">
                <a:solidFill>
                  <a:schemeClr val="bg1"/>
                </a:solidFill>
              </a:rPr>
              <a:t>Théorie criminologique: </a:t>
            </a:r>
          </a:p>
          <a:p>
            <a:r>
              <a:rPr lang="fr-FR" sz="1600" dirty="0">
                <a:solidFill>
                  <a:schemeClr val="bg1"/>
                </a:solidFill>
              </a:rPr>
              <a:t>Il s’agit du souci principal: </a:t>
            </a:r>
            <a:r>
              <a:rPr lang="fr-FR" sz="1600" dirty="0">
                <a:solidFill>
                  <a:srgbClr val="FFFF00"/>
                </a:solidFill>
              </a:rPr>
              <a:t>Réformer</a:t>
            </a:r>
            <a:r>
              <a:rPr lang="fr-FR" sz="1600" dirty="0">
                <a:solidFill>
                  <a:schemeClr val="bg1"/>
                </a:solidFill>
              </a:rPr>
              <a:t> plutôt que de maintenir ou d'augmenter la justice pénale et les processus pénaux. Le principal exemple de ce criminologie contemporaine est le mouvement mondial de </a:t>
            </a:r>
            <a:r>
              <a:rPr lang="fr-FR" sz="1600" dirty="0">
                <a:solidFill>
                  <a:srgbClr val="FFFF00"/>
                </a:solidFill>
              </a:rPr>
              <a:t>justice réparatrice </a:t>
            </a:r>
            <a:r>
              <a:rPr lang="fr-FR" sz="1600" dirty="0">
                <a:solidFill>
                  <a:schemeClr val="bg1"/>
                </a:solidFill>
              </a:rPr>
              <a:t>popularisé dans la recherche-action de John </a:t>
            </a:r>
            <a:r>
              <a:rPr lang="fr-FR" sz="1600" dirty="0" err="1">
                <a:solidFill>
                  <a:schemeClr val="bg1"/>
                </a:solidFill>
              </a:rPr>
              <a:t>Braithwaite</a:t>
            </a:r>
            <a:r>
              <a:rPr lang="fr-FR" sz="1600" dirty="0">
                <a:solidFill>
                  <a:schemeClr val="bg1"/>
                </a:solidFill>
              </a:rPr>
              <a:t> (1989, 2002, 2003), dont les qualités distinctives sont :</a:t>
            </a:r>
          </a:p>
          <a:p>
            <a:pPr lvl="1"/>
            <a:endParaRPr lang="fr-FR" sz="1400" dirty="0">
              <a:solidFill>
                <a:schemeClr val="bg1"/>
              </a:solidFill>
            </a:endParaRPr>
          </a:p>
          <a:p>
            <a:pPr lvl="1"/>
            <a:r>
              <a:rPr lang="fr-FR" sz="1400" dirty="0">
                <a:solidFill>
                  <a:schemeClr val="bg1"/>
                </a:solidFill>
              </a:rPr>
              <a:t>(1) une orientation vers la réparation de l'interdépendance des victimes et des délinquants dans le contexte de l'environnement familial et communauté dans lequel ils vivent ;</a:t>
            </a:r>
          </a:p>
          <a:p>
            <a:pPr lvl="1"/>
            <a:r>
              <a:rPr lang="fr-FR" sz="1400" dirty="0">
                <a:solidFill>
                  <a:schemeClr val="bg1"/>
                </a:solidFill>
              </a:rPr>
              <a:t>(2) l'utilisation de stratégies tertiaires pour détourner les différends entre victimes et délinquants - des réparations convenues directement entre des victimes et des délinquants particuliers (dehors de la justice)</a:t>
            </a:r>
          </a:p>
          <a:p>
            <a:pPr lvl="1"/>
            <a:r>
              <a:rPr lang="fr-FR" sz="1400" dirty="0">
                <a:solidFill>
                  <a:schemeClr val="bg1"/>
                </a:solidFill>
              </a:rPr>
              <a:t>(3) réparer les torts subis par les victimes tout en permettant la réinsertion, plutôt que la honte stigmatique des délinquants.</a:t>
            </a:r>
          </a:p>
        </p:txBody>
      </p:sp>
      <p:sp>
        <p:nvSpPr>
          <p:cNvPr id="6" name="Titel 1">
            <a:extLst>
              <a:ext uri="{FF2B5EF4-FFF2-40B4-BE49-F238E27FC236}">
                <a16:creationId xmlns:a16="http://schemas.microsoft.com/office/drawing/2014/main" id="{202D2D09-FDC3-4094-B185-B9B01394F4EE}"/>
              </a:ext>
            </a:extLst>
          </p:cNvPr>
          <p:cNvSpPr txBox="1">
            <a:spLocks/>
          </p:cNvSpPr>
          <p:nvPr/>
        </p:nvSpPr>
        <p:spPr>
          <a:xfrm>
            <a:off x="0" y="67464"/>
            <a:ext cx="9144000" cy="857250"/>
          </a:xfrm>
          <a:prstGeom prst="rect">
            <a:avLst/>
          </a:prstGeom>
        </p:spPr>
        <p:txBody>
          <a:bodyPr/>
          <a:lstStyle>
            <a:lvl1pPr algn="l" defTabSz="914400" rtl="0" eaLnBrk="1" latinLnBrk="0" hangingPunct="1">
              <a:spcBef>
                <a:spcPct val="0"/>
              </a:spcBef>
              <a:buNone/>
              <a:defRPr sz="3200" kern="1200">
                <a:solidFill>
                  <a:schemeClr val="bg1"/>
                </a:solidFill>
                <a:latin typeface="+mj-lt"/>
                <a:ea typeface="+mj-ea"/>
                <a:cs typeface="+mj-cs"/>
              </a:defRPr>
            </a:lvl1pPr>
          </a:lstStyle>
          <a:p>
            <a:pPr algn="ctr"/>
            <a:r>
              <a:rPr lang="nl-NL" dirty="0" err="1"/>
              <a:t>Diagnostic</a:t>
            </a:r>
            <a:r>
              <a:rPr lang="nl-NL" dirty="0"/>
              <a:t> </a:t>
            </a:r>
            <a:r>
              <a:rPr lang="nl-NL" dirty="0" err="1"/>
              <a:t>Toolbox</a:t>
            </a:r>
            <a:endParaRPr lang="nl-BE" dirty="0"/>
          </a:p>
        </p:txBody>
      </p:sp>
      <p:sp>
        <p:nvSpPr>
          <p:cNvPr id="7" name="Rectangle 2">
            <a:extLst>
              <a:ext uri="{FF2B5EF4-FFF2-40B4-BE49-F238E27FC236}">
                <a16:creationId xmlns:a16="http://schemas.microsoft.com/office/drawing/2014/main" id="{9AB03EF4-5032-4018-8D48-708727DD887C}"/>
              </a:ext>
            </a:extLst>
          </p:cNvPr>
          <p:cNvSpPr txBox="1">
            <a:spLocks/>
          </p:cNvSpPr>
          <p:nvPr/>
        </p:nvSpPr>
        <p:spPr>
          <a:xfrm>
            <a:off x="193416" y="880268"/>
            <a:ext cx="8712968" cy="539354"/>
          </a:xfrm>
          <a:prstGeom prst="rect">
            <a:avLst/>
          </a:prstGeom>
        </p:spPr>
        <p:txBody>
          <a:bodyPr anchor="ctr"/>
          <a:lstStyle/>
          <a:p>
            <a:pPr eaLnBrk="1" hangingPunct="1">
              <a:lnSpc>
                <a:spcPct val="80000"/>
              </a:lnSpc>
              <a:defRPr/>
            </a:pPr>
            <a:r>
              <a:rPr lang="en-US" altLang="nl-NL" sz="2400" b="1" dirty="0">
                <a:solidFill>
                  <a:schemeClr val="bg1"/>
                </a:solidFill>
                <a:effectLst>
                  <a:outerShdw blurRad="38100" dist="38100" dir="2700000" algn="tl">
                    <a:srgbClr val="000000">
                      <a:alpha val="43137"/>
                    </a:srgbClr>
                  </a:outerShdw>
                </a:effectLst>
                <a:latin typeface="+mj-lt"/>
                <a:ea typeface="+mj-ea"/>
                <a:cs typeface="+mj-cs"/>
              </a:rPr>
              <a:t>4. Dispositions</a:t>
            </a:r>
            <a:endParaRPr lang="nl-NL" altLang="nl-NL" sz="2400" dirty="0">
              <a:solidFill>
                <a:schemeClr val="bg1"/>
              </a:solidFill>
              <a:effectLst>
                <a:outerShdw blurRad="38100" dist="38100" dir="2700000" algn="tl">
                  <a:srgbClr val="000000">
                    <a:alpha val="43137"/>
                  </a:srgbClr>
                </a:outerShdw>
              </a:effectLst>
              <a:latin typeface="+mj-lt"/>
              <a:ea typeface="+mj-ea"/>
              <a:cs typeface="+mj-cs"/>
            </a:endParaRPr>
          </a:p>
        </p:txBody>
      </p:sp>
      <p:sp>
        <p:nvSpPr>
          <p:cNvPr id="3" name="Ovaal 2">
            <a:hlinkClick r:id="rId2" action="ppaction://hlinksldjump"/>
            <a:extLst>
              <a:ext uri="{FF2B5EF4-FFF2-40B4-BE49-F238E27FC236}">
                <a16:creationId xmlns:a16="http://schemas.microsoft.com/office/drawing/2014/main" id="{BCF92CB6-3B28-4365-8C2E-5312C0E06C2A}"/>
              </a:ext>
            </a:extLst>
          </p:cNvPr>
          <p:cNvSpPr/>
          <p:nvPr/>
        </p:nvSpPr>
        <p:spPr>
          <a:xfrm>
            <a:off x="8390514" y="142182"/>
            <a:ext cx="531222" cy="539354"/>
          </a:xfrm>
          <a:prstGeom prst="ellipse">
            <a:avLst/>
          </a:prstGeom>
          <a:solidFill>
            <a:srgbClr val="FF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nl-NL" b="1" dirty="0">
                <a:solidFill>
                  <a:schemeClr val="bg1"/>
                </a:solidFill>
              </a:rPr>
              <a:t>A</a:t>
            </a:r>
            <a:endParaRPr lang="nl-BE" b="1" dirty="0">
              <a:solidFill>
                <a:schemeClr val="bg1"/>
              </a:solidFill>
            </a:endParaRPr>
          </a:p>
        </p:txBody>
      </p:sp>
    </p:spTree>
    <p:extLst>
      <p:ext uri="{BB962C8B-B14F-4D97-AF65-F5344CB8AC3E}">
        <p14:creationId xmlns:p14="http://schemas.microsoft.com/office/powerpoint/2010/main" val="674425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1"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27" presetClass="emph" presetSubtype="0" fill="remove" grpId="0" nodeType="clickEffect">
                                  <p:stCondLst>
                                    <p:cond delay="0"/>
                                  </p:stCondLst>
                                  <p:childTnLst>
                                    <p:animClr clrSpc="rgb" dir="cw">
                                      <p:cBhvr override="childStyle">
                                        <p:cTn id="41" dur="250" autoRev="1" fill="remove"/>
                                        <p:tgtEl>
                                          <p:spTgt spid="3"/>
                                        </p:tgtEl>
                                        <p:attrNameLst>
                                          <p:attrName>style.color</p:attrName>
                                        </p:attrNameLst>
                                      </p:cBhvr>
                                      <p:to>
                                        <a:schemeClr val="bg1"/>
                                      </p:to>
                                    </p:animClr>
                                    <p:animClr clrSpc="rgb" dir="cw">
                                      <p:cBhvr>
                                        <p:cTn id="42" dur="250" autoRev="1" fill="remove"/>
                                        <p:tgtEl>
                                          <p:spTgt spid="3"/>
                                        </p:tgtEl>
                                        <p:attrNameLst>
                                          <p:attrName>fillcolor</p:attrName>
                                        </p:attrNameLst>
                                      </p:cBhvr>
                                      <p:to>
                                        <a:schemeClr val="bg1"/>
                                      </p:to>
                                    </p:animClr>
                                    <p:set>
                                      <p:cBhvr>
                                        <p:cTn id="43" dur="250" autoRev="1" fill="remove"/>
                                        <p:tgtEl>
                                          <p:spTgt spid="3"/>
                                        </p:tgtEl>
                                        <p:attrNameLst>
                                          <p:attrName>fill.type</p:attrName>
                                        </p:attrNameLst>
                                      </p:cBhvr>
                                      <p:to>
                                        <p:strVal val="solid"/>
                                      </p:to>
                                    </p:set>
                                    <p:set>
                                      <p:cBhvr>
                                        <p:cTn id="44" dur="250" autoRev="1" fill="remove"/>
                                        <p:tgtEl>
                                          <p:spTgt spid="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5"/>
      <p:bldP spid="3" grpId="0" animBg="1"/>
      <p:bldP spid="3" grpId="1" animBg="1"/>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36E9FF73-1D1D-4F3E-9F2B-B2F40C2DA31A}"/>
              </a:ext>
            </a:extLst>
          </p:cNvPr>
          <p:cNvSpPr>
            <a:spLocks noGrp="1"/>
          </p:cNvSpPr>
          <p:nvPr>
            <p:ph type="sldNum" sz="quarter" idx="12"/>
          </p:nvPr>
        </p:nvSpPr>
        <p:spPr/>
        <p:txBody>
          <a:bodyPr/>
          <a:lstStyle/>
          <a:p>
            <a:fld id="{AD0EE365-4D73-46BE-AA3C-0372F26EA943}" type="slidenum">
              <a:rPr lang="nl-BE" altLang="nl-NL" smtClean="0"/>
              <a:pPr/>
              <a:t>26</a:t>
            </a:fld>
            <a:endParaRPr lang="nl-BE" altLang="nl-NL"/>
          </a:p>
        </p:txBody>
      </p:sp>
      <p:pic>
        <p:nvPicPr>
          <p:cNvPr id="4" name="Afbeelding 3">
            <a:extLst>
              <a:ext uri="{FF2B5EF4-FFF2-40B4-BE49-F238E27FC236}">
                <a16:creationId xmlns:a16="http://schemas.microsoft.com/office/drawing/2014/main" id="{A8C09EF1-85DF-4274-B0E4-DC98665B1A5A}"/>
              </a:ext>
            </a:extLst>
          </p:cNvPr>
          <p:cNvPicPr>
            <a:picLocks noChangeAspect="1"/>
          </p:cNvPicPr>
          <p:nvPr/>
        </p:nvPicPr>
        <p:blipFill rotWithShape="1">
          <a:blip r:embed="rId2"/>
          <a:srcRect l="10625" t="9401" r="11414" b="10800"/>
          <a:stretch/>
        </p:blipFill>
        <p:spPr>
          <a:xfrm>
            <a:off x="251520" y="68925"/>
            <a:ext cx="8635892" cy="4972181"/>
          </a:xfrm>
          <a:prstGeom prst="rect">
            <a:avLst/>
          </a:prstGeom>
        </p:spPr>
      </p:pic>
      <p:sp>
        <p:nvSpPr>
          <p:cNvPr id="5" name="Ovaal 4">
            <a:hlinkClick r:id="rId3" action="ppaction://hlinksldjump"/>
            <a:extLst>
              <a:ext uri="{FF2B5EF4-FFF2-40B4-BE49-F238E27FC236}">
                <a16:creationId xmlns:a16="http://schemas.microsoft.com/office/drawing/2014/main" id="{708E6E3F-A3D3-4AA0-8D3E-D1BFC1F9D50C}"/>
              </a:ext>
            </a:extLst>
          </p:cNvPr>
          <p:cNvSpPr/>
          <p:nvPr/>
        </p:nvSpPr>
        <p:spPr>
          <a:xfrm>
            <a:off x="8158173" y="102393"/>
            <a:ext cx="531222" cy="539354"/>
          </a:xfrm>
          <a:prstGeom prst="ellipse">
            <a:avLst/>
          </a:prstGeom>
          <a:solidFill>
            <a:srgbClr val="FF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nl-NL" b="1" dirty="0">
                <a:solidFill>
                  <a:schemeClr val="bg1"/>
                </a:solidFill>
              </a:rPr>
              <a:t>A</a:t>
            </a:r>
            <a:endParaRPr lang="nl-BE" b="1" dirty="0">
              <a:solidFill>
                <a:schemeClr val="bg1"/>
              </a:solidFill>
            </a:endParaRPr>
          </a:p>
        </p:txBody>
      </p:sp>
    </p:spTree>
    <p:extLst>
      <p:ext uri="{BB962C8B-B14F-4D97-AF65-F5344CB8AC3E}">
        <p14:creationId xmlns:p14="http://schemas.microsoft.com/office/powerpoint/2010/main" val="14497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7" presetClass="emph" presetSubtype="0" fill="remove" grpId="0" nodeType="clickEffect">
                                  <p:stCondLst>
                                    <p:cond delay="0"/>
                                  </p:stCondLst>
                                  <p:childTnLst>
                                    <p:animClr clrSpc="rgb" dir="cw">
                                      <p:cBhvr override="childStyle">
                                        <p:cTn id="13" dur="250" autoRev="1" fill="remove"/>
                                        <p:tgtEl>
                                          <p:spTgt spid="5"/>
                                        </p:tgtEl>
                                        <p:attrNameLst>
                                          <p:attrName>style.color</p:attrName>
                                        </p:attrNameLst>
                                      </p:cBhvr>
                                      <p:to>
                                        <a:schemeClr val="bg1"/>
                                      </p:to>
                                    </p:animClr>
                                    <p:animClr clrSpc="rgb" dir="cw">
                                      <p:cBhvr>
                                        <p:cTn id="14" dur="250" autoRev="1" fill="remove"/>
                                        <p:tgtEl>
                                          <p:spTgt spid="5"/>
                                        </p:tgtEl>
                                        <p:attrNameLst>
                                          <p:attrName>fillcolor</p:attrName>
                                        </p:attrNameLst>
                                      </p:cBhvr>
                                      <p:to>
                                        <a:schemeClr val="bg1"/>
                                      </p:to>
                                    </p:animClr>
                                    <p:set>
                                      <p:cBhvr>
                                        <p:cTn id="15" dur="250" autoRev="1" fill="remove"/>
                                        <p:tgtEl>
                                          <p:spTgt spid="5"/>
                                        </p:tgtEl>
                                        <p:attrNameLst>
                                          <p:attrName>fill.type</p:attrName>
                                        </p:attrNameLst>
                                      </p:cBhvr>
                                      <p:to>
                                        <p:strVal val="solid"/>
                                      </p:to>
                                    </p:set>
                                    <p:set>
                                      <p:cBhvr>
                                        <p:cTn id="16" dur="250" autoRev="1" fill="remove"/>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7D2AE428-1D49-459F-AB2D-0C4BD3C12EE0}" type="slidenum">
              <a:rPr lang="nl-BE" altLang="nl-NL" smtClean="0"/>
              <a:pPr/>
              <a:t>27</a:t>
            </a:fld>
            <a:endParaRPr lang="nl-BE" altLang="nl-NL"/>
          </a:p>
        </p:txBody>
      </p:sp>
      <p:sp>
        <p:nvSpPr>
          <p:cNvPr id="5" name="Tekstvak 4"/>
          <p:cNvSpPr txBox="1"/>
          <p:nvPr/>
        </p:nvSpPr>
        <p:spPr>
          <a:xfrm>
            <a:off x="233394" y="1430208"/>
            <a:ext cx="8604956" cy="3570208"/>
          </a:xfrm>
          <a:prstGeom prst="rect">
            <a:avLst/>
          </a:prstGeom>
          <a:noFill/>
        </p:spPr>
        <p:txBody>
          <a:bodyPr wrap="square" rtlCol="0">
            <a:spAutoFit/>
          </a:bodyPr>
          <a:lstStyle/>
          <a:p>
            <a:pPr lvl="0"/>
            <a:r>
              <a:rPr lang="fr-FR" sz="2000" b="1" dirty="0">
                <a:solidFill>
                  <a:srgbClr val="FFFF00"/>
                </a:solidFill>
              </a:rPr>
              <a:t>4.3. Justice sociale (1) </a:t>
            </a:r>
          </a:p>
          <a:p>
            <a:pPr lvl="0"/>
            <a:endParaRPr lang="fr-FR" sz="1200" dirty="0">
              <a:solidFill>
                <a:schemeClr val="bg1"/>
              </a:solidFill>
            </a:endParaRPr>
          </a:p>
          <a:p>
            <a:pPr lvl="0"/>
            <a:r>
              <a:rPr lang="fr-FR" sz="1600" dirty="0">
                <a:solidFill>
                  <a:schemeClr val="bg1"/>
                </a:solidFill>
              </a:rPr>
              <a:t>La gestion politique métropolitaine est accomplie grâce à l'utilisation de politiques sociales et économiques pour résoudre les problèmes </a:t>
            </a:r>
            <a:r>
              <a:rPr lang="fr-FR" sz="1600" dirty="0">
                <a:solidFill>
                  <a:srgbClr val="FFFF00"/>
                </a:solidFill>
              </a:rPr>
              <a:t>d'exclusion sociale </a:t>
            </a:r>
            <a:r>
              <a:rPr lang="fr-FR" sz="1600" dirty="0">
                <a:solidFill>
                  <a:schemeClr val="bg1"/>
                </a:solidFill>
              </a:rPr>
              <a:t>et politique des citoyens qui, à leur tour, sont censés causer des conflits sociaux, y compris la victimisation criminelle et les troubles civils. Un programme de justice sociale vise à étendre les droits des citoyens à l'amélioration de l'éducation, de la formation, de l'emploi, du logement, de la santé, des loisirs et du soutien familial, et à lutter contre les </a:t>
            </a:r>
            <a:r>
              <a:rPr lang="fr-FR" sz="1600" dirty="0">
                <a:solidFill>
                  <a:srgbClr val="FFFF00"/>
                </a:solidFill>
              </a:rPr>
              <a:t>inégalités</a:t>
            </a:r>
            <a:r>
              <a:rPr lang="fr-FR" sz="1600" dirty="0">
                <a:solidFill>
                  <a:schemeClr val="bg1"/>
                </a:solidFill>
              </a:rPr>
              <a:t> </a:t>
            </a:r>
            <a:r>
              <a:rPr lang="fr-FR" sz="1600" dirty="0">
                <a:solidFill>
                  <a:srgbClr val="FFFF00"/>
                </a:solidFill>
              </a:rPr>
              <a:t>d'accès </a:t>
            </a:r>
            <a:r>
              <a:rPr lang="fr-FR" sz="1600" dirty="0">
                <a:solidFill>
                  <a:schemeClr val="bg1"/>
                </a:solidFill>
              </a:rPr>
              <a:t>à ces droits au moyen d'une redistribution. </a:t>
            </a:r>
          </a:p>
          <a:p>
            <a:pPr lvl="0"/>
            <a:endParaRPr lang="fr-FR" sz="700" dirty="0">
              <a:solidFill>
                <a:schemeClr val="bg1"/>
              </a:solidFill>
            </a:endParaRPr>
          </a:p>
          <a:p>
            <a:pPr lvl="0"/>
            <a:r>
              <a:rPr lang="fr-FR" sz="1600" dirty="0">
                <a:solidFill>
                  <a:schemeClr val="bg1"/>
                </a:solidFill>
              </a:rPr>
              <a:t>Une telle disposition est par essence étiologique en ce qu'elle concerne </a:t>
            </a:r>
            <a:r>
              <a:rPr lang="fr-FR" sz="1600" dirty="0">
                <a:solidFill>
                  <a:srgbClr val="FFFF00"/>
                </a:solidFill>
              </a:rPr>
              <a:t>les causes </a:t>
            </a:r>
            <a:r>
              <a:rPr lang="fr-FR" sz="1600" dirty="0">
                <a:solidFill>
                  <a:schemeClr val="bg1"/>
                </a:solidFill>
              </a:rPr>
              <a:t>profondes, sociales, du crime.</a:t>
            </a:r>
          </a:p>
          <a:p>
            <a:pPr lvl="0"/>
            <a:endParaRPr lang="en-GB" sz="700" dirty="0">
              <a:solidFill>
                <a:schemeClr val="bg1"/>
              </a:solidFill>
            </a:endParaRPr>
          </a:p>
          <a:p>
            <a:r>
              <a:rPr lang="en-GB" sz="1600" dirty="0" err="1">
                <a:solidFill>
                  <a:schemeClr val="bg1"/>
                </a:solidFill>
              </a:rPr>
              <a:t>Théories</a:t>
            </a:r>
            <a:r>
              <a:rPr lang="en-GB" sz="1600" dirty="0">
                <a:solidFill>
                  <a:schemeClr val="bg1"/>
                </a:solidFill>
              </a:rPr>
              <a:t> </a:t>
            </a:r>
            <a:r>
              <a:rPr lang="en-GB" sz="1600" dirty="0" err="1">
                <a:solidFill>
                  <a:schemeClr val="bg1"/>
                </a:solidFill>
              </a:rPr>
              <a:t>criminologiques</a:t>
            </a:r>
            <a:r>
              <a:rPr lang="en-GB" sz="1600" dirty="0">
                <a:solidFill>
                  <a:schemeClr val="bg1"/>
                </a:solidFill>
              </a:rPr>
              <a:t> : </a:t>
            </a:r>
            <a:r>
              <a:rPr lang="en-GB" sz="1600" dirty="0" err="1">
                <a:solidFill>
                  <a:schemeClr val="bg1"/>
                </a:solidFill>
              </a:rPr>
              <a:t>Prévention</a:t>
            </a:r>
            <a:r>
              <a:rPr lang="en-GB" sz="1600" dirty="0">
                <a:solidFill>
                  <a:schemeClr val="bg1"/>
                </a:solidFill>
              </a:rPr>
              <a:t>, </a:t>
            </a:r>
            <a:r>
              <a:rPr lang="en-GB" sz="1600" dirty="0" err="1">
                <a:solidFill>
                  <a:schemeClr val="bg1"/>
                </a:solidFill>
              </a:rPr>
              <a:t>théorie</a:t>
            </a:r>
            <a:r>
              <a:rPr lang="en-GB" sz="1600" dirty="0">
                <a:solidFill>
                  <a:schemeClr val="bg1"/>
                </a:solidFill>
              </a:rPr>
              <a:t> de </a:t>
            </a:r>
            <a:r>
              <a:rPr lang="en-GB" sz="1600" dirty="0" err="1">
                <a:solidFill>
                  <a:schemeClr val="bg1"/>
                </a:solidFill>
              </a:rPr>
              <a:t>désorganisation</a:t>
            </a:r>
            <a:r>
              <a:rPr lang="en-GB" sz="1600" dirty="0">
                <a:solidFill>
                  <a:schemeClr val="bg1"/>
                </a:solidFill>
              </a:rPr>
              <a:t> </a:t>
            </a:r>
            <a:r>
              <a:rPr lang="en-GB" sz="1600" dirty="0" err="1">
                <a:solidFill>
                  <a:schemeClr val="bg1"/>
                </a:solidFill>
              </a:rPr>
              <a:t>sociale</a:t>
            </a:r>
            <a:r>
              <a:rPr lang="en-GB" sz="1600" dirty="0">
                <a:solidFill>
                  <a:schemeClr val="bg1"/>
                </a:solidFill>
              </a:rPr>
              <a:t> </a:t>
            </a:r>
            <a:r>
              <a:rPr lang="fr-FR" dirty="0">
                <a:solidFill>
                  <a:schemeClr val="bg1"/>
                </a:solidFill>
              </a:rPr>
              <a:t>la désorganisation sociale </a:t>
            </a:r>
            <a:r>
              <a:rPr lang="fr-FR" sz="1600" dirty="0">
                <a:solidFill>
                  <a:schemeClr val="bg1"/>
                </a:solidFill>
              </a:rPr>
              <a:t>( </a:t>
            </a:r>
            <a:r>
              <a:rPr lang="fr-FR" sz="1200" dirty="0">
                <a:solidFill>
                  <a:schemeClr val="bg1"/>
                </a:solidFill>
              </a:rPr>
              <a:t>Shaw &amp; Mc. Kay, Chicago </a:t>
            </a:r>
            <a:r>
              <a:rPr lang="fr-FR" sz="1200" dirty="0" err="1">
                <a:solidFill>
                  <a:schemeClr val="bg1"/>
                </a:solidFill>
              </a:rPr>
              <a:t>School</a:t>
            </a:r>
            <a:r>
              <a:rPr lang="fr-FR" sz="1200" dirty="0">
                <a:solidFill>
                  <a:schemeClr val="bg1"/>
                </a:solidFill>
              </a:rPr>
              <a:t>); </a:t>
            </a:r>
            <a:r>
              <a:rPr lang="en-GB" sz="1200" dirty="0">
                <a:solidFill>
                  <a:schemeClr val="bg1"/>
                </a:solidFill>
              </a:rPr>
              <a:t>(social capital, social efficacy) (Sampson)</a:t>
            </a:r>
            <a:endParaRPr lang="nl-BE" sz="1600" dirty="0">
              <a:solidFill>
                <a:schemeClr val="bg1"/>
              </a:solidFill>
            </a:endParaRPr>
          </a:p>
        </p:txBody>
      </p:sp>
      <p:sp>
        <p:nvSpPr>
          <p:cNvPr id="6" name="Titel 1">
            <a:extLst>
              <a:ext uri="{FF2B5EF4-FFF2-40B4-BE49-F238E27FC236}">
                <a16:creationId xmlns:a16="http://schemas.microsoft.com/office/drawing/2014/main" id="{C93AEF84-F7F5-4FBC-9AE2-91F2B8C7EFB5}"/>
              </a:ext>
            </a:extLst>
          </p:cNvPr>
          <p:cNvSpPr txBox="1">
            <a:spLocks/>
          </p:cNvSpPr>
          <p:nvPr/>
        </p:nvSpPr>
        <p:spPr>
          <a:xfrm>
            <a:off x="0" y="67464"/>
            <a:ext cx="9144000" cy="857250"/>
          </a:xfrm>
          <a:prstGeom prst="rect">
            <a:avLst/>
          </a:prstGeom>
        </p:spPr>
        <p:txBody>
          <a:bodyPr/>
          <a:lstStyle>
            <a:lvl1pPr algn="l" defTabSz="914400" rtl="0" eaLnBrk="1" latinLnBrk="0" hangingPunct="1">
              <a:spcBef>
                <a:spcPct val="0"/>
              </a:spcBef>
              <a:buNone/>
              <a:defRPr sz="3200" kern="1200">
                <a:solidFill>
                  <a:schemeClr val="bg1"/>
                </a:solidFill>
                <a:latin typeface="+mj-lt"/>
                <a:ea typeface="+mj-ea"/>
                <a:cs typeface="+mj-cs"/>
              </a:defRPr>
            </a:lvl1pPr>
          </a:lstStyle>
          <a:p>
            <a:pPr algn="ctr"/>
            <a:r>
              <a:rPr lang="nl-NL" dirty="0" err="1"/>
              <a:t>Diagnostic</a:t>
            </a:r>
            <a:r>
              <a:rPr lang="nl-NL" dirty="0"/>
              <a:t> </a:t>
            </a:r>
            <a:r>
              <a:rPr lang="nl-NL" dirty="0" err="1"/>
              <a:t>Toolbox</a:t>
            </a:r>
            <a:endParaRPr lang="nl-BE" dirty="0"/>
          </a:p>
        </p:txBody>
      </p:sp>
      <p:sp>
        <p:nvSpPr>
          <p:cNvPr id="7" name="Rectangle 2">
            <a:extLst>
              <a:ext uri="{FF2B5EF4-FFF2-40B4-BE49-F238E27FC236}">
                <a16:creationId xmlns:a16="http://schemas.microsoft.com/office/drawing/2014/main" id="{53187D31-89D5-4DB8-95CC-DE3A749974ED}"/>
              </a:ext>
            </a:extLst>
          </p:cNvPr>
          <p:cNvSpPr txBox="1">
            <a:spLocks/>
          </p:cNvSpPr>
          <p:nvPr/>
        </p:nvSpPr>
        <p:spPr>
          <a:xfrm>
            <a:off x="179388" y="902627"/>
            <a:ext cx="8712968" cy="539354"/>
          </a:xfrm>
          <a:prstGeom prst="rect">
            <a:avLst/>
          </a:prstGeom>
        </p:spPr>
        <p:txBody>
          <a:bodyPr anchor="ctr"/>
          <a:lstStyle/>
          <a:p>
            <a:pPr eaLnBrk="1" hangingPunct="1">
              <a:lnSpc>
                <a:spcPct val="80000"/>
              </a:lnSpc>
              <a:defRPr/>
            </a:pPr>
            <a:r>
              <a:rPr lang="en-US" altLang="nl-NL" sz="2400" b="1" dirty="0">
                <a:solidFill>
                  <a:schemeClr val="bg1"/>
                </a:solidFill>
                <a:effectLst>
                  <a:outerShdw blurRad="38100" dist="38100" dir="2700000" algn="tl">
                    <a:srgbClr val="000000">
                      <a:alpha val="43137"/>
                    </a:srgbClr>
                  </a:outerShdw>
                </a:effectLst>
                <a:latin typeface="+mj-lt"/>
                <a:ea typeface="+mj-ea"/>
                <a:cs typeface="+mj-cs"/>
              </a:rPr>
              <a:t>4. Dispositions</a:t>
            </a:r>
            <a:endParaRPr lang="nl-NL" altLang="nl-NL" sz="2400" dirty="0">
              <a:solidFill>
                <a:schemeClr val="bg1"/>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1406442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 calcmode="lin" valueType="num">
                                      <p:cBhvr additive="base">
                                        <p:cTn id="2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5"/>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3BD70CFE-1A31-4CD5-81B3-2A1C747857DF}"/>
              </a:ext>
            </a:extLst>
          </p:cNvPr>
          <p:cNvSpPr>
            <a:spLocks noGrp="1"/>
          </p:cNvSpPr>
          <p:nvPr>
            <p:ph type="sldNum" sz="quarter" idx="12"/>
          </p:nvPr>
        </p:nvSpPr>
        <p:spPr/>
        <p:txBody>
          <a:bodyPr/>
          <a:lstStyle/>
          <a:p>
            <a:fld id="{AD0EE365-4D73-46BE-AA3C-0372F26EA943}" type="slidenum">
              <a:rPr lang="nl-BE" altLang="nl-NL" smtClean="0"/>
              <a:pPr/>
              <a:t>28</a:t>
            </a:fld>
            <a:endParaRPr lang="nl-BE" altLang="nl-NL"/>
          </a:p>
        </p:txBody>
      </p:sp>
      <p:sp>
        <p:nvSpPr>
          <p:cNvPr id="3" name="Tekstvak 2">
            <a:extLst>
              <a:ext uri="{FF2B5EF4-FFF2-40B4-BE49-F238E27FC236}">
                <a16:creationId xmlns:a16="http://schemas.microsoft.com/office/drawing/2014/main" id="{72C14974-9E1D-4ECA-9399-1AFA4084CA38}"/>
              </a:ext>
            </a:extLst>
          </p:cNvPr>
          <p:cNvSpPr txBox="1"/>
          <p:nvPr/>
        </p:nvSpPr>
        <p:spPr>
          <a:xfrm>
            <a:off x="160588" y="1347614"/>
            <a:ext cx="9144000" cy="3585597"/>
          </a:xfrm>
          <a:prstGeom prst="rect">
            <a:avLst/>
          </a:prstGeom>
          <a:noFill/>
        </p:spPr>
        <p:txBody>
          <a:bodyPr wrap="square" rtlCol="0">
            <a:spAutoFit/>
          </a:bodyPr>
          <a:lstStyle/>
          <a:p>
            <a:r>
              <a:rPr lang="fr-FR" b="1" dirty="0">
                <a:solidFill>
                  <a:srgbClr val="FFFF00"/>
                </a:solidFill>
              </a:rPr>
              <a:t>4.3. Justice sociale (2) </a:t>
            </a:r>
          </a:p>
          <a:p>
            <a:endParaRPr lang="fr-FR" sz="900" dirty="0">
              <a:solidFill>
                <a:schemeClr val="bg1"/>
              </a:solidFill>
            </a:endParaRPr>
          </a:p>
          <a:p>
            <a:r>
              <a:rPr lang="fr-FR" sz="1400" dirty="0">
                <a:solidFill>
                  <a:schemeClr val="bg1"/>
                </a:solidFill>
              </a:rPr>
              <a:t>Cette disposition reconnaît des conditions environnementales et le passage de la justice pénale à la justice sociale. </a:t>
            </a:r>
          </a:p>
          <a:p>
            <a:endParaRPr lang="fr-FR" sz="900" dirty="0">
              <a:solidFill>
                <a:schemeClr val="bg1"/>
              </a:solidFill>
            </a:endParaRPr>
          </a:p>
          <a:p>
            <a:r>
              <a:rPr lang="fr-FR" sz="1400" dirty="0">
                <a:solidFill>
                  <a:schemeClr val="bg1"/>
                </a:solidFill>
              </a:rPr>
              <a:t>La gestion politique cherche non seulement à réformer mais à transformer les programmes de justice pénale, conformément aux principes de </a:t>
            </a:r>
            <a:r>
              <a:rPr lang="fr-FR" sz="1400" dirty="0">
                <a:solidFill>
                  <a:srgbClr val="FFFF00"/>
                </a:solidFill>
              </a:rPr>
              <a:t>justice sociale</a:t>
            </a:r>
            <a:r>
              <a:rPr lang="fr-FR" sz="1400" dirty="0">
                <a:solidFill>
                  <a:schemeClr val="bg1"/>
                </a:solidFill>
              </a:rPr>
              <a:t>, à reconnaître les inégalités flagrantes dans l'expérience de la délinquance et de la victimisation au sein et entre les métropoles et à redistribuer la sécurité en conséquence. En criminologie contemporaine, ce programme de transformation est le plus évidemment lié à des </a:t>
            </a:r>
            <a:r>
              <a:rPr lang="fr-FR" sz="1400" dirty="0">
                <a:solidFill>
                  <a:srgbClr val="FFFF00"/>
                </a:solidFill>
              </a:rPr>
              <a:t>stratégies préventives </a:t>
            </a:r>
            <a:r>
              <a:rPr lang="fr-FR" sz="1400" dirty="0">
                <a:solidFill>
                  <a:schemeClr val="bg1"/>
                </a:solidFill>
              </a:rPr>
              <a:t>qui sont :</a:t>
            </a:r>
          </a:p>
          <a:p>
            <a:pPr lvl="1"/>
            <a:endParaRPr lang="fr-FR" sz="900" dirty="0">
              <a:solidFill>
                <a:schemeClr val="bg1"/>
              </a:solidFill>
            </a:endParaRPr>
          </a:p>
          <a:p>
            <a:pPr marL="685800" lvl="1" indent="-228600">
              <a:buAutoNum type="arabicParenBoth"/>
            </a:pPr>
            <a:r>
              <a:rPr lang="fr-FR" sz="1200" dirty="0">
                <a:solidFill>
                  <a:schemeClr val="bg1"/>
                </a:solidFill>
              </a:rPr>
              <a:t>orienté vers les environnements qui génèrent des distributions inégales de délinquance et de victimisation ;</a:t>
            </a:r>
          </a:p>
          <a:p>
            <a:pPr lvl="1"/>
            <a:endParaRPr lang="fr-FR" sz="1200" dirty="0">
              <a:solidFill>
                <a:schemeClr val="bg1"/>
              </a:solidFill>
            </a:endParaRPr>
          </a:p>
          <a:p>
            <a:pPr lvl="1"/>
            <a:r>
              <a:rPr lang="fr-FR" sz="1200" dirty="0">
                <a:solidFill>
                  <a:schemeClr val="bg1"/>
                </a:solidFill>
              </a:rPr>
              <a:t>(2) entreprendre des mesures correctives pour réduire la concentration des infractions et de la victimisation dans les environnements à forte criminalité ; et</a:t>
            </a:r>
          </a:p>
          <a:p>
            <a:pPr lvl="1"/>
            <a:endParaRPr lang="fr-FR" sz="1200" dirty="0">
              <a:solidFill>
                <a:schemeClr val="bg1"/>
              </a:solidFill>
            </a:endParaRPr>
          </a:p>
          <a:p>
            <a:pPr lvl="1"/>
            <a:r>
              <a:rPr lang="fr-FR" sz="1200" dirty="0">
                <a:solidFill>
                  <a:schemeClr val="bg1"/>
                </a:solidFill>
              </a:rPr>
              <a:t>(3) utiliser des politiques sociales et économiques pour réduire les inégalités criminogènes de richesse et d'opportunités tout au long d'une formation sociale.</a:t>
            </a:r>
            <a:endParaRPr lang="fr-BE" sz="1200" dirty="0">
              <a:solidFill>
                <a:schemeClr val="bg1"/>
              </a:solidFill>
            </a:endParaRPr>
          </a:p>
        </p:txBody>
      </p:sp>
      <p:sp>
        <p:nvSpPr>
          <p:cNvPr id="4" name="Titel 1">
            <a:extLst>
              <a:ext uri="{FF2B5EF4-FFF2-40B4-BE49-F238E27FC236}">
                <a16:creationId xmlns:a16="http://schemas.microsoft.com/office/drawing/2014/main" id="{7DFB6CC6-57CE-42C3-A560-0A0104F9E885}"/>
              </a:ext>
            </a:extLst>
          </p:cNvPr>
          <p:cNvSpPr txBox="1">
            <a:spLocks/>
          </p:cNvSpPr>
          <p:nvPr/>
        </p:nvSpPr>
        <p:spPr>
          <a:xfrm>
            <a:off x="0" y="67464"/>
            <a:ext cx="9144000" cy="857250"/>
          </a:xfrm>
          <a:prstGeom prst="rect">
            <a:avLst/>
          </a:prstGeom>
        </p:spPr>
        <p:txBody>
          <a:bodyPr/>
          <a:lstStyle>
            <a:lvl1pPr algn="l" defTabSz="914400" rtl="0" eaLnBrk="1" latinLnBrk="0" hangingPunct="1">
              <a:spcBef>
                <a:spcPct val="0"/>
              </a:spcBef>
              <a:buNone/>
              <a:defRPr sz="3200" kern="1200">
                <a:solidFill>
                  <a:schemeClr val="bg1"/>
                </a:solidFill>
                <a:latin typeface="+mj-lt"/>
                <a:ea typeface="+mj-ea"/>
                <a:cs typeface="+mj-cs"/>
              </a:defRPr>
            </a:lvl1pPr>
          </a:lstStyle>
          <a:p>
            <a:pPr algn="ctr"/>
            <a:r>
              <a:rPr lang="nl-NL" dirty="0" err="1"/>
              <a:t>Diagnostic</a:t>
            </a:r>
            <a:r>
              <a:rPr lang="nl-NL" dirty="0"/>
              <a:t> </a:t>
            </a:r>
            <a:r>
              <a:rPr lang="nl-NL" dirty="0" err="1"/>
              <a:t>Toolbox</a:t>
            </a:r>
            <a:endParaRPr lang="nl-BE" dirty="0"/>
          </a:p>
        </p:txBody>
      </p:sp>
      <p:sp>
        <p:nvSpPr>
          <p:cNvPr id="5" name="Rectangle 2">
            <a:extLst>
              <a:ext uri="{FF2B5EF4-FFF2-40B4-BE49-F238E27FC236}">
                <a16:creationId xmlns:a16="http://schemas.microsoft.com/office/drawing/2014/main" id="{9B6583EC-CE7B-4578-BEF9-A98D1C6F501F}"/>
              </a:ext>
            </a:extLst>
          </p:cNvPr>
          <p:cNvSpPr txBox="1">
            <a:spLocks/>
          </p:cNvSpPr>
          <p:nvPr/>
        </p:nvSpPr>
        <p:spPr>
          <a:xfrm>
            <a:off x="179388" y="902627"/>
            <a:ext cx="8712968" cy="539354"/>
          </a:xfrm>
          <a:prstGeom prst="rect">
            <a:avLst/>
          </a:prstGeom>
        </p:spPr>
        <p:txBody>
          <a:bodyPr anchor="ctr"/>
          <a:lstStyle/>
          <a:p>
            <a:pPr eaLnBrk="1" hangingPunct="1">
              <a:lnSpc>
                <a:spcPct val="80000"/>
              </a:lnSpc>
              <a:defRPr/>
            </a:pPr>
            <a:r>
              <a:rPr lang="en-US" altLang="nl-NL" sz="2400" b="1" dirty="0">
                <a:solidFill>
                  <a:schemeClr val="bg1"/>
                </a:solidFill>
                <a:effectLst>
                  <a:outerShdw blurRad="38100" dist="38100" dir="2700000" algn="tl">
                    <a:srgbClr val="000000">
                      <a:alpha val="43137"/>
                    </a:srgbClr>
                  </a:outerShdw>
                </a:effectLst>
                <a:latin typeface="+mj-lt"/>
                <a:ea typeface="+mj-ea"/>
                <a:cs typeface="+mj-cs"/>
              </a:rPr>
              <a:t>4. Dispositions</a:t>
            </a:r>
            <a:endParaRPr lang="nl-NL" altLang="nl-NL" sz="2400" dirty="0">
              <a:solidFill>
                <a:schemeClr val="bg1"/>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2044963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1000"/>
                                        <p:tgtEl>
                                          <p:spTgt spid="3">
                                            <p:txEl>
                                              <p:pRg st="10" end="10"/>
                                            </p:txEl>
                                          </p:spTgt>
                                        </p:tgtEl>
                                      </p:cBhvr>
                                    </p:animEffect>
                                    <p:anim calcmode="lin" valueType="num">
                                      <p:cBhvr>
                                        <p:cTn id="4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8306B1D6-D39D-4D71-9832-EAFCE4F694EA}"/>
              </a:ext>
            </a:extLst>
          </p:cNvPr>
          <p:cNvSpPr>
            <a:spLocks noGrp="1"/>
          </p:cNvSpPr>
          <p:nvPr>
            <p:ph type="sldNum" sz="quarter" idx="12"/>
          </p:nvPr>
        </p:nvSpPr>
        <p:spPr/>
        <p:txBody>
          <a:bodyPr/>
          <a:lstStyle/>
          <a:p>
            <a:fld id="{AD0EE365-4D73-46BE-AA3C-0372F26EA943}" type="slidenum">
              <a:rPr lang="nl-BE" altLang="nl-NL" smtClean="0"/>
              <a:pPr/>
              <a:t>29</a:t>
            </a:fld>
            <a:endParaRPr lang="nl-BE" altLang="nl-NL"/>
          </a:p>
        </p:txBody>
      </p:sp>
      <p:sp>
        <p:nvSpPr>
          <p:cNvPr id="3" name="Tekstvak 2">
            <a:extLst>
              <a:ext uri="{FF2B5EF4-FFF2-40B4-BE49-F238E27FC236}">
                <a16:creationId xmlns:a16="http://schemas.microsoft.com/office/drawing/2014/main" id="{5F86D4F5-12AB-4BC7-B1C6-6D8E951607DF}"/>
              </a:ext>
            </a:extLst>
          </p:cNvPr>
          <p:cNvSpPr txBox="1"/>
          <p:nvPr/>
        </p:nvSpPr>
        <p:spPr>
          <a:xfrm>
            <a:off x="179388" y="1502022"/>
            <a:ext cx="8411091" cy="2031325"/>
          </a:xfrm>
          <a:prstGeom prst="rect">
            <a:avLst/>
          </a:prstGeom>
          <a:noFill/>
        </p:spPr>
        <p:txBody>
          <a:bodyPr wrap="square" rtlCol="0">
            <a:spAutoFit/>
          </a:bodyPr>
          <a:lstStyle/>
          <a:p>
            <a:r>
              <a:rPr lang="fr-FR" b="1" dirty="0">
                <a:solidFill>
                  <a:srgbClr val="FFFF00"/>
                </a:solidFill>
              </a:rPr>
              <a:t>4.3. Justice sociale (3) </a:t>
            </a:r>
          </a:p>
          <a:p>
            <a:endParaRPr lang="fr-FR" dirty="0">
              <a:solidFill>
                <a:schemeClr val="bg1"/>
              </a:solidFill>
            </a:endParaRPr>
          </a:p>
          <a:p>
            <a:r>
              <a:rPr lang="fr-FR" dirty="0">
                <a:solidFill>
                  <a:schemeClr val="bg1"/>
                </a:solidFill>
              </a:rPr>
              <a:t>L 'agenda est de remettre en question l'idée même du crime et du désordre en tant qu'objets de `` maintien de l'ordre '', et de les </a:t>
            </a:r>
            <a:r>
              <a:rPr lang="fr-FR" dirty="0">
                <a:solidFill>
                  <a:srgbClr val="FFFF00"/>
                </a:solidFill>
              </a:rPr>
              <a:t>recadrer </a:t>
            </a:r>
            <a:r>
              <a:rPr lang="fr-FR" dirty="0">
                <a:solidFill>
                  <a:schemeClr val="bg1"/>
                </a:solidFill>
              </a:rPr>
              <a:t>en objets </a:t>
            </a:r>
            <a:r>
              <a:rPr lang="fr-FR" dirty="0">
                <a:solidFill>
                  <a:srgbClr val="FFFF00"/>
                </a:solidFill>
              </a:rPr>
              <a:t>de   « prévention sociale »</a:t>
            </a:r>
            <a:r>
              <a:rPr lang="fr-FR" dirty="0">
                <a:solidFill>
                  <a:schemeClr val="bg1"/>
                </a:solidFill>
              </a:rPr>
              <a:t> (Hope et </a:t>
            </a:r>
            <a:r>
              <a:rPr lang="fr-FR" dirty="0" err="1">
                <a:solidFill>
                  <a:schemeClr val="bg1"/>
                </a:solidFill>
              </a:rPr>
              <a:t>Karstedt</a:t>
            </a:r>
            <a:r>
              <a:rPr lang="fr-FR" dirty="0">
                <a:solidFill>
                  <a:schemeClr val="bg1"/>
                </a:solidFill>
              </a:rPr>
              <a:t>, 2003), « sécurité de la communauté » (Hughes, 2007; Hughes et Rowe, 2007), « sécurité intégrale » (Devroe, 2013) ou « sécurité urbaine » (EFUS, 2012; Edwards, Hughes et Seigneur, 2013).</a:t>
            </a:r>
            <a:endParaRPr lang="fr-BE" dirty="0">
              <a:solidFill>
                <a:schemeClr val="bg1"/>
              </a:solidFill>
            </a:endParaRPr>
          </a:p>
        </p:txBody>
      </p:sp>
      <p:sp>
        <p:nvSpPr>
          <p:cNvPr id="4" name="Ovaal 3">
            <a:hlinkClick r:id="rId2" action="ppaction://hlinksldjump"/>
            <a:extLst>
              <a:ext uri="{FF2B5EF4-FFF2-40B4-BE49-F238E27FC236}">
                <a16:creationId xmlns:a16="http://schemas.microsoft.com/office/drawing/2014/main" id="{D4138703-862B-4778-8787-A53F5C68A485}"/>
              </a:ext>
            </a:extLst>
          </p:cNvPr>
          <p:cNvSpPr/>
          <p:nvPr/>
        </p:nvSpPr>
        <p:spPr>
          <a:xfrm>
            <a:off x="8390514" y="142182"/>
            <a:ext cx="531222" cy="539354"/>
          </a:xfrm>
          <a:prstGeom prst="ellipse">
            <a:avLst/>
          </a:prstGeom>
          <a:solidFill>
            <a:srgbClr val="FF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nl-NL" b="1" dirty="0">
                <a:solidFill>
                  <a:schemeClr val="bg1"/>
                </a:solidFill>
              </a:rPr>
              <a:t>B</a:t>
            </a:r>
            <a:endParaRPr lang="nl-BE" b="1" dirty="0">
              <a:solidFill>
                <a:schemeClr val="bg1"/>
              </a:solidFill>
            </a:endParaRPr>
          </a:p>
        </p:txBody>
      </p:sp>
      <p:sp>
        <p:nvSpPr>
          <p:cNvPr id="5" name="Titel 1">
            <a:extLst>
              <a:ext uri="{FF2B5EF4-FFF2-40B4-BE49-F238E27FC236}">
                <a16:creationId xmlns:a16="http://schemas.microsoft.com/office/drawing/2014/main" id="{FDFB9AF6-12FD-4233-BA27-AA7A2672BC2F}"/>
              </a:ext>
            </a:extLst>
          </p:cNvPr>
          <p:cNvSpPr txBox="1">
            <a:spLocks/>
          </p:cNvSpPr>
          <p:nvPr/>
        </p:nvSpPr>
        <p:spPr>
          <a:xfrm>
            <a:off x="0" y="67464"/>
            <a:ext cx="9144000" cy="857250"/>
          </a:xfrm>
          <a:prstGeom prst="rect">
            <a:avLst/>
          </a:prstGeom>
        </p:spPr>
        <p:txBody>
          <a:bodyPr/>
          <a:lstStyle>
            <a:lvl1pPr algn="l" defTabSz="914400" rtl="0" eaLnBrk="1" latinLnBrk="0" hangingPunct="1">
              <a:spcBef>
                <a:spcPct val="0"/>
              </a:spcBef>
              <a:buNone/>
              <a:defRPr sz="3200" kern="1200">
                <a:solidFill>
                  <a:schemeClr val="bg1"/>
                </a:solidFill>
                <a:latin typeface="+mj-lt"/>
                <a:ea typeface="+mj-ea"/>
                <a:cs typeface="+mj-cs"/>
              </a:defRPr>
            </a:lvl1pPr>
          </a:lstStyle>
          <a:p>
            <a:pPr algn="ctr"/>
            <a:r>
              <a:rPr lang="nl-NL" dirty="0" err="1"/>
              <a:t>Diagnostic</a:t>
            </a:r>
            <a:r>
              <a:rPr lang="nl-NL" dirty="0"/>
              <a:t> </a:t>
            </a:r>
            <a:r>
              <a:rPr lang="nl-NL" dirty="0" err="1"/>
              <a:t>Toolbox</a:t>
            </a:r>
            <a:endParaRPr lang="nl-BE" dirty="0"/>
          </a:p>
        </p:txBody>
      </p:sp>
      <p:sp>
        <p:nvSpPr>
          <p:cNvPr id="6" name="Rectangle 2">
            <a:extLst>
              <a:ext uri="{FF2B5EF4-FFF2-40B4-BE49-F238E27FC236}">
                <a16:creationId xmlns:a16="http://schemas.microsoft.com/office/drawing/2014/main" id="{A76FA728-C4A8-4D03-8905-0C2E670D0B43}"/>
              </a:ext>
            </a:extLst>
          </p:cNvPr>
          <p:cNvSpPr txBox="1">
            <a:spLocks/>
          </p:cNvSpPr>
          <p:nvPr/>
        </p:nvSpPr>
        <p:spPr>
          <a:xfrm>
            <a:off x="179388" y="902627"/>
            <a:ext cx="8712968" cy="539354"/>
          </a:xfrm>
          <a:prstGeom prst="rect">
            <a:avLst/>
          </a:prstGeom>
        </p:spPr>
        <p:txBody>
          <a:bodyPr anchor="ctr"/>
          <a:lstStyle/>
          <a:p>
            <a:pPr eaLnBrk="1" hangingPunct="1">
              <a:lnSpc>
                <a:spcPct val="80000"/>
              </a:lnSpc>
              <a:defRPr/>
            </a:pPr>
            <a:r>
              <a:rPr lang="en-US" altLang="nl-NL" sz="2400" b="1" dirty="0">
                <a:solidFill>
                  <a:schemeClr val="bg1"/>
                </a:solidFill>
                <a:effectLst>
                  <a:outerShdw blurRad="38100" dist="38100" dir="2700000" algn="tl">
                    <a:srgbClr val="000000">
                      <a:alpha val="43137"/>
                    </a:srgbClr>
                  </a:outerShdw>
                </a:effectLst>
                <a:latin typeface="+mj-lt"/>
                <a:ea typeface="+mj-ea"/>
                <a:cs typeface="+mj-cs"/>
              </a:rPr>
              <a:t>4. Dispositions</a:t>
            </a:r>
            <a:endParaRPr lang="nl-NL" altLang="nl-NL" sz="2400" dirty="0">
              <a:solidFill>
                <a:schemeClr val="bg1"/>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975181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1"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7" presetClass="emph" presetSubtype="0" fill="remove" grpId="0" nodeType="clickEffect">
                                  <p:stCondLst>
                                    <p:cond delay="0"/>
                                  </p:stCondLst>
                                  <p:childTnLst>
                                    <p:animClr clrSpc="rgb" dir="cw">
                                      <p:cBhvr override="childStyle">
                                        <p:cTn id="23" dur="250" autoRev="1" fill="remove"/>
                                        <p:tgtEl>
                                          <p:spTgt spid="4"/>
                                        </p:tgtEl>
                                        <p:attrNameLst>
                                          <p:attrName>style.color</p:attrName>
                                        </p:attrNameLst>
                                      </p:cBhvr>
                                      <p:to>
                                        <a:schemeClr val="bg1"/>
                                      </p:to>
                                    </p:animClr>
                                    <p:animClr clrSpc="rgb" dir="cw">
                                      <p:cBhvr>
                                        <p:cTn id="24" dur="250" autoRev="1" fill="remove"/>
                                        <p:tgtEl>
                                          <p:spTgt spid="4"/>
                                        </p:tgtEl>
                                        <p:attrNameLst>
                                          <p:attrName>fillcolor</p:attrName>
                                        </p:attrNameLst>
                                      </p:cBhvr>
                                      <p:to>
                                        <a:schemeClr val="bg1"/>
                                      </p:to>
                                    </p:animClr>
                                    <p:set>
                                      <p:cBhvr>
                                        <p:cTn id="25" dur="250" autoRev="1" fill="remove"/>
                                        <p:tgtEl>
                                          <p:spTgt spid="4"/>
                                        </p:tgtEl>
                                        <p:attrNameLst>
                                          <p:attrName>fill.type</p:attrName>
                                        </p:attrNameLst>
                                      </p:cBhvr>
                                      <p:to>
                                        <p:strVal val="solid"/>
                                      </p:to>
                                    </p:set>
                                    <p:set>
                                      <p:cBhvr>
                                        <p:cTn id="26" dur="250" autoRev="1" fill="remove"/>
                                        <p:tgtEl>
                                          <p:spTgt spid="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P spid="4" grpId="0" animBg="1"/>
      <p:bldP spid="4"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2AAE5F2A-0212-4990-B881-A416C17F92A5}"/>
              </a:ext>
            </a:extLst>
          </p:cNvPr>
          <p:cNvSpPr>
            <a:spLocks noGrp="1"/>
          </p:cNvSpPr>
          <p:nvPr>
            <p:ph type="sldNum" sz="quarter" idx="12"/>
          </p:nvPr>
        </p:nvSpPr>
        <p:spPr/>
        <p:txBody>
          <a:bodyPr/>
          <a:lstStyle/>
          <a:p>
            <a:fld id="{E0A17100-14A7-4A28-BD17-0FBAC72B00F7}" type="slidenum">
              <a:rPr lang="en-US" altLang="nl-NL" smtClean="0"/>
              <a:pPr/>
              <a:t>3</a:t>
            </a:fld>
            <a:endParaRPr lang="en-US" altLang="nl-NL" sz="1050"/>
          </a:p>
        </p:txBody>
      </p:sp>
      <p:sp>
        <p:nvSpPr>
          <p:cNvPr id="3" name="Tekstvak 2">
            <a:extLst>
              <a:ext uri="{FF2B5EF4-FFF2-40B4-BE49-F238E27FC236}">
                <a16:creationId xmlns:a16="http://schemas.microsoft.com/office/drawing/2014/main" id="{9F4F66BD-9F8C-41EA-B017-1B946996EF82}"/>
              </a:ext>
            </a:extLst>
          </p:cNvPr>
          <p:cNvSpPr txBox="1"/>
          <p:nvPr/>
        </p:nvSpPr>
        <p:spPr>
          <a:xfrm>
            <a:off x="251520" y="843558"/>
            <a:ext cx="8640960" cy="707886"/>
          </a:xfrm>
          <a:prstGeom prst="rect">
            <a:avLst/>
          </a:prstGeom>
          <a:noFill/>
        </p:spPr>
        <p:txBody>
          <a:bodyPr wrap="square" rtlCol="0">
            <a:spAutoFit/>
          </a:bodyPr>
          <a:lstStyle/>
          <a:p>
            <a:pPr algn="ctr"/>
            <a:r>
              <a:rPr lang="fr-BE" sz="2000" dirty="0">
                <a:solidFill>
                  <a:srgbClr val="FFFF00"/>
                </a:solidFill>
              </a:rPr>
              <a:t>La gestion de la sécurité dans les métropoles:</a:t>
            </a:r>
          </a:p>
          <a:p>
            <a:pPr algn="ctr"/>
            <a:r>
              <a:rPr lang="fr-BE" sz="2000" dirty="0">
                <a:solidFill>
                  <a:srgbClr val="FFFF00"/>
                </a:solidFill>
              </a:rPr>
              <a:t>une question actuelle de la criminologie? </a:t>
            </a:r>
          </a:p>
        </p:txBody>
      </p:sp>
      <p:sp>
        <p:nvSpPr>
          <p:cNvPr id="4" name="Tekstvak 3">
            <a:extLst>
              <a:ext uri="{FF2B5EF4-FFF2-40B4-BE49-F238E27FC236}">
                <a16:creationId xmlns:a16="http://schemas.microsoft.com/office/drawing/2014/main" id="{31C96BB8-E080-4818-9D99-272ECC0437C7}"/>
              </a:ext>
            </a:extLst>
          </p:cNvPr>
          <p:cNvSpPr txBox="1"/>
          <p:nvPr/>
        </p:nvSpPr>
        <p:spPr>
          <a:xfrm>
            <a:off x="251520" y="1779662"/>
            <a:ext cx="8640960" cy="3139321"/>
          </a:xfrm>
          <a:prstGeom prst="rect">
            <a:avLst/>
          </a:prstGeom>
          <a:noFill/>
        </p:spPr>
        <p:txBody>
          <a:bodyPr wrap="square" rtlCol="0">
            <a:spAutoFit/>
          </a:bodyPr>
          <a:lstStyle/>
          <a:p>
            <a:r>
              <a:rPr lang="fr-FR" dirty="0">
                <a:solidFill>
                  <a:schemeClr val="bg1"/>
                </a:solidFill>
              </a:rPr>
              <a:t>À l'avenir, la population urbaine ne fera qu'augmenter (Nations Unies, 2018). </a:t>
            </a:r>
          </a:p>
          <a:p>
            <a:endParaRPr lang="fr-FR" dirty="0">
              <a:solidFill>
                <a:schemeClr val="bg1"/>
              </a:solidFill>
            </a:endParaRPr>
          </a:p>
          <a:p>
            <a:r>
              <a:rPr lang="fr-FR" dirty="0">
                <a:solidFill>
                  <a:schemeClr val="bg1"/>
                </a:solidFill>
              </a:rPr>
              <a:t>Au début du XXe siècle, environ 13% de la population mondiale (alors 1,6 milliard) vivait dans les villes. En 1950, c'était 29% et en 2005 déjà 49%. Ce nombre passera à 60% en 2030. Cela signifie que le nombre d'habitants de la ville est passé de 220 millions, plus de 730 millions à plus de 4,9 milliards aujourd’hui.</a:t>
            </a:r>
          </a:p>
          <a:p>
            <a:endParaRPr lang="fr-FR" dirty="0">
              <a:solidFill>
                <a:schemeClr val="bg1"/>
              </a:solidFill>
            </a:endParaRPr>
          </a:p>
          <a:p>
            <a:r>
              <a:rPr lang="fr-FR" dirty="0">
                <a:solidFill>
                  <a:schemeClr val="bg1"/>
                </a:solidFill>
              </a:rPr>
              <a:t>1/3 de la population vivra dans une ville de plus d'un demi-million d'habitants d'ici 2030</a:t>
            </a:r>
          </a:p>
          <a:p>
            <a:endParaRPr lang="fr-BE" dirty="0">
              <a:solidFill>
                <a:schemeClr val="bg1"/>
              </a:solidFill>
            </a:endParaRPr>
          </a:p>
        </p:txBody>
      </p:sp>
      <p:sp>
        <p:nvSpPr>
          <p:cNvPr id="5" name="Titel 1">
            <a:extLst>
              <a:ext uri="{FF2B5EF4-FFF2-40B4-BE49-F238E27FC236}">
                <a16:creationId xmlns:a16="http://schemas.microsoft.com/office/drawing/2014/main" id="{DD6FC98D-6A04-4B55-B9FD-48C72912A861}"/>
              </a:ext>
            </a:extLst>
          </p:cNvPr>
          <p:cNvSpPr txBox="1">
            <a:spLocks/>
          </p:cNvSpPr>
          <p:nvPr/>
        </p:nvSpPr>
        <p:spPr>
          <a:xfrm>
            <a:off x="0" y="67464"/>
            <a:ext cx="9144000" cy="857250"/>
          </a:xfrm>
          <a:prstGeom prst="rect">
            <a:avLst/>
          </a:prstGeom>
        </p:spPr>
        <p:txBody>
          <a:bodyPr/>
          <a:lstStyle>
            <a:lvl1pPr algn="l" defTabSz="914400" rtl="0" eaLnBrk="1" latinLnBrk="0" hangingPunct="1">
              <a:spcBef>
                <a:spcPct val="0"/>
              </a:spcBef>
              <a:buNone/>
              <a:defRPr sz="3200" kern="1200">
                <a:solidFill>
                  <a:schemeClr val="bg1"/>
                </a:solidFill>
                <a:latin typeface="+mj-lt"/>
                <a:ea typeface="+mj-ea"/>
                <a:cs typeface="+mj-cs"/>
              </a:defRPr>
            </a:lvl1pPr>
          </a:lstStyle>
          <a:p>
            <a:pPr algn="ctr"/>
            <a:r>
              <a:rPr lang="nl-NL" dirty="0" err="1"/>
              <a:t>Introduction</a:t>
            </a:r>
            <a:endParaRPr lang="nl-BE" dirty="0"/>
          </a:p>
        </p:txBody>
      </p:sp>
    </p:spTree>
    <p:extLst>
      <p:ext uri="{BB962C8B-B14F-4D97-AF65-F5344CB8AC3E}">
        <p14:creationId xmlns:p14="http://schemas.microsoft.com/office/powerpoint/2010/main" val="2995145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1000"/>
                                        <p:tgtEl>
                                          <p:spTgt spid="4">
                                            <p:txEl>
                                              <p:pRg st="4" end="4"/>
                                            </p:txEl>
                                          </p:spTgt>
                                        </p:tgtEl>
                                      </p:cBhvr>
                                    </p:animEffect>
                                    <p:anim calcmode="lin" valueType="num">
                                      <p:cBhvr>
                                        <p:cTn id="2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bldLvl="5"/>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6F5FE21E-D848-45CA-8042-C6F244CBBE86}"/>
              </a:ext>
            </a:extLst>
          </p:cNvPr>
          <p:cNvSpPr>
            <a:spLocks noGrp="1"/>
          </p:cNvSpPr>
          <p:nvPr>
            <p:ph type="sldNum" sz="quarter" idx="12"/>
          </p:nvPr>
        </p:nvSpPr>
        <p:spPr/>
        <p:txBody>
          <a:bodyPr/>
          <a:lstStyle/>
          <a:p>
            <a:fld id="{60D9D4EB-B897-442E-9F8E-1EB30A5A3E64}" type="slidenum">
              <a:rPr lang="nl-NL" smtClean="0"/>
              <a:pPr/>
              <a:t>30</a:t>
            </a:fld>
            <a:endParaRPr lang="nl-NL"/>
          </a:p>
        </p:txBody>
      </p:sp>
      <p:sp>
        <p:nvSpPr>
          <p:cNvPr id="3" name="Rectangle 3">
            <a:extLst>
              <a:ext uri="{FF2B5EF4-FFF2-40B4-BE49-F238E27FC236}">
                <a16:creationId xmlns:a16="http://schemas.microsoft.com/office/drawing/2014/main" id="{178591FC-11EA-4E54-B511-2F2544FE9EDC}"/>
              </a:ext>
            </a:extLst>
          </p:cNvPr>
          <p:cNvSpPr txBox="1">
            <a:spLocks/>
          </p:cNvSpPr>
          <p:nvPr/>
        </p:nvSpPr>
        <p:spPr>
          <a:xfrm>
            <a:off x="210529" y="924715"/>
            <a:ext cx="8892480" cy="373526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2863" indent="0">
              <a:lnSpc>
                <a:spcPct val="90000"/>
              </a:lnSpc>
              <a:buNone/>
            </a:pPr>
            <a:r>
              <a:rPr lang="fr-FR" altLang="nl-BE" sz="1400" b="1" dirty="0">
                <a:solidFill>
                  <a:srgbClr val="FFFF00"/>
                </a:solidFill>
              </a:rPr>
              <a:t>Théorie de la désorganisation sociale (Chicago </a:t>
            </a:r>
            <a:r>
              <a:rPr lang="fr-FR" altLang="nl-BE" sz="1400" b="1" dirty="0" err="1">
                <a:solidFill>
                  <a:srgbClr val="FFFF00"/>
                </a:solidFill>
              </a:rPr>
              <a:t>School</a:t>
            </a:r>
            <a:r>
              <a:rPr lang="fr-FR" altLang="nl-BE" sz="1400" b="1" dirty="0">
                <a:solidFill>
                  <a:srgbClr val="FFFF00"/>
                </a:solidFill>
              </a:rPr>
              <a:t>, théorie écologique)</a:t>
            </a:r>
          </a:p>
          <a:p>
            <a:pPr marL="42863" indent="0">
              <a:lnSpc>
                <a:spcPct val="90000"/>
              </a:lnSpc>
              <a:buNone/>
            </a:pPr>
            <a:endParaRPr lang="fr-FR" altLang="nl-BE" sz="1050" dirty="0"/>
          </a:p>
          <a:p>
            <a:pPr marL="42863" indent="0">
              <a:lnSpc>
                <a:spcPct val="90000"/>
              </a:lnSpc>
              <a:buNone/>
            </a:pPr>
            <a:r>
              <a:rPr lang="fr-FR" sz="1400" dirty="0"/>
              <a:t>Se concentre sur l'adaptation des groupes sociaux aux processus d'urbanisation et aux formes changeantes d'organisation sociale. </a:t>
            </a:r>
            <a:endParaRPr lang="fr-BE" sz="1400" dirty="0"/>
          </a:p>
          <a:p>
            <a:pPr marL="42863" indent="0">
              <a:lnSpc>
                <a:spcPct val="90000"/>
              </a:lnSpc>
              <a:buNone/>
            </a:pPr>
            <a:endParaRPr lang="fr-FR" altLang="nl-BE" sz="1050" dirty="0"/>
          </a:p>
          <a:p>
            <a:pPr marL="42863" indent="0">
              <a:lnSpc>
                <a:spcPct val="90000"/>
              </a:lnSpc>
              <a:buNone/>
            </a:pPr>
            <a:r>
              <a:rPr lang="fr-FR" altLang="nl-BE" sz="1400" dirty="0"/>
              <a:t>Au début des années 40, les sociologues Clifford Shaw et Henry McKay ont mené des recherches sur le comportement criminel dans la ville de Chicago. Ce qui est sorti de leur travail est devenu connu sous le nom de «théorie de la désorganisation sociale» (SDT), et l'école connue sous le nom d '«école de Chicago»</a:t>
            </a:r>
          </a:p>
          <a:p>
            <a:pPr marL="42863" indent="0">
              <a:lnSpc>
                <a:spcPct val="90000"/>
              </a:lnSpc>
              <a:buNone/>
            </a:pPr>
            <a:endParaRPr lang="fr-FR" altLang="nl-BE" sz="1050" dirty="0"/>
          </a:p>
          <a:p>
            <a:pPr marL="42863" indent="0">
              <a:lnSpc>
                <a:spcPct val="90000"/>
              </a:lnSpc>
              <a:buNone/>
            </a:pPr>
            <a:r>
              <a:rPr lang="fr-FR" altLang="nl-BE" sz="1400" dirty="0"/>
              <a:t>Suggère que la criminalité se produit dans des communautés qui connaissent une rupture des mœurs et des opportunités sociales, comme dans les communautés urbaines très peuplées et à faible revenu (Burgess, 1964; Sutherland, 1970; Shaw et Mc. Kay, 1969)</a:t>
            </a:r>
          </a:p>
          <a:p>
            <a:pPr marL="42863" indent="0">
              <a:lnSpc>
                <a:spcPct val="90000"/>
              </a:lnSpc>
              <a:buNone/>
            </a:pPr>
            <a:endParaRPr lang="fr-FR" altLang="nl-BE" sz="1050" dirty="0"/>
          </a:p>
          <a:p>
            <a:pPr marL="42863" indent="0">
              <a:lnSpc>
                <a:spcPct val="90000"/>
              </a:lnSpc>
              <a:buNone/>
            </a:pPr>
            <a:r>
              <a:rPr lang="fr-FR" altLang="nl-BE" sz="1400" dirty="0"/>
              <a:t>Concept d ’« efficacité collective »:« C’est le lien entre la confiance mutuelle et la volonté d’intervenir pour le bien commun qui définit le contexte de voisinage de l’efficacité collective »(Sampson, 1997; Crawford, 1999).</a:t>
            </a:r>
          </a:p>
          <a:p>
            <a:pPr marL="42863" indent="0">
              <a:lnSpc>
                <a:spcPct val="90000"/>
              </a:lnSpc>
              <a:buNone/>
            </a:pPr>
            <a:endParaRPr lang="fr-FR" altLang="nl-BE" sz="1050" dirty="0"/>
          </a:p>
          <a:p>
            <a:pPr marL="42863" indent="0">
              <a:lnSpc>
                <a:spcPct val="90000"/>
              </a:lnSpc>
              <a:buNone/>
            </a:pPr>
            <a:r>
              <a:rPr lang="fr-FR" altLang="nl-BE" sz="1400" dirty="0"/>
              <a:t>Initiatives pour renforcer et réparer la «texture sociale» dans un quartier (prévention) (Van Dijk et al, 2000)</a:t>
            </a:r>
            <a:endParaRPr lang="en-US" altLang="nl-BE" sz="1400" dirty="0"/>
          </a:p>
        </p:txBody>
      </p:sp>
      <p:sp>
        <p:nvSpPr>
          <p:cNvPr id="5" name="Titel 1">
            <a:extLst>
              <a:ext uri="{FF2B5EF4-FFF2-40B4-BE49-F238E27FC236}">
                <a16:creationId xmlns:a16="http://schemas.microsoft.com/office/drawing/2014/main" id="{0739F9E4-7EC8-4A8A-AF16-053BE4791506}"/>
              </a:ext>
            </a:extLst>
          </p:cNvPr>
          <p:cNvSpPr txBox="1">
            <a:spLocks/>
          </p:cNvSpPr>
          <p:nvPr/>
        </p:nvSpPr>
        <p:spPr>
          <a:xfrm>
            <a:off x="0" y="67464"/>
            <a:ext cx="9144000" cy="857250"/>
          </a:xfrm>
          <a:prstGeom prst="rect">
            <a:avLst/>
          </a:prstGeom>
        </p:spPr>
        <p:txBody>
          <a:bodyPr/>
          <a:lstStyle>
            <a:lvl1pPr algn="l" defTabSz="914400" rtl="0" eaLnBrk="1" latinLnBrk="0" hangingPunct="1">
              <a:spcBef>
                <a:spcPct val="0"/>
              </a:spcBef>
              <a:buNone/>
              <a:defRPr sz="3200" kern="1200">
                <a:solidFill>
                  <a:schemeClr val="bg1"/>
                </a:solidFill>
                <a:latin typeface="+mj-lt"/>
                <a:ea typeface="+mj-ea"/>
                <a:cs typeface="+mj-cs"/>
              </a:defRPr>
            </a:lvl1pPr>
          </a:lstStyle>
          <a:p>
            <a:pPr algn="ctr"/>
            <a:r>
              <a:rPr lang="nl-NL" dirty="0"/>
              <a:t>   </a:t>
            </a:r>
            <a:r>
              <a:rPr lang="nl-NL" dirty="0" err="1"/>
              <a:t>Théories</a:t>
            </a:r>
            <a:r>
              <a:rPr lang="nl-NL" dirty="0"/>
              <a:t> </a:t>
            </a:r>
            <a:r>
              <a:rPr lang="nl-NL" dirty="0" err="1"/>
              <a:t>Criminologiques</a:t>
            </a:r>
            <a:endParaRPr lang="nl-BE" dirty="0"/>
          </a:p>
        </p:txBody>
      </p:sp>
    </p:spTree>
    <p:extLst>
      <p:ext uri="{BB962C8B-B14F-4D97-AF65-F5344CB8AC3E}">
        <p14:creationId xmlns:p14="http://schemas.microsoft.com/office/powerpoint/2010/main" val="749324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218692" y="971587"/>
            <a:ext cx="2484016" cy="438582"/>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defTabSz="685800" fontAlgn="base">
              <a:spcBef>
                <a:spcPct val="0"/>
              </a:spcBef>
              <a:spcAft>
                <a:spcPct val="0"/>
              </a:spcAft>
            </a:pPr>
            <a:r>
              <a:rPr lang="nl-BE" sz="2400" b="1" dirty="0">
                <a:solidFill>
                  <a:schemeClr val="bg1"/>
                </a:solidFill>
                <a:ea typeface="Times New Roman" pitchFamily="18" charset="0"/>
                <a:cs typeface="Calibri" pitchFamily="34" charset="0"/>
              </a:rPr>
              <a:t>Chicago school </a:t>
            </a:r>
          </a:p>
        </p:txBody>
      </p:sp>
      <p:pic>
        <p:nvPicPr>
          <p:cNvPr id="5" name="Afbeelding 4"/>
          <p:cNvPicPr>
            <a:picLocks noChangeAspect="1"/>
          </p:cNvPicPr>
          <p:nvPr/>
        </p:nvPicPr>
        <p:blipFill>
          <a:blip r:embed="rId2" cstate="print">
            <a:lum contrast="20000"/>
          </a:blip>
          <a:srcRect/>
          <a:stretch>
            <a:fillRect/>
          </a:stretch>
        </p:blipFill>
        <p:spPr bwMode="auto">
          <a:xfrm>
            <a:off x="218692" y="1553668"/>
            <a:ext cx="2325796" cy="3545419"/>
          </a:xfrm>
          <a:prstGeom prst="rect">
            <a:avLst/>
          </a:prstGeom>
          <a:noFill/>
          <a:ln w="9525">
            <a:solidFill>
              <a:schemeClr val="tx1"/>
            </a:solidFill>
            <a:miter lim="800000"/>
            <a:headEnd/>
            <a:tailEnd/>
          </a:ln>
        </p:spPr>
      </p:pic>
      <p:sp>
        <p:nvSpPr>
          <p:cNvPr id="6" name="Rechthoek 5"/>
          <p:cNvSpPr/>
          <p:nvPr/>
        </p:nvSpPr>
        <p:spPr>
          <a:xfrm>
            <a:off x="2600521" y="1505355"/>
            <a:ext cx="4316474" cy="3554819"/>
          </a:xfrm>
          <a:prstGeom prst="rect">
            <a:avLst/>
          </a:prstGeom>
        </p:spPr>
        <p:txBody>
          <a:bodyPr wrap="square">
            <a:spAutoFit/>
          </a:bodyPr>
          <a:lstStyle/>
          <a:p>
            <a:r>
              <a:rPr lang="fr-FR" sz="1500" b="1" dirty="0">
                <a:solidFill>
                  <a:srgbClr val="FFFF00"/>
                </a:solidFill>
                <a:latin typeface="Calibri" pitchFamily="34" charset="0"/>
                <a:ea typeface="Times New Roman" pitchFamily="18" charset="0"/>
                <a:cs typeface="Calibri" pitchFamily="34" charset="0"/>
              </a:rPr>
              <a:t>La cohésion sociale :</a:t>
            </a:r>
          </a:p>
          <a:p>
            <a:r>
              <a:rPr lang="fr-FR" sz="1500" b="1" dirty="0">
                <a:solidFill>
                  <a:schemeClr val="bg1"/>
                </a:solidFill>
                <a:latin typeface="Calibri" pitchFamily="34" charset="0"/>
                <a:ea typeface="Times New Roman" pitchFamily="18" charset="0"/>
                <a:cs typeface="Calibri" pitchFamily="34" charset="0"/>
              </a:rPr>
              <a:t>une sorte d'investissement affectif et social dans un quartier et un sentiment d'appartenance chez ses habitants</a:t>
            </a:r>
          </a:p>
          <a:p>
            <a:endParaRPr lang="fr-FR" sz="1500" b="1" dirty="0">
              <a:solidFill>
                <a:schemeClr val="bg1"/>
              </a:solidFill>
              <a:latin typeface="Calibri" pitchFamily="34" charset="0"/>
              <a:ea typeface="Times New Roman" pitchFamily="18" charset="0"/>
              <a:cs typeface="Calibri" pitchFamily="34" charset="0"/>
            </a:endParaRPr>
          </a:p>
          <a:p>
            <a:r>
              <a:rPr lang="fr-FR" sz="1500" b="1" dirty="0">
                <a:solidFill>
                  <a:srgbClr val="FFFF00"/>
                </a:solidFill>
                <a:latin typeface="Calibri" pitchFamily="34" charset="0"/>
                <a:ea typeface="Times New Roman" pitchFamily="18" charset="0"/>
                <a:cs typeface="Calibri" pitchFamily="34" charset="0"/>
              </a:rPr>
              <a:t>Capital social :</a:t>
            </a:r>
          </a:p>
          <a:p>
            <a:r>
              <a:rPr lang="fr-FR" sz="1500" b="1" dirty="0">
                <a:solidFill>
                  <a:schemeClr val="bg1"/>
                </a:solidFill>
                <a:latin typeface="Calibri" pitchFamily="34" charset="0"/>
                <a:ea typeface="Times New Roman" pitchFamily="18" charset="0"/>
                <a:cs typeface="Calibri" pitchFamily="34" charset="0"/>
              </a:rPr>
              <a:t>caractéristiques de l'organisation sociale, telles que les réseaux, les normes et la confiance, qui facilitent la coordination et la coopération pour un bénéfice mutuel</a:t>
            </a:r>
          </a:p>
          <a:p>
            <a:endParaRPr lang="fr-FR" sz="1500" b="1" dirty="0">
              <a:solidFill>
                <a:schemeClr val="bg1"/>
              </a:solidFill>
              <a:latin typeface="Calibri" pitchFamily="34" charset="0"/>
              <a:ea typeface="Times New Roman" pitchFamily="18" charset="0"/>
              <a:cs typeface="Calibri" pitchFamily="34" charset="0"/>
            </a:endParaRPr>
          </a:p>
          <a:p>
            <a:r>
              <a:rPr lang="fr-FR" sz="1500" b="1" dirty="0">
                <a:solidFill>
                  <a:srgbClr val="FFFF00"/>
                </a:solidFill>
                <a:latin typeface="Calibri" pitchFamily="34" charset="0"/>
                <a:ea typeface="Times New Roman" pitchFamily="18" charset="0"/>
                <a:cs typeface="Calibri" pitchFamily="34" charset="0"/>
              </a:rPr>
              <a:t>Efficacité sociale:</a:t>
            </a:r>
          </a:p>
          <a:p>
            <a:r>
              <a:rPr lang="fr-FR" sz="1500" b="1" dirty="0">
                <a:solidFill>
                  <a:schemeClr val="bg1"/>
                </a:solidFill>
                <a:latin typeface="Calibri" pitchFamily="34" charset="0"/>
                <a:ea typeface="Times New Roman" pitchFamily="18" charset="0"/>
                <a:cs typeface="Calibri" pitchFamily="34" charset="0"/>
              </a:rPr>
              <a:t>L'efficacité collective capture le lien entre la cohésion, en particulier la confiance au travail, et les attentes partagées pour l'action</a:t>
            </a:r>
            <a:endParaRPr lang="nl-BE" sz="1500" b="1" dirty="0">
              <a:solidFill>
                <a:schemeClr val="bg1"/>
              </a:solidFill>
              <a:latin typeface="Calibri" pitchFamily="34" charset="0"/>
              <a:ea typeface="Times New Roman" pitchFamily="18" charset="0"/>
              <a:cs typeface="Calibri" pitchFamily="34" charset="0"/>
            </a:endParaRPr>
          </a:p>
        </p:txBody>
      </p:sp>
      <p:sp>
        <p:nvSpPr>
          <p:cNvPr id="9" name="Tijdelijke aanduiding voor dianummer 8"/>
          <p:cNvSpPr>
            <a:spLocks noGrp="1"/>
          </p:cNvSpPr>
          <p:nvPr>
            <p:ph type="sldNum" sz="quarter" idx="12"/>
          </p:nvPr>
        </p:nvSpPr>
        <p:spPr/>
        <p:txBody>
          <a:bodyPr/>
          <a:lstStyle/>
          <a:p>
            <a:fld id="{139F1BE3-A330-4B67-9592-A6A1D5183972}" type="slidenum">
              <a:rPr lang="nl-BE" altLang="nl-NL" smtClean="0"/>
              <a:pPr/>
              <a:t>31</a:t>
            </a:fld>
            <a:endParaRPr lang="nl-BE" altLang="nl-NL"/>
          </a:p>
        </p:txBody>
      </p:sp>
      <p:pic>
        <p:nvPicPr>
          <p:cNvPr id="11" name="Afbeelding 10">
            <a:extLst>
              <a:ext uri="{FF2B5EF4-FFF2-40B4-BE49-F238E27FC236}">
                <a16:creationId xmlns:a16="http://schemas.microsoft.com/office/drawing/2014/main" id="{2ACB0D04-1105-4953-A694-3C5166D0DF6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16995" y="924714"/>
            <a:ext cx="2008969" cy="2022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Afbeelding 11">
            <a:extLst>
              <a:ext uri="{FF2B5EF4-FFF2-40B4-BE49-F238E27FC236}">
                <a16:creationId xmlns:a16="http://schemas.microsoft.com/office/drawing/2014/main" id="{C7279362-3DD7-4164-901D-3FBDBC347A3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27200" y="2999027"/>
            <a:ext cx="1994535" cy="2099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al 7">
            <a:hlinkClick r:id="rId5" action="ppaction://hlinksldjump"/>
            <a:extLst>
              <a:ext uri="{FF2B5EF4-FFF2-40B4-BE49-F238E27FC236}">
                <a16:creationId xmlns:a16="http://schemas.microsoft.com/office/drawing/2014/main" id="{2FAF84BF-4614-4ACD-AE1A-0F1EE6420E82}"/>
              </a:ext>
            </a:extLst>
          </p:cNvPr>
          <p:cNvSpPr/>
          <p:nvPr/>
        </p:nvSpPr>
        <p:spPr>
          <a:xfrm>
            <a:off x="8390514" y="142182"/>
            <a:ext cx="531222" cy="539354"/>
          </a:xfrm>
          <a:prstGeom prst="ellipse">
            <a:avLst/>
          </a:prstGeom>
          <a:solidFill>
            <a:srgbClr val="FF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nl-NL" b="1">
                <a:solidFill>
                  <a:schemeClr val="bg1"/>
                </a:solidFill>
              </a:rPr>
              <a:t>B</a:t>
            </a:r>
            <a:endParaRPr lang="nl-BE" b="1" dirty="0">
              <a:solidFill>
                <a:schemeClr val="bg1"/>
              </a:solidFill>
            </a:endParaRPr>
          </a:p>
        </p:txBody>
      </p:sp>
      <p:sp>
        <p:nvSpPr>
          <p:cNvPr id="13" name="Titel 1">
            <a:extLst>
              <a:ext uri="{FF2B5EF4-FFF2-40B4-BE49-F238E27FC236}">
                <a16:creationId xmlns:a16="http://schemas.microsoft.com/office/drawing/2014/main" id="{A616E5AB-198F-412C-A7D2-F6F677C38118}"/>
              </a:ext>
            </a:extLst>
          </p:cNvPr>
          <p:cNvSpPr txBox="1">
            <a:spLocks/>
          </p:cNvSpPr>
          <p:nvPr/>
        </p:nvSpPr>
        <p:spPr>
          <a:xfrm>
            <a:off x="0" y="67464"/>
            <a:ext cx="9144000" cy="857250"/>
          </a:xfrm>
          <a:prstGeom prst="rect">
            <a:avLst/>
          </a:prstGeom>
        </p:spPr>
        <p:txBody>
          <a:bodyPr/>
          <a:lstStyle>
            <a:lvl1pPr algn="l" defTabSz="914400" rtl="0" eaLnBrk="1" latinLnBrk="0" hangingPunct="1">
              <a:spcBef>
                <a:spcPct val="0"/>
              </a:spcBef>
              <a:buNone/>
              <a:defRPr sz="3200" kern="1200">
                <a:solidFill>
                  <a:schemeClr val="bg1"/>
                </a:solidFill>
                <a:latin typeface="+mj-lt"/>
                <a:ea typeface="+mj-ea"/>
                <a:cs typeface="+mj-cs"/>
              </a:defRPr>
            </a:lvl1pPr>
          </a:lstStyle>
          <a:p>
            <a:pPr algn="ctr"/>
            <a:r>
              <a:rPr lang="nl-NL" dirty="0"/>
              <a:t>   </a:t>
            </a:r>
            <a:r>
              <a:rPr lang="nl-NL" dirty="0" err="1"/>
              <a:t>Théories</a:t>
            </a:r>
            <a:r>
              <a:rPr lang="nl-NL" dirty="0"/>
              <a:t> </a:t>
            </a:r>
            <a:r>
              <a:rPr lang="nl-NL" dirty="0" err="1"/>
              <a:t>Criminologiques</a:t>
            </a:r>
            <a:endParaRPr lang="nl-B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anim calcmode="lin" valueType="num">
                                      <p:cBhvr>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fade">
                                      <p:cBhvr>
                                        <p:cTn id="28" dur="1000"/>
                                        <p:tgtEl>
                                          <p:spTgt spid="6">
                                            <p:txEl>
                                              <p:pRg st="1" end="1"/>
                                            </p:txEl>
                                          </p:spTgt>
                                        </p:tgtEl>
                                      </p:cBhvr>
                                    </p:animEffect>
                                    <p:anim calcmode="lin" valueType="num">
                                      <p:cBhvr>
                                        <p:cTn id="2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Effect transition="in" filter="fade">
                                      <p:cBhvr>
                                        <p:cTn id="35" dur="1000"/>
                                        <p:tgtEl>
                                          <p:spTgt spid="6">
                                            <p:txEl>
                                              <p:pRg st="3" end="3"/>
                                            </p:txEl>
                                          </p:spTgt>
                                        </p:tgtEl>
                                      </p:cBhvr>
                                    </p:animEffect>
                                    <p:anim calcmode="lin" valueType="num">
                                      <p:cBhvr>
                                        <p:cTn id="36"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
                                            <p:txEl>
                                              <p:pRg st="4" end="4"/>
                                            </p:txEl>
                                          </p:spTgt>
                                        </p:tgtEl>
                                        <p:attrNameLst>
                                          <p:attrName>style.visibility</p:attrName>
                                        </p:attrNameLst>
                                      </p:cBhvr>
                                      <p:to>
                                        <p:strVal val="visible"/>
                                      </p:to>
                                    </p:set>
                                    <p:animEffect transition="in" filter="fade">
                                      <p:cBhvr>
                                        <p:cTn id="42" dur="1000"/>
                                        <p:tgtEl>
                                          <p:spTgt spid="6">
                                            <p:txEl>
                                              <p:pRg st="4" end="4"/>
                                            </p:txEl>
                                          </p:spTgt>
                                        </p:tgtEl>
                                      </p:cBhvr>
                                    </p:animEffect>
                                    <p:anim calcmode="lin" valueType="num">
                                      <p:cBhvr>
                                        <p:cTn id="43"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6">
                                            <p:txEl>
                                              <p:pRg st="6" end="6"/>
                                            </p:txEl>
                                          </p:spTgt>
                                        </p:tgtEl>
                                        <p:attrNameLst>
                                          <p:attrName>style.visibility</p:attrName>
                                        </p:attrNameLst>
                                      </p:cBhvr>
                                      <p:to>
                                        <p:strVal val="visible"/>
                                      </p:to>
                                    </p:set>
                                    <p:animEffect transition="in" filter="fade">
                                      <p:cBhvr>
                                        <p:cTn id="49" dur="1000"/>
                                        <p:tgtEl>
                                          <p:spTgt spid="6">
                                            <p:txEl>
                                              <p:pRg st="6" end="6"/>
                                            </p:txEl>
                                          </p:spTgt>
                                        </p:tgtEl>
                                      </p:cBhvr>
                                    </p:animEffect>
                                    <p:anim calcmode="lin" valueType="num">
                                      <p:cBhvr>
                                        <p:cTn id="50"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6">
                                            <p:txEl>
                                              <p:pRg st="7" end="7"/>
                                            </p:txEl>
                                          </p:spTgt>
                                        </p:tgtEl>
                                        <p:attrNameLst>
                                          <p:attrName>style.visibility</p:attrName>
                                        </p:attrNameLst>
                                      </p:cBhvr>
                                      <p:to>
                                        <p:strVal val="visible"/>
                                      </p:to>
                                    </p:set>
                                    <p:animEffect transition="in" filter="fade">
                                      <p:cBhvr>
                                        <p:cTn id="56" dur="1000"/>
                                        <p:tgtEl>
                                          <p:spTgt spid="6">
                                            <p:txEl>
                                              <p:pRg st="7" end="7"/>
                                            </p:txEl>
                                          </p:spTgt>
                                        </p:tgtEl>
                                      </p:cBhvr>
                                    </p:animEffect>
                                    <p:anim calcmode="lin" valueType="num">
                                      <p:cBhvr>
                                        <p:cTn id="57"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1000"/>
                                        <p:tgtEl>
                                          <p:spTgt spid="11"/>
                                        </p:tgtEl>
                                      </p:cBhvr>
                                    </p:animEffect>
                                    <p:anim calcmode="lin" valueType="num">
                                      <p:cBhvr>
                                        <p:cTn id="64" dur="1000" fill="hold"/>
                                        <p:tgtEl>
                                          <p:spTgt spid="11"/>
                                        </p:tgtEl>
                                        <p:attrNameLst>
                                          <p:attrName>ppt_x</p:attrName>
                                        </p:attrNameLst>
                                      </p:cBhvr>
                                      <p:tavLst>
                                        <p:tav tm="0">
                                          <p:val>
                                            <p:strVal val="#ppt_x"/>
                                          </p:val>
                                        </p:tav>
                                        <p:tav tm="100000">
                                          <p:val>
                                            <p:strVal val="#ppt_x"/>
                                          </p:val>
                                        </p:tav>
                                      </p:tavLst>
                                    </p:anim>
                                    <p:anim calcmode="lin" valueType="num">
                                      <p:cBhvr>
                                        <p:cTn id="6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fade">
                                      <p:cBhvr>
                                        <p:cTn id="70" dur="1000"/>
                                        <p:tgtEl>
                                          <p:spTgt spid="12"/>
                                        </p:tgtEl>
                                      </p:cBhvr>
                                    </p:animEffect>
                                    <p:anim calcmode="lin" valueType="num">
                                      <p:cBhvr>
                                        <p:cTn id="71" dur="1000" fill="hold"/>
                                        <p:tgtEl>
                                          <p:spTgt spid="12"/>
                                        </p:tgtEl>
                                        <p:attrNameLst>
                                          <p:attrName>ppt_x</p:attrName>
                                        </p:attrNameLst>
                                      </p:cBhvr>
                                      <p:tavLst>
                                        <p:tav tm="0">
                                          <p:val>
                                            <p:strVal val="#ppt_x"/>
                                          </p:val>
                                        </p:tav>
                                        <p:tav tm="100000">
                                          <p:val>
                                            <p:strVal val="#ppt_x"/>
                                          </p:val>
                                        </p:tav>
                                      </p:tavLst>
                                    </p:anim>
                                    <p:anim calcmode="lin" valueType="num">
                                      <p:cBhvr>
                                        <p:cTn id="7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1" nodeType="clickEffect">
                                  <p:stCondLst>
                                    <p:cond delay="0"/>
                                  </p:stCondLst>
                                  <p:childTnLst>
                                    <p:set>
                                      <p:cBhvr>
                                        <p:cTn id="76" dur="1" fill="hold">
                                          <p:stCondLst>
                                            <p:cond delay="0"/>
                                          </p:stCondLst>
                                        </p:cTn>
                                        <p:tgtEl>
                                          <p:spTgt spid="8"/>
                                        </p:tgtEl>
                                        <p:attrNameLst>
                                          <p:attrName>style.visibility</p:attrName>
                                        </p:attrNameLst>
                                      </p:cBhvr>
                                      <p:to>
                                        <p:strVal val="visible"/>
                                      </p:to>
                                    </p:set>
                                    <p:animEffect transition="in" filter="fade">
                                      <p:cBhvr>
                                        <p:cTn id="77" dur="500"/>
                                        <p:tgtEl>
                                          <p:spTgt spid="8"/>
                                        </p:tgtEl>
                                      </p:cBhvr>
                                    </p:animEffect>
                                  </p:childTnLst>
                                </p:cTn>
                              </p:par>
                            </p:childTnLst>
                          </p:cTn>
                        </p:par>
                      </p:childTnLst>
                    </p:cTn>
                  </p:par>
                  <p:par>
                    <p:cTn id="78" fill="hold">
                      <p:stCondLst>
                        <p:cond delay="indefinite"/>
                      </p:stCondLst>
                      <p:childTnLst>
                        <p:par>
                          <p:cTn id="79" fill="hold">
                            <p:stCondLst>
                              <p:cond delay="0"/>
                            </p:stCondLst>
                            <p:childTnLst>
                              <p:par>
                                <p:cTn id="80" presetID="27" presetClass="emph" presetSubtype="0" fill="remove" grpId="0" nodeType="clickEffect">
                                  <p:stCondLst>
                                    <p:cond delay="0"/>
                                  </p:stCondLst>
                                  <p:childTnLst>
                                    <p:animClr clrSpc="rgb" dir="cw">
                                      <p:cBhvr override="childStyle">
                                        <p:cTn id="81" dur="250" autoRev="1" fill="remove"/>
                                        <p:tgtEl>
                                          <p:spTgt spid="8"/>
                                        </p:tgtEl>
                                        <p:attrNameLst>
                                          <p:attrName>style.color</p:attrName>
                                        </p:attrNameLst>
                                      </p:cBhvr>
                                      <p:to>
                                        <a:schemeClr val="bg1"/>
                                      </p:to>
                                    </p:animClr>
                                    <p:animClr clrSpc="rgb" dir="cw">
                                      <p:cBhvr>
                                        <p:cTn id="82" dur="250" autoRev="1" fill="remove"/>
                                        <p:tgtEl>
                                          <p:spTgt spid="8"/>
                                        </p:tgtEl>
                                        <p:attrNameLst>
                                          <p:attrName>fillcolor</p:attrName>
                                        </p:attrNameLst>
                                      </p:cBhvr>
                                      <p:to>
                                        <a:schemeClr val="bg1"/>
                                      </p:to>
                                    </p:animClr>
                                    <p:set>
                                      <p:cBhvr>
                                        <p:cTn id="83" dur="250" autoRev="1" fill="remove"/>
                                        <p:tgtEl>
                                          <p:spTgt spid="8"/>
                                        </p:tgtEl>
                                        <p:attrNameLst>
                                          <p:attrName>fill.type</p:attrName>
                                        </p:attrNameLst>
                                      </p:cBhvr>
                                      <p:to>
                                        <p:strVal val="solid"/>
                                      </p:to>
                                    </p:set>
                                    <p:set>
                                      <p:cBhvr>
                                        <p:cTn id="84" dur="250" autoRev="1" fill="remove"/>
                                        <p:tgtEl>
                                          <p:spTgt spid="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build="p" bldLvl="5"/>
      <p:bldP spid="8" grpId="0" animBg="1"/>
      <p:bldP spid="8"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7D2AE428-1D49-459F-AB2D-0C4BD3C12EE0}" type="slidenum">
              <a:rPr lang="nl-BE" altLang="nl-NL" smtClean="0"/>
              <a:pPr/>
              <a:t>32</a:t>
            </a:fld>
            <a:endParaRPr lang="nl-BE" altLang="nl-NL"/>
          </a:p>
        </p:txBody>
      </p:sp>
      <p:graphicFrame>
        <p:nvGraphicFramePr>
          <p:cNvPr id="6" name="Tabel 5"/>
          <p:cNvGraphicFramePr>
            <a:graphicFrameLocks noGrp="1"/>
          </p:cNvGraphicFramePr>
          <p:nvPr/>
        </p:nvGraphicFramePr>
        <p:xfrm>
          <a:off x="755575" y="726921"/>
          <a:ext cx="7560839" cy="3960442"/>
        </p:xfrm>
        <a:graphic>
          <a:graphicData uri="http://schemas.openxmlformats.org/drawingml/2006/table">
            <a:tbl>
              <a:tblPr/>
              <a:tblGrid>
                <a:gridCol w="2940279">
                  <a:extLst>
                    <a:ext uri="{9D8B030D-6E8A-4147-A177-3AD203B41FA5}">
                      <a16:colId xmlns:a16="http://schemas.microsoft.com/office/drawing/2014/main" val="20000"/>
                    </a:ext>
                  </a:extLst>
                </a:gridCol>
                <a:gridCol w="516125">
                  <a:extLst>
                    <a:ext uri="{9D8B030D-6E8A-4147-A177-3AD203B41FA5}">
                      <a16:colId xmlns:a16="http://schemas.microsoft.com/office/drawing/2014/main" val="20001"/>
                    </a:ext>
                  </a:extLst>
                </a:gridCol>
                <a:gridCol w="503017">
                  <a:extLst>
                    <a:ext uri="{9D8B030D-6E8A-4147-A177-3AD203B41FA5}">
                      <a16:colId xmlns:a16="http://schemas.microsoft.com/office/drawing/2014/main" val="20002"/>
                    </a:ext>
                  </a:extLst>
                </a:gridCol>
                <a:gridCol w="429286">
                  <a:extLst>
                    <a:ext uri="{9D8B030D-6E8A-4147-A177-3AD203B41FA5}">
                      <a16:colId xmlns:a16="http://schemas.microsoft.com/office/drawing/2014/main" val="20003"/>
                    </a:ext>
                  </a:extLst>
                </a:gridCol>
                <a:gridCol w="429286">
                  <a:extLst>
                    <a:ext uri="{9D8B030D-6E8A-4147-A177-3AD203B41FA5}">
                      <a16:colId xmlns:a16="http://schemas.microsoft.com/office/drawing/2014/main" val="20004"/>
                    </a:ext>
                  </a:extLst>
                </a:gridCol>
                <a:gridCol w="429286">
                  <a:extLst>
                    <a:ext uri="{9D8B030D-6E8A-4147-A177-3AD203B41FA5}">
                      <a16:colId xmlns:a16="http://schemas.microsoft.com/office/drawing/2014/main" val="20005"/>
                    </a:ext>
                  </a:extLst>
                </a:gridCol>
                <a:gridCol w="578390">
                  <a:extLst>
                    <a:ext uri="{9D8B030D-6E8A-4147-A177-3AD203B41FA5}">
                      <a16:colId xmlns:a16="http://schemas.microsoft.com/office/drawing/2014/main" val="20006"/>
                    </a:ext>
                  </a:extLst>
                </a:gridCol>
                <a:gridCol w="578390">
                  <a:extLst>
                    <a:ext uri="{9D8B030D-6E8A-4147-A177-3AD203B41FA5}">
                      <a16:colId xmlns:a16="http://schemas.microsoft.com/office/drawing/2014/main" val="20007"/>
                    </a:ext>
                  </a:extLst>
                </a:gridCol>
                <a:gridCol w="578390">
                  <a:extLst>
                    <a:ext uri="{9D8B030D-6E8A-4147-A177-3AD203B41FA5}">
                      <a16:colId xmlns:a16="http://schemas.microsoft.com/office/drawing/2014/main" val="20008"/>
                    </a:ext>
                  </a:extLst>
                </a:gridCol>
                <a:gridCol w="578390">
                  <a:extLst>
                    <a:ext uri="{9D8B030D-6E8A-4147-A177-3AD203B41FA5}">
                      <a16:colId xmlns:a16="http://schemas.microsoft.com/office/drawing/2014/main" val="20009"/>
                    </a:ext>
                  </a:extLst>
                </a:gridCol>
              </a:tblGrid>
              <a:tr h="408570">
                <a:tc rowSpan="3">
                  <a:txBody>
                    <a:bodyPr/>
                    <a:lstStyle/>
                    <a:p>
                      <a:pPr>
                        <a:lnSpc>
                          <a:spcPct val="107000"/>
                        </a:lnSpc>
                        <a:spcAft>
                          <a:spcPts val="0"/>
                        </a:spcAft>
                      </a:pPr>
                      <a:r>
                        <a:rPr lang="en-GB" sz="1400" dirty="0">
                          <a:solidFill>
                            <a:schemeClr val="tx1"/>
                          </a:solidFill>
                          <a:latin typeface="Calibri"/>
                          <a:ea typeface="Calibri"/>
                          <a:cs typeface="Times New Roman"/>
                        </a:rPr>
                        <a:t>Disposition</a:t>
                      </a:r>
                      <a:endParaRPr lang="nl-BE" sz="1600" dirty="0">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gridSpan="9">
                  <a:txBody>
                    <a:bodyPr/>
                    <a:lstStyle/>
                    <a:p>
                      <a:pPr algn="ctr">
                        <a:lnSpc>
                          <a:spcPct val="107000"/>
                        </a:lnSpc>
                        <a:spcAft>
                          <a:spcPts val="0"/>
                        </a:spcAft>
                      </a:pPr>
                      <a:r>
                        <a:rPr lang="fr-FR" sz="1800" b="1" dirty="0">
                          <a:solidFill>
                            <a:schemeClr val="tx1"/>
                          </a:solidFill>
                        </a:rPr>
                        <a:t>Règles de signification et d'adhésion </a:t>
                      </a:r>
                      <a:endParaRPr lang="nl-BE" sz="1800" dirty="0">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10000"/>
                  </a:ext>
                </a:extLst>
              </a:tr>
              <a:tr h="408570">
                <a:tc vMerge="1">
                  <a:txBody>
                    <a:bodyPr/>
                    <a:lstStyle/>
                    <a:p>
                      <a:endParaRPr lang="nl-BE"/>
                    </a:p>
                  </a:txBody>
                  <a:tcPr/>
                </a:tc>
                <a:tc gridSpan="3">
                  <a:txBody>
                    <a:bodyPr/>
                    <a:lstStyle/>
                    <a:p>
                      <a:pPr algn="ctr">
                        <a:lnSpc>
                          <a:spcPct val="107000"/>
                        </a:lnSpc>
                        <a:spcAft>
                          <a:spcPts val="0"/>
                        </a:spcAft>
                      </a:pPr>
                      <a:r>
                        <a:rPr lang="en-GB" sz="1600" dirty="0">
                          <a:solidFill>
                            <a:schemeClr val="tx1"/>
                          </a:solidFill>
                          <a:latin typeface="Calibri"/>
                          <a:ea typeface="Calibri"/>
                          <a:cs typeface="Times New Roman"/>
                        </a:rPr>
                        <a:t>Orientations</a:t>
                      </a:r>
                      <a:endParaRPr lang="nl-BE" sz="1600" dirty="0">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hMerge="1">
                  <a:txBody>
                    <a:bodyPr/>
                    <a:lstStyle/>
                    <a:p>
                      <a:endParaRPr lang="nl-BE"/>
                    </a:p>
                  </a:txBody>
                  <a:tcPr/>
                </a:tc>
                <a:tc hMerge="1">
                  <a:txBody>
                    <a:bodyPr/>
                    <a:lstStyle/>
                    <a:p>
                      <a:endParaRPr lang="nl-BE"/>
                    </a:p>
                  </a:txBody>
                  <a:tcPr/>
                </a:tc>
                <a:tc gridSpan="3">
                  <a:txBody>
                    <a:bodyPr/>
                    <a:lstStyle/>
                    <a:p>
                      <a:pPr algn="ctr">
                        <a:lnSpc>
                          <a:spcPct val="107000"/>
                        </a:lnSpc>
                        <a:spcAft>
                          <a:spcPts val="0"/>
                        </a:spcAft>
                      </a:pPr>
                      <a:r>
                        <a:rPr lang="en-GB" sz="1600" dirty="0">
                          <a:solidFill>
                            <a:schemeClr val="tx1"/>
                          </a:solidFill>
                          <a:latin typeface="Calibri"/>
                          <a:ea typeface="Calibri"/>
                          <a:cs typeface="Times New Roman"/>
                        </a:rPr>
                        <a:t>Populations</a:t>
                      </a:r>
                      <a:endParaRPr lang="nl-BE" sz="1600" dirty="0">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hMerge="1">
                  <a:txBody>
                    <a:bodyPr/>
                    <a:lstStyle/>
                    <a:p>
                      <a:endParaRPr lang="nl-BE"/>
                    </a:p>
                  </a:txBody>
                  <a:tcPr/>
                </a:tc>
                <a:tc hMerge="1">
                  <a:txBody>
                    <a:bodyPr/>
                    <a:lstStyle/>
                    <a:p>
                      <a:endParaRPr lang="nl-BE"/>
                    </a:p>
                  </a:txBody>
                  <a:tcPr/>
                </a:tc>
                <a:tc gridSpan="3">
                  <a:txBody>
                    <a:bodyPr/>
                    <a:lstStyle/>
                    <a:p>
                      <a:pPr algn="ctr">
                        <a:lnSpc>
                          <a:spcPct val="107000"/>
                        </a:lnSpc>
                        <a:spcAft>
                          <a:spcPts val="0"/>
                        </a:spcAft>
                      </a:pPr>
                      <a:r>
                        <a:rPr lang="en-GB" sz="1600" dirty="0">
                          <a:solidFill>
                            <a:schemeClr val="tx1"/>
                          </a:solidFill>
                          <a:latin typeface="Calibri"/>
                          <a:ea typeface="Calibri"/>
                          <a:cs typeface="Times New Roman"/>
                        </a:rPr>
                        <a:t>Objectives</a:t>
                      </a:r>
                      <a:endParaRPr lang="nl-BE" sz="1600" dirty="0">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10001"/>
                  </a:ext>
                </a:extLst>
              </a:tr>
              <a:tr h="1265563">
                <a:tc vMerge="1">
                  <a:txBody>
                    <a:bodyPr/>
                    <a:lstStyle/>
                    <a:p>
                      <a:endParaRPr lang="nl-BE"/>
                    </a:p>
                  </a:txBody>
                  <a:tcPr/>
                </a:tc>
                <a:tc>
                  <a:txBody>
                    <a:bodyPr/>
                    <a:lstStyle/>
                    <a:p>
                      <a:pPr marL="71755" marR="71755" algn="ctr">
                        <a:lnSpc>
                          <a:spcPct val="107000"/>
                        </a:lnSpc>
                        <a:spcAft>
                          <a:spcPts val="0"/>
                        </a:spcAft>
                      </a:pPr>
                      <a:r>
                        <a:rPr lang="en-GB" sz="1400" dirty="0" err="1">
                          <a:solidFill>
                            <a:schemeClr val="tx1"/>
                          </a:solidFill>
                          <a:latin typeface="Calibri"/>
                          <a:ea typeface="Calibri"/>
                          <a:cs typeface="Times New Roman"/>
                        </a:rPr>
                        <a:t>Délinquant</a:t>
                      </a:r>
                      <a:endParaRPr lang="nl-BE" sz="2800" dirty="0">
                        <a:solidFill>
                          <a:schemeClr val="tx1"/>
                        </a:solidFill>
                        <a:latin typeface="Calibri"/>
                        <a:ea typeface="Calibri"/>
                        <a:cs typeface="Times New Roman"/>
                      </a:endParaRPr>
                    </a:p>
                  </a:txBody>
                  <a:tcPr marL="51435" marR="51435"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71755" marR="71755" algn="ctr">
                        <a:lnSpc>
                          <a:spcPct val="107000"/>
                        </a:lnSpc>
                        <a:spcAft>
                          <a:spcPts val="0"/>
                        </a:spcAft>
                      </a:pPr>
                      <a:r>
                        <a:rPr lang="en-GB" sz="1400" dirty="0">
                          <a:solidFill>
                            <a:schemeClr val="tx1"/>
                          </a:solidFill>
                          <a:latin typeface="Calibri"/>
                          <a:ea typeface="Calibri"/>
                          <a:cs typeface="Times New Roman"/>
                        </a:rPr>
                        <a:t>Victim</a:t>
                      </a:r>
                      <a:endParaRPr lang="nl-BE" sz="2800" dirty="0">
                        <a:solidFill>
                          <a:schemeClr val="tx1"/>
                        </a:solidFill>
                        <a:latin typeface="Calibri"/>
                        <a:ea typeface="Calibri"/>
                        <a:cs typeface="Times New Roman"/>
                      </a:endParaRPr>
                    </a:p>
                  </a:txBody>
                  <a:tcPr marL="51435" marR="51435"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71755" marR="71755" algn="ctr">
                        <a:lnSpc>
                          <a:spcPct val="107000"/>
                        </a:lnSpc>
                        <a:spcAft>
                          <a:spcPts val="0"/>
                        </a:spcAft>
                      </a:pPr>
                      <a:r>
                        <a:rPr lang="en-GB" sz="1400" dirty="0" err="1">
                          <a:solidFill>
                            <a:schemeClr val="tx1"/>
                          </a:solidFill>
                          <a:latin typeface="Calibri"/>
                          <a:ea typeface="Calibri"/>
                          <a:cs typeface="Times New Roman"/>
                        </a:rPr>
                        <a:t>Environnement</a:t>
                      </a:r>
                      <a:endParaRPr lang="nl-BE" sz="2800" dirty="0">
                        <a:solidFill>
                          <a:schemeClr val="tx1"/>
                        </a:solidFill>
                        <a:latin typeface="Calibri"/>
                        <a:ea typeface="Calibri"/>
                        <a:cs typeface="Times New Roman"/>
                      </a:endParaRPr>
                    </a:p>
                  </a:txBody>
                  <a:tcPr marL="51435" marR="51435"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71755" marR="71755" algn="ctr">
                        <a:lnSpc>
                          <a:spcPct val="107000"/>
                        </a:lnSpc>
                        <a:spcAft>
                          <a:spcPts val="0"/>
                        </a:spcAft>
                      </a:pPr>
                      <a:r>
                        <a:rPr lang="en-GB" sz="1400" dirty="0" err="1">
                          <a:solidFill>
                            <a:schemeClr val="tx1"/>
                          </a:solidFill>
                          <a:latin typeface="Calibri"/>
                          <a:ea typeface="Calibri"/>
                          <a:cs typeface="Times New Roman"/>
                        </a:rPr>
                        <a:t>Primair</a:t>
                      </a:r>
                      <a:endParaRPr lang="nl-BE" sz="2800" dirty="0">
                        <a:solidFill>
                          <a:schemeClr val="tx1"/>
                        </a:solidFill>
                        <a:latin typeface="Calibri"/>
                        <a:ea typeface="Calibri"/>
                        <a:cs typeface="Times New Roman"/>
                      </a:endParaRPr>
                    </a:p>
                  </a:txBody>
                  <a:tcPr marL="51435" marR="51435"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71755" marR="71755" algn="ctr">
                        <a:lnSpc>
                          <a:spcPct val="107000"/>
                        </a:lnSpc>
                        <a:spcAft>
                          <a:spcPts val="0"/>
                        </a:spcAft>
                      </a:pPr>
                      <a:r>
                        <a:rPr lang="en-GB" sz="1400" dirty="0" err="1">
                          <a:solidFill>
                            <a:schemeClr val="tx1"/>
                          </a:solidFill>
                          <a:latin typeface="Calibri"/>
                          <a:ea typeface="Calibri"/>
                          <a:cs typeface="Times New Roman"/>
                        </a:rPr>
                        <a:t>Secondair</a:t>
                      </a:r>
                      <a:endParaRPr lang="nl-BE" sz="2800" dirty="0">
                        <a:solidFill>
                          <a:schemeClr val="tx1"/>
                        </a:solidFill>
                        <a:latin typeface="Calibri"/>
                        <a:ea typeface="Calibri"/>
                        <a:cs typeface="Times New Roman"/>
                      </a:endParaRPr>
                    </a:p>
                  </a:txBody>
                  <a:tcPr marL="51435" marR="51435"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71755" marR="71755" algn="ctr">
                        <a:lnSpc>
                          <a:spcPct val="107000"/>
                        </a:lnSpc>
                        <a:spcAft>
                          <a:spcPts val="0"/>
                        </a:spcAft>
                      </a:pPr>
                      <a:r>
                        <a:rPr lang="en-GB" sz="1400" dirty="0" err="1">
                          <a:solidFill>
                            <a:schemeClr val="tx1"/>
                          </a:solidFill>
                          <a:latin typeface="Calibri"/>
                          <a:ea typeface="Calibri"/>
                          <a:cs typeface="Times New Roman"/>
                        </a:rPr>
                        <a:t>Tertiar</a:t>
                      </a:r>
                      <a:endParaRPr lang="nl-BE" sz="2800" dirty="0">
                        <a:solidFill>
                          <a:schemeClr val="tx1"/>
                        </a:solidFill>
                        <a:latin typeface="Calibri"/>
                        <a:ea typeface="Calibri"/>
                        <a:cs typeface="Times New Roman"/>
                      </a:endParaRPr>
                    </a:p>
                  </a:txBody>
                  <a:tcPr marL="51435" marR="51435"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71755" marR="71755" algn="ctr">
                        <a:lnSpc>
                          <a:spcPct val="107000"/>
                        </a:lnSpc>
                        <a:spcAft>
                          <a:spcPts val="0"/>
                        </a:spcAft>
                      </a:pPr>
                      <a:r>
                        <a:rPr lang="en-GB" sz="1400" dirty="0">
                          <a:solidFill>
                            <a:schemeClr val="tx1"/>
                          </a:solidFill>
                          <a:latin typeface="Calibri"/>
                          <a:ea typeface="Calibri"/>
                          <a:cs typeface="Times New Roman"/>
                        </a:rPr>
                        <a:t>Service Social</a:t>
                      </a:r>
                      <a:endParaRPr lang="nl-BE" sz="2800" dirty="0">
                        <a:solidFill>
                          <a:schemeClr val="tx1"/>
                        </a:solidFill>
                        <a:latin typeface="Calibri"/>
                        <a:ea typeface="Calibri"/>
                        <a:cs typeface="Times New Roman"/>
                      </a:endParaRPr>
                    </a:p>
                  </a:txBody>
                  <a:tcPr marL="51435" marR="51435"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71755" marR="71755" algn="ctr">
                        <a:lnSpc>
                          <a:spcPct val="107000"/>
                        </a:lnSpc>
                        <a:spcAft>
                          <a:spcPts val="0"/>
                        </a:spcAft>
                      </a:pPr>
                      <a:r>
                        <a:rPr lang="en-GB" sz="1400" dirty="0">
                          <a:solidFill>
                            <a:schemeClr val="tx1"/>
                          </a:solidFill>
                          <a:latin typeface="Calibri"/>
                          <a:ea typeface="Calibri"/>
                          <a:cs typeface="Times New Roman"/>
                        </a:rPr>
                        <a:t>Ordre public</a:t>
                      </a:r>
                      <a:endParaRPr lang="nl-BE" sz="2800" dirty="0">
                        <a:solidFill>
                          <a:schemeClr val="tx1"/>
                        </a:solidFill>
                        <a:latin typeface="Calibri"/>
                        <a:ea typeface="Calibri"/>
                        <a:cs typeface="Times New Roman"/>
                      </a:endParaRPr>
                    </a:p>
                  </a:txBody>
                  <a:tcPr marL="51435" marR="51435"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71755" marR="71755" algn="ctr">
                        <a:lnSpc>
                          <a:spcPct val="107000"/>
                        </a:lnSpc>
                        <a:spcAft>
                          <a:spcPts val="0"/>
                        </a:spcAft>
                      </a:pPr>
                      <a:r>
                        <a:rPr lang="en-GB" sz="1400" dirty="0" err="1">
                          <a:solidFill>
                            <a:schemeClr val="tx1"/>
                          </a:solidFill>
                          <a:latin typeface="Calibri"/>
                          <a:ea typeface="Calibri"/>
                          <a:cs typeface="Times New Roman"/>
                        </a:rPr>
                        <a:t>Réduction</a:t>
                      </a:r>
                      <a:r>
                        <a:rPr lang="en-GB" sz="1400" dirty="0">
                          <a:solidFill>
                            <a:schemeClr val="tx1"/>
                          </a:solidFill>
                          <a:latin typeface="Calibri"/>
                          <a:ea typeface="Calibri"/>
                          <a:cs typeface="Times New Roman"/>
                        </a:rPr>
                        <a:t> de </a:t>
                      </a:r>
                      <a:r>
                        <a:rPr lang="en-GB" sz="1400" dirty="0" err="1">
                          <a:solidFill>
                            <a:schemeClr val="tx1"/>
                          </a:solidFill>
                          <a:latin typeface="Calibri"/>
                          <a:ea typeface="Calibri"/>
                          <a:cs typeface="Times New Roman"/>
                        </a:rPr>
                        <a:t>criminalité</a:t>
                      </a:r>
                      <a:r>
                        <a:rPr lang="en-GB" sz="1400" dirty="0">
                          <a:solidFill>
                            <a:schemeClr val="tx1"/>
                          </a:solidFill>
                          <a:latin typeface="Calibri"/>
                          <a:ea typeface="Calibri"/>
                          <a:cs typeface="Times New Roman"/>
                        </a:rPr>
                        <a:t> </a:t>
                      </a:r>
                      <a:endParaRPr lang="nl-BE" sz="2800" dirty="0">
                        <a:solidFill>
                          <a:schemeClr val="tx1"/>
                        </a:solidFill>
                        <a:latin typeface="Calibri"/>
                        <a:ea typeface="Calibri"/>
                        <a:cs typeface="Times New Roman"/>
                      </a:endParaRPr>
                    </a:p>
                  </a:txBody>
                  <a:tcPr marL="51435" marR="51435"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371400">
                <a:tc>
                  <a:txBody>
                    <a:bodyPr/>
                    <a:lstStyle/>
                    <a:p>
                      <a:pPr>
                        <a:lnSpc>
                          <a:spcPct val="107000"/>
                        </a:lnSpc>
                        <a:spcAft>
                          <a:spcPts val="0"/>
                        </a:spcAft>
                      </a:pPr>
                      <a:r>
                        <a:rPr lang="en-GB" sz="1000" u="none" strike="noStrike" dirty="0">
                          <a:solidFill>
                            <a:schemeClr val="tx1"/>
                          </a:solidFill>
                          <a:latin typeface="Calibri"/>
                          <a:ea typeface="Calibri"/>
                          <a:cs typeface="Times New Roman"/>
                        </a:rPr>
                        <a:t>JUSTICE PENALE </a:t>
                      </a:r>
                      <a:endParaRPr lang="nl-BE" sz="1400" u="none" strike="noStrike" dirty="0">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en-GB" sz="1400" b="1" dirty="0">
                          <a:solidFill>
                            <a:schemeClr val="tx1"/>
                          </a:solidFill>
                          <a:latin typeface="Calibri"/>
                          <a:ea typeface="Calibri"/>
                          <a:cs typeface="Times New Roman"/>
                        </a:rPr>
                        <a:t>X</a:t>
                      </a:r>
                      <a:endParaRPr lang="nl-BE" sz="2400" b="1" dirty="0">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endParaRPr lang="en-GB" sz="1400" b="1" dirty="0">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endParaRPr lang="en-GB" sz="1400" b="1" dirty="0">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endParaRPr lang="en-GB" sz="1400" b="1" dirty="0">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endParaRPr lang="en-GB" sz="1400" b="1" dirty="0">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en-GB" sz="1400" b="1" dirty="0">
                          <a:solidFill>
                            <a:schemeClr val="tx1"/>
                          </a:solidFill>
                          <a:latin typeface="Calibri"/>
                          <a:ea typeface="Calibri"/>
                          <a:cs typeface="Times New Roman"/>
                        </a:rPr>
                        <a:t>X</a:t>
                      </a:r>
                      <a:endParaRPr lang="nl-BE" sz="2400" b="1" dirty="0">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endParaRPr lang="en-GB" sz="1400" b="1" dirty="0">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en-GB" sz="1400" b="1">
                          <a:solidFill>
                            <a:schemeClr val="tx1"/>
                          </a:solidFill>
                          <a:latin typeface="Calibri"/>
                          <a:ea typeface="Calibri"/>
                          <a:cs typeface="Times New Roman"/>
                        </a:rPr>
                        <a:t>X</a:t>
                      </a:r>
                      <a:endParaRPr lang="nl-BE" sz="2400" b="1">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en-GB" sz="1400" b="1">
                          <a:solidFill>
                            <a:schemeClr val="tx1"/>
                          </a:solidFill>
                          <a:latin typeface="Calibri"/>
                          <a:ea typeface="Calibri"/>
                          <a:cs typeface="Times New Roman"/>
                        </a:rPr>
                        <a:t>X</a:t>
                      </a:r>
                      <a:endParaRPr lang="nl-BE" sz="2400" b="1">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371400">
                <a:tc>
                  <a:txBody>
                    <a:bodyPr/>
                    <a:lstStyle/>
                    <a:p>
                      <a:pPr>
                        <a:lnSpc>
                          <a:spcPct val="107000"/>
                        </a:lnSpc>
                        <a:spcAft>
                          <a:spcPts val="0"/>
                        </a:spcAft>
                      </a:pPr>
                      <a:r>
                        <a:rPr lang="en-GB" sz="1000" strike="noStrike" dirty="0">
                          <a:solidFill>
                            <a:schemeClr val="tx1"/>
                          </a:solidFill>
                          <a:latin typeface="Calibri"/>
                          <a:ea typeface="Calibri"/>
                          <a:cs typeface="Times New Roman"/>
                        </a:rPr>
                        <a:t>JUSTICE REPARATRICE </a:t>
                      </a:r>
                      <a:endParaRPr lang="nl-BE" sz="1400" strike="noStrike" dirty="0">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en-GB" sz="1400" b="1">
                          <a:solidFill>
                            <a:schemeClr val="tx1"/>
                          </a:solidFill>
                          <a:latin typeface="Calibri"/>
                          <a:ea typeface="Calibri"/>
                          <a:cs typeface="Times New Roman"/>
                        </a:rPr>
                        <a:t>X</a:t>
                      </a:r>
                      <a:endParaRPr lang="nl-BE" sz="2400" b="1">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en-GB" sz="1400" b="1">
                          <a:solidFill>
                            <a:schemeClr val="tx1"/>
                          </a:solidFill>
                          <a:latin typeface="Calibri"/>
                          <a:ea typeface="Calibri"/>
                          <a:cs typeface="Times New Roman"/>
                        </a:rPr>
                        <a:t>X</a:t>
                      </a:r>
                      <a:endParaRPr lang="nl-BE" sz="2400" b="1">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en-GB" sz="1400" b="1" dirty="0">
                          <a:solidFill>
                            <a:schemeClr val="tx1"/>
                          </a:solidFill>
                          <a:latin typeface="Calibri"/>
                          <a:ea typeface="Calibri"/>
                          <a:cs typeface="Times New Roman"/>
                        </a:rPr>
                        <a:t>X</a:t>
                      </a:r>
                      <a:endParaRPr lang="nl-BE" sz="2400" b="1" dirty="0">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endParaRPr lang="en-GB" sz="1400" b="1" dirty="0">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endParaRPr lang="en-GB" sz="1400" b="1" dirty="0">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en-GB" sz="1400" b="1" dirty="0">
                          <a:solidFill>
                            <a:schemeClr val="tx1"/>
                          </a:solidFill>
                          <a:latin typeface="Calibri"/>
                          <a:ea typeface="Calibri"/>
                          <a:cs typeface="Times New Roman"/>
                        </a:rPr>
                        <a:t>X</a:t>
                      </a:r>
                      <a:endParaRPr lang="nl-BE" sz="2400" b="1" dirty="0">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endParaRPr lang="en-GB" sz="1400" b="1" dirty="0">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en-GB" sz="1400" b="1">
                          <a:solidFill>
                            <a:schemeClr val="tx1"/>
                          </a:solidFill>
                          <a:latin typeface="Calibri"/>
                          <a:ea typeface="Calibri"/>
                          <a:cs typeface="Times New Roman"/>
                        </a:rPr>
                        <a:t>X</a:t>
                      </a:r>
                      <a:endParaRPr lang="nl-BE" sz="2400" b="1">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en-GB" sz="1400" b="1" dirty="0">
                          <a:solidFill>
                            <a:schemeClr val="tx1"/>
                          </a:solidFill>
                          <a:latin typeface="Calibri"/>
                          <a:ea typeface="Calibri"/>
                          <a:cs typeface="Times New Roman"/>
                        </a:rPr>
                        <a:t>X</a:t>
                      </a:r>
                      <a:endParaRPr lang="nl-BE" sz="2400" b="1" dirty="0">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371400">
                <a:tc>
                  <a:txBody>
                    <a:bodyPr/>
                    <a:lstStyle/>
                    <a:p>
                      <a:pPr>
                        <a:lnSpc>
                          <a:spcPct val="107000"/>
                        </a:lnSpc>
                        <a:spcAft>
                          <a:spcPts val="0"/>
                        </a:spcAft>
                      </a:pPr>
                      <a:r>
                        <a:rPr lang="en-GB" sz="1000" u="none" strike="noStrike" dirty="0">
                          <a:solidFill>
                            <a:schemeClr val="tx1"/>
                          </a:solidFill>
                          <a:latin typeface="Calibri"/>
                          <a:ea typeface="Calibri"/>
                          <a:cs typeface="Times New Roman"/>
                        </a:rPr>
                        <a:t>JUSTICE SOCIALE </a:t>
                      </a:r>
                      <a:endParaRPr lang="nl-BE" sz="1400" u="none" strike="noStrike" dirty="0">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endParaRPr lang="en-GB" sz="1400" b="1">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endParaRPr lang="en-GB" sz="1400" b="1">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en-GB" sz="1400" b="1">
                          <a:solidFill>
                            <a:schemeClr val="tx1"/>
                          </a:solidFill>
                          <a:latin typeface="Calibri"/>
                          <a:ea typeface="Calibri"/>
                          <a:cs typeface="Times New Roman"/>
                        </a:rPr>
                        <a:t>X</a:t>
                      </a:r>
                      <a:endParaRPr lang="nl-BE" sz="2400" b="1">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en-GB" sz="1400" b="1">
                          <a:solidFill>
                            <a:schemeClr val="tx1"/>
                          </a:solidFill>
                          <a:latin typeface="Calibri"/>
                          <a:ea typeface="Calibri"/>
                          <a:cs typeface="Times New Roman"/>
                        </a:rPr>
                        <a:t>X</a:t>
                      </a:r>
                      <a:endParaRPr lang="nl-BE" sz="2400" b="1">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en-GB" sz="1400" b="1">
                          <a:solidFill>
                            <a:schemeClr val="tx1"/>
                          </a:solidFill>
                          <a:latin typeface="Calibri"/>
                          <a:ea typeface="Calibri"/>
                          <a:cs typeface="Times New Roman"/>
                        </a:rPr>
                        <a:t>X</a:t>
                      </a:r>
                      <a:endParaRPr lang="nl-BE" sz="2400" b="1">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endParaRPr lang="en-GB" sz="1400" b="1" dirty="0">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en-GB" sz="1400" b="1" dirty="0">
                          <a:solidFill>
                            <a:schemeClr val="tx1"/>
                          </a:solidFill>
                          <a:latin typeface="Calibri"/>
                          <a:ea typeface="Calibri"/>
                          <a:cs typeface="Times New Roman"/>
                        </a:rPr>
                        <a:t>X</a:t>
                      </a:r>
                      <a:endParaRPr lang="nl-BE" sz="2400" b="1" dirty="0">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en-GB" sz="1400" b="1" dirty="0">
                          <a:solidFill>
                            <a:schemeClr val="tx1"/>
                          </a:solidFill>
                          <a:latin typeface="Calibri"/>
                          <a:ea typeface="Calibri"/>
                          <a:cs typeface="Times New Roman"/>
                        </a:rPr>
                        <a:t>X</a:t>
                      </a:r>
                      <a:endParaRPr lang="nl-BE" sz="2400" b="1" dirty="0">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en-GB" sz="1400" b="1">
                          <a:solidFill>
                            <a:schemeClr val="tx1"/>
                          </a:solidFill>
                          <a:latin typeface="Calibri"/>
                          <a:ea typeface="Calibri"/>
                          <a:cs typeface="Times New Roman"/>
                        </a:rPr>
                        <a:t>X</a:t>
                      </a:r>
                      <a:endParaRPr lang="nl-BE" sz="2400" b="1">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5"/>
                  </a:ext>
                </a:extLst>
              </a:tr>
              <a:tr h="480752">
                <a:tc>
                  <a:txBody>
                    <a:bodyPr/>
                    <a:lstStyle/>
                    <a:p>
                      <a:pPr>
                        <a:lnSpc>
                          <a:spcPct val="107000"/>
                        </a:lnSpc>
                        <a:spcAft>
                          <a:spcPts val="0"/>
                        </a:spcAft>
                      </a:pPr>
                      <a:r>
                        <a:rPr lang="en-GB" sz="1000" strike="noStrike" dirty="0">
                          <a:solidFill>
                            <a:schemeClr val="tx1"/>
                          </a:solidFill>
                          <a:latin typeface="Calibri"/>
                          <a:ea typeface="Calibri"/>
                          <a:cs typeface="Times New Roman"/>
                        </a:rPr>
                        <a:t>GERER LES RISQUES DE CRIMINALITE ET DE DESORDRE </a:t>
                      </a:r>
                      <a:endParaRPr lang="nl-BE" sz="1400" strike="sngStrike" dirty="0">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endParaRPr lang="en-GB" sz="1400" b="1">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en-GB" sz="1400" b="1">
                          <a:solidFill>
                            <a:schemeClr val="tx1"/>
                          </a:solidFill>
                          <a:latin typeface="Calibri"/>
                          <a:ea typeface="Calibri"/>
                          <a:cs typeface="Times New Roman"/>
                        </a:rPr>
                        <a:t>X</a:t>
                      </a:r>
                      <a:endParaRPr lang="nl-BE" sz="2400" b="1">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en-GB" sz="1400" b="1">
                          <a:solidFill>
                            <a:schemeClr val="tx1"/>
                          </a:solidFill>
                          <a:latin typeface="Calibri"/>
                          <a:ea typeface="Calibri"/>
                          <a:cs typeface="Times New Roman"/>
                        </a:rPr>
                        <a:t>X</a:t>
                      </a:r>
                      <a:endParaRPr lang="nl-BE" sz="2400" b="1">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en-GB" sz="1400" b="1">
                          <a:solidFill>
                            <a:schemeClr val="tx1"/>
                          </a:solidFill>
                          <a:latin typeface="Calibri"/>
                          <a:ea typeface="Calibri"/>
                          <a:cs typeface="Times New Roman"/>
                        </a:rPr>
                        <a:t>X</a:t>
                      </a:r>
                      <a:endParaRPr lang="nl-BE" sz="2400" b="1">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en-GB" sz="1400" b="1">
                          <a:solidFill>
                            <a:schemeClr val="tx1"/>
                          </a:solidFill>
                          <a:latin typeface="Calibri"/>
                          <a:ea typeface="Calibri"/>
                          <a:cs typeface="Times New Roman"/>
                        </a:rPr>
                        <a:t>X</a:t>
                      </a:r>
                      <a:endParaRPr lang="nl-BE" sz="2400" b="1">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en-GB" sz="1400" b="1">
                          <a:solidFill>
                            <a:schemeClr val="tx1"/>
                          </a:solidFill>
                          <a:latin typeface="Calibri"/>
                          <a:ea typeface="Calibri"/>
                          <a:cs typeface="Times New Roman"/>
                        </a:rPr>
                        <a:t>X</a:t>
                      </a:r>
                      <a:endParaRPr lang="nl-BE" sz="2400" b="1">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endParaRPr lang="en-GB" sz="1400" b="1" dirty="0">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en-GB" sz="1400" b="1" dirty="0">
                          <a:solidFill>
                            <a:schemeClr val="tx1"/>
                          </a:solidFill>
                          <a:latin typeface="Calibri"/>
                          <a:ea typeface="Calibri"/>
                          <a:cs typeface="Times New Roman"/>
                        </a:rPr>
                        <a:t>X</a:t>
                      </a:r>
                      <a:endParaRPr lang="nl-BE" sz="2400" b="1" dirty="0">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en-GB" sz="1400" b="1" dirty="0">
                          <a:solidFill>
                            <a:schemeClr val="tx1"/>
                          </a:solidFill>
                          <a:latin typeface="Calibri"/>
                          <a:ea typeface="Calibri"/>
                          <a:cs typeface="Times New Roman"/>
                        </a:rPr>
                        <a:t>X</a:t>
                      </a:r>
                      <a:endParaRPr lang="nl-BE" sz="2400" b="1" dirty="0">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6"/>
                  </a:ext>
                </a:extLst>
              </a:tr>
              <a:tr h="282787">
                <a:tc>
                  <a:txBody>
                    <a:bodyPr/>
                    <a:lstStyle/>
                    <a:p>
                      <a:pPr>
                        <a:lnSpc>
                          <a:spcPct val="107000"/>
                        </a:lnSpc>
                        <a:spcAft>
                          <a:spcPts val="0"/>
                        </a:spcAft>
                      </a:pPr>
                      <a:r>
                        <a:rPr lang="en-GB" sz="1000" strike="noStrike" dirty="0">
                          <a:solidFill>
                            <a:schemeClr val="tx1"/>
                          </a:solidFill>
                          <a:latin typeface="Calibri"/>
                          <a:ea typeface="Calibri"/>
                          <a:cs typeface="Times New Roman"/>
                        </a:rPr>
                        <a:t>GERER LES RISQUES DES CARRIERES CRIMINELLES </a:t>
                      </a:r>
                      <a:endParaRPr lang="nl-BE" sz="1400" strike="sngStrike" dirty="0">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en-GB" sz="1400" b="1">
                          <a:solidFill>
                            <a:schemeClr val="tx1"/>
                          </a:solidFill>
                          <a:latin typeface="Calibri"/>
                          <a:ea typeface="Calibri"/>
                          <a:cs typeface="Times New Roman"/>
                        </a:rPr>
                        <a:t>X</a:t>
                      </a:r>
                      <a:endParaRPr lang="nl-BE" sz="2400" b="1">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endParaRPr lang="en-GB" sz="1400" b="1">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en-GB" sz="1400" b="1">
                          <a:solidFill>
                            <a:schemeClr val="tx1"/>
                          </a:solidFill>
                          <a:latin typeface="Calibri"/>
                          <a:ea typeface="Calibri"/>
                          <a:cs typeface="Times New Roman"/>
                        </a:rPr>
                        <a:t>X</a:t>
                      </a:r>
                      <a:endParaRPr lang="nl-BE" sz="2400" b="1">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endParaRPr lang="en-GB" sz="1400" b="1">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en-GB" sz="1400" b="1">
                          <a:solidFill>
                            <a:schemeClr val="tx1"/>
                          </a:solidFill>
                          <a:latin typeface="Calibri"/>
                          <a:ea typeface="Calibri"/>
                          <a:cs typeface="Times New Roman"/>
                        </a:rPr>
                        <a:t>X</a:t>
                      </a:r>
                      <a:endParaRPr lang="nl-BE" sz="2400" b="1">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en-GB" sz="1400" b="1">
                          <a:solidFill>
                            <a:schemeClr val="tx1"/>
                          </a:solidFill>
                          <a:latin typeface="Calibri"/>
                          <a:ea typeface="Calibri"/>
                          <a:cs typeface="Times New Roman"/>
                        </a:rPr>
                        <a:t>X</a:t>
                      </a:r>
                      <a:endParaRPr lang="nl-BE" sz="2400" b="1">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endParaRPr lang="en-GB" sz="1400" b="1">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en-GB" sz="1400" b="1" dirty="0">
                          <a:solidFill>
                            <a:schemeClr val="tx1"/>
                          </a:solidFill>
                          <a:latin typeface="Calibri"/>
                          <a:ea typeface="Calibri"/>
                          <a:cs typeface="Times New Roman"/>
                        </a:rPr>
                        <a:t>X</a:t>
                      </a:r>
                      <a:endParaRPr lang="nl-BE" sz="2400" b="1" dirty="0">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en-GB" sz="1400" b="1" dirty="0">
                          <a:solidFill>
                            <a:schemeClr val="tx1"/>
                          </a:solidFill>
                          <a:latin typeface="Calibri"/>
                          <a:ea typeface="Calibri"/>
                          <a:cs typeface="Times New Roman"/>
                        </a:rPr>
                        <a:t>X</a:t>
                      </a:r>
                      <a:endParaRPr lang="nl-BE" sz="2400" b="1" dirty="0">
                        <a:solidFill>
                          <a:schemeClr val="tx1"/>
                        </a:solidFill>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7"/>
                  </a:ext>
                </a:extLst>
              </a:tr>
            </a:tbl>
          </a:graphicData>
        </a:graphic>
      </p:graphicFrame>
      <p:sp>
        <p:nvSpPr>
          <p:cNvPr id="2" name="Tekstvak 1">
            <a:extLst>
              <a:ext uri="{FF2B5EF4-FFF2-40B4-BE49-F238E27FC236}">
                <a16:creationId xmlns:a16="http://schemas.microsoft.com/office/drawing/2014/main" id="{127619AF-D9D6-460D-BFAC-B93CEA7B1115}"/>
              </a:ext>
            </a:extLst>
          </p:cNvPr>
          <p:cNvSpPr txBox="1"/>
          <p:nvPr/>
        </p:nvSpPr>
        <p:spPr>
          <a:xfrm>
            <a:off x="755574" y="4681835"/>
            <a:ext cx="7560839" cy="461665"/>
          </a:xfrm>
          <a:prstGeom prst="rect">
            <a:avLst/>
          </a:prstGeom>
          <a:noFill/>
        </p:spPr>
        <p:txBody>
          <a:bodyPr wrap="square" rtlCol="0">
            <a:spAutoFit/>
          </a:bodyPr>
          <a:lstStyle/>
          <a:p>
            <a:pPr algn="just"/>
            <a:r>
              <a:rPr lang="en-US" sz="1200" u="sng" dirty="0">
                <a:solidFill>
                  <a:schemeClr val="bg1"/>
                </a:solidFill>
              </a:rPr>
              <a:t>Source</a:t>
            </a:r>
            <a:r>
              <a:rPr lang="en-US" sz="1200" dirty="0">
                <a:solidFill>
                  <a:schemeClr val="bg1"/>
                </a:solidFill>
              </a:rPr>
              <a:t>: Devroe, E., Edwards, A., Ponsaers, P. (eds.) (2017). </a:t>
            </a:r>
            <a:r>
              <a:rPr lang="en-US" sz="1200" i="1" dirty="0">
                <a:solidFill>
                  <a:schemeClr val="bg1"/>
                </a:solidFill>
              </a:rPr>
              <a:t>Policing European Metropolises The Politics of Security in City-Regions</a:t>
            </a:r>
            <a:r>
              <a:rPr lang="en-US" sz="1200" dirty="0">
                <a:solidFill>
                  <a:schemeClr val="bg1"/>
                </a:solidFill>
              </a:rPr>
              <a:t> , London and New York: Routledge</a:t>
            </a:r>
            <a:r>
              <a:rPr lang="en-US" sz="1000" dirty="0">
                <a:solidFill>
                  <a:schemeClr val="bg1"/>
                </a:solidFill>
              </a:rPr>
              <a:t>, pp. 343.</a:t>
            </a:r>
            <a:endParaRPr lang="nl-BE" sz="1000" dirty="0">
              <a:solidFill>
                <a:schemeClr val="bg1"/>
              </a:solidFill>
            </a:endParaRPr>
          </a:p>
        </p:txBody>
      </p:sp>
      <p:sp>
        <p:nvSpPr>
          <p:cNvPr id="8" name="Titel 1">
            <a:extLst>
              <a:ext uri="{FF2B5EF4-FFF2-40B4-BE49-F238E27FC236}">
                <a16:creationId xmlns:a16="http://schemas.microsoft.com/office/drawing/2014/main" id="{E83416FE-1718-45AC-9894-CD47A5F25CCE}"/>
              </a:ext>
            </a:extLst>
          </p:cNvPr>
          <p:cNvSpPr txBox="1">
            <a:spLocks/>
          </p:cNvSpPr>
          <p:nvPr/>
        </p:nvSpPr>
        <p:spPr>
          <a:xfrm>
            <a:off x="0" y="67464"/>
            <a:ext cx="9144000" cy="857250"/>
          </a:xfrm>
          <a:prstGeom prst="rect">
            <a:avLst/>
          </a:prstGeom>
        </p:spPr>
        <p:txBody>
          <a:bodyPr/>
          <a:lstStyle>
            <a:lvl1pPr algn="l" defTabSz="914400" rtl="0" eaLnBrk="1" latinLnBrk="0" hangingPunct="1">
              <a:spcBef>
                <a:spcPct val="0"/>
              </a:spcBef>
              <a:buNone/>
              <a:defRPr sz="3200" kern="1200">
                <a:solidFill>
                  <a:schemeClr val="bg1"/>
                </a:solidFill>
                <a:latin typeface="+mj-lt"/>
                <a:ea typeface="+mj-ea"/>
                <a:cs typeface="+mj-cs"/>
              </a:defRPr>
            </a:lvl1pPr>
          </a:lstStyle>
          <a:p>
            <a:pPr algn="ctr"/>
            <a:r>
              <a:rPr lang="nl-NL" dirty="0" err="1"/>
              <a:t>Diagnostic</a:t>
            </a:r>
            <a:r>
              <a:rPr lang="nl-NL" dirty="0"/>
              <a:t> </a:t>
            </a:r>
            <a:r>
              <a:rPr lang="nl-NL" dirty="0" err="1"/>
              <a:t>Toolbox</a:t>
            </a:r>
            <a:endParaRPr lang="nl-BE" dirty="0"/>
          </a:p>
        </p:txBody>
      </p:sp>
      <p:sp>
        <p:nvSpPr>
          <p:cNvPr id="3" name="Ovaal 2">
            <a:extLst>
              <a:ext uri="{FF2B5EF4-FFF2-40B4-BE49-F238E27FC236}">
                <a16:creationId xmlns:a16="http://schemas.microsoft.com/office/drawing/2014/main" id="{460DA592-F33A-43A3-9EA4-9BB86580464F}"/>
              </a:ext>
            </a:extLst>
          </p:cNvPr>
          <p:cNvSpPr/>
          <p:nvPr/>
        </p:nvSpPr>
        <p:spPr>
          <a:xfrm>
            <a:off x="739496" y="3939902"/>
            <a:ext cx="2968408" cy="4616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916555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7D2AE428-1D49-459F-AB2D-0C4BD3C12EE0}" type="slidenum">
              <a:rPr lang="nl-BE" altLang="nl-NL" smtClean="0"/>
              <a:pPr/>
              <a:t>33</a:t>
            </a:fld>
            <a:endParaRPr lang="nl-BE" altLang="nl-NL"/>
          </a:p>
        </p:txBody>
      </p:sp>
      <p:sp>
        <p:nvSpPr>
          <p:cNvPr id="5" name="Tekstvak 4"/>
          <p:cNvSpPr txBox="1"/>
          <p:nvPr/>
        </p:nvSpPr>
        <p:spPr>
          <a:xfrm>
            <a:off x="179388" y="1414910"/>
            <a:ext cx="8964612" cy="3416320"/>
          </a:xfrm>
          <a:prstGeom prst="rect">
            <a:avLst/>
          </a:prstGeom>
          <a:noFill/>
        </p:spPr>
        <p:txBody>
          <a:bodyPr wrap="square" rtlCol="0">
            <a:spAutoFit/>
          </a:bodyPr>
          <a:lstStyle/>
          <a:p>
            <a:r>
              <a:rPr lang="fr-FR" sz="2000" b="1" dirty="0">
                <a:solidFill>
                  <a:srgbClr val="FFFF00"/>
                </a:solidFill>
              </a:rPr>
              <a:t>4.4. Gérer les risques de criminalité et de désordre (</a:t>
            </a:r>
            <a:r>
              <a:rPr lang="fr-FR" sz="2000" b="1" dirty="0" err="1">
                <a:solidFill>
                  <a:srgbClr val="FFFF00"/>
                </a:solidFill>
              </a:rPr>
              <a:t>risk</a:t>
            </a:r>
            <a:r>
              <a:rPr lang="fr-FR" sz="2000" b="1" dirty="0">
                <a:solidFill>
                  <a:srgbClr val="FFFF00"/>
                </a:solidFill>
              </a:rPr>
              <a:t> management)</a:t>
            </a:r>
          </a:p>
          <a:p>
            <a:endParaRPr lang="fr-FR" sz="1600" dirty="0">
              <a:solidFill>
                <a:schemeClr val="bg1"/>
              </a:solidFill>
            </a:endParaRPr>
          </a:p>
          <a:p>
            <a:r>
              <a:rPr lang="fr-FR" sz="1400" dirty="0">
                <a:solidFill>
                  <a:schemeClr val="bg1"/>
                </a:solidFill>
              </a:rPr>
              <a:t>La gestion politique métropolitaine </a:t>
            </a:r>
            <a:r>
              <a:rPr lang="fr-FR" sz="1400" dirty="0">
                <a:solidFill>
                  <a:srgbClr val="FFFF00"/>
                </a:solidFill>
              </a:rPr>
              <a:t>anticipe</a:t>
            </a:r>
            <a:r>
              <a:rPr lang="fr-FR" sz="1400" dirty="0">
                <a:solidFill>
                  <a:schemeClr val="bg1"/>
                </a:solidFill>
              </a:rPr>
              <a:t> les risques grâce à des mesures telles que : la réduction des opportunités situationnelles de criminalité ; des conseils prudentiels et des incitations permettant aux citoyens d'assumer la responsabilité de réduire leurs propres risques. C'est essentiellement une disposition anti-étiologique (ne prends pas les causes profonde en cours) et proactive.</a:t>
            </a:r>
          </a:p>
          <a:p>
            <a:endParaRPr lang="fr-FR" sz="1400" dirty="0">
              <a:solidFill>
                <a:schemeClr val="bg1"/>
              </a:solidFill>
            </a:endParaRPr>
          </a:p>
          <a:p>
            <a:r>
              <a:rPr lang="fr-FR" sz="1400" dirty="0">
                <a:solidFill>
                  <a:schemeClr val="bg1"/>
                </a:solidFill>
              </a:rPr>
              <a:t>Théories criminologiques : Les théories de </a:t>
            </a:r>
            <a:r>
              <a:rPr lang="fr-FR" sz="1400" dirty="0">
                <a:solidFill>
                  <a:srgbClr val="FFFF00"/>
                </a:solidFill>
              </a:rPr>
              <a:t>contrôle</a:t>
            </a:r>
            <a:r>
              <a:rPr lang="fr-FR" sz="1400" dirty="0">
                <a:solidFill>
                  <a:schemeClr val="bg1"/>
                </a:solidFill>
              </a:rPr>
              <a:t>, que l'on appelle les « </a:t>
            </a:r>
            <a:r>
              <a:rPr lang="fr-FR" sz="1400" dirty="0">
                <a:solidFill>
                  <a:srgbClr val="FFFF00"/>
                </a:solidFill>
              </a:rPr>
              <a:t>criminologies de la vie quotidienne » (criminologies of </a:t>
            </a:r>
            <a:r>
              <a:rPr lang="fr-FR" sz="1400" dirty="0" err="1">
                <a:solidFill>
                  <a:srgbClr val="FFFF00"/>
                </a:solidFill>
              </a:rPr>
              <a:t>every</a:t>
            </a:r>
            <a:r>
              <a:rPr lang="fr-FR" sz="1400" dirty="0">
                <a:solidFill>
                  <a:srgbClr val="FFFF00"/>
                </a:solidFill>
              </a:rPr>
              <a:t> </a:t>
            </a:r>
            <a:r>
              <a:rPr lang="fr-FR" sz="1400" dirty="0" err="1">
                <a:solidFill>
                  <a:srgbClr val="FFFF00"/>
                </a:solidFill>
              </a:rPr>
              <a:t>day</a:t>
            </a:r>
            <a:r>
              <a:rPr lang="fr-FR" sz="1400" dirty="0">
                <a:solidFill>
                  <a:srgbClr val="FFFF00"/>
                </a:solidFill>
              </a:rPr>
              <a:t> life)</a:t>
            </a:r>
            <a:r>
              <a:rPr lang="fr-FR" sz="1400" dirty="0">
                <a:solidFill>
                  <a:schemeClr val="bg1"/>
                </a:solidFill>
              </a:rPr>
              <a:t>, comprend des théories telles que le</a:t>
            </a:r>
          </a:p>
          <a:p>
            <a:r>
              <a:rPr lang="fr-FR" sz="1400" dirty="0">
                <a:solidFill>
                  <a:schemeClr val="bg1"/>
                </a:solidFill>
              </a:rPr>
              <a:t> </a:t>
            </a:r>
          </a:p>
          <a:p>
            <a:pPr marL="342900" indent="-342900">
              <a:buAutoNum type="arabicParenBoth"/>
            </a:pPr>
            <a:r>
              <a:rPr lang="fr-FR" sz="1400" dirty="0">
                <a:solidFill>
                  <a:schemeClr val="bg1"/>
                </a:solidFill>
              </a:rPr>
              <a:t>le choix rationnel</a:t>
            </a:r>
          </a:p>
          <a:p>
            <a:pPr marL="342900" indent="-342900">
              <a:buAutoNum type="arabicParenBoth"/>
            </a:pPr>
            <a:r>
              <a:rPr lang="fr-FR" sz="1400" dirty="0">
                <a:solidFill>
                  <a:schemeClr val="bg1"/>
                </a:solidFill>
              </a:rPr>
              <a:t>l'activité de routine</a:t>
            </a:r>
          </a:p>
          <a:p>
            <a:pPr marL="342900" indent="-342900">
              <a:buAutoNum type="arabicParenBoth"/>
            </a:pPr>
            <a:r>
              <a:rPr lang="fr-FR" sz="1400" dirty="0">
                <a:solidFill>
                  <a:schemeClr val="bg1"/>
                </a:solidFill>
              </a:rPr>
              <a:t>le crime comme opportunité </a:t>
            </a:r>
            <a:r>
              <a:rPr lang="fr-FR" sz="1200" dirty="0">
                <a:solidFill>
                  <a:schemeClr val="bg1"/>
                </a:solidFill>
              </a:rPr>
              <a:t>(</a:t>
            </a:r>
            <a:r>
              <a:rPr lang="fr-FR" sz="1200" dirty="0" err="1">
                <a:solidFill>
                  <a:schemeClr val="bg1"/>
                </a:solidFill>
              </a:rPr>
              <a:t>Felson</a:t>
            </a:r>
            <a:r>
              <a:rPr lang="fr-FR" sz="1200" dirty="0">
                <a:solidFill>
                  <a:schemeClr val="bg1"/>
                </a:solidFill>
              </a:rPr>
              <a:t>)</a:t>
            </a:r>
          </a:p>
          <a:p>
            <a:pPr marL="342900" indent="-342900">
              <a:buAutoNum type="arabicParenBoth"/>
            </a:pPr>
            <a:r>
              <a:rPr lang="fr-FR" sz="1400" dirty="0">
                <a:solidFill>
                  <a:schemeClr val="bg1"/>
                </a:solidFill>
              </a:rPr>
              <a:t>la prévention de la criminalité situationnelle </a:t>
            </a:r>
            <a:r>
              <a:rPr lang="fr-FR" sz="1200" dirty="0">
                <a:solidFill>
                  <a:schemeClr val="bg1"/>
                </a:solidFill>
              </a:rPr>
              <a:t>( </a:t>
            </a:r>
            <a:r>
              <a:rPr lang="fr-FR" sz="1200" dirty="0" err="1">
                <a:solidFill>
                  <a:schemeClr val="bg1"/>
                </a:solidFill>
              </a:rPr>
              <a:t>Johnstone</a:t>
            </a:r>
            <a:r>
              <a:rPr lang="fr-FR" sz="1200" dirty="0">
                <a:solidFill>
                  <a:schemeClr val="bg1"/>
                </a:solidFill>
              </a:rPr>
              <a:t> et </a:t>
            </a:r>
            <a:r>
              <a:rPr lang="fr-FR" sz="1200" dirty="0" err="1">
                <a:solidFill>
                  <a:schemeClr val="bg1"/>
                </a:solidFill>
              </a:rPr>
              <a:t>Shearing</a:t>
            </a:r>
            <a:r>
              <a:rPr lang="fr-FR" sz="1200" dirty="0">
                <a:solidFill>
                  <a:schemeClr val="bg1"/>
                </a:solidFill>
              </a:rPr>
              <a:t>, 2003 et Cohen et </a:t>
            </a:r>
            <a:r>
              <a:rPr lang="fr-FR" sz="1200" dirty="0" err="1">
                <a:solidFill>
                  <a:schemeClr val="bg1"/>
                </a:solidFill>
              </a:rPr>
              <a:t>Felson</a:t>
            </a:r>
            <a:r>
              <a:rPr lang="fr-FR" sz="1200" dirty="0">
                <a:solidFill>
                  <a:schemeClr val="bg1"/>
                </a:solidFill>
              </a:rPr>
              <a:t>, 1979; </a:t>
            </a:r>
            <a:r>
              <a:rPr lang="fr-FR" sz="1200" dirty="0" err="1">
                <a:solidFill>
                  <a:schemeClr val="bg1"/>
                </a:solidFill>
              </a:rPr>
              <a:t>M.Felson</a:t>
            </a:r>
            <a:r>
              <a:rPr lang="fr-FR" sz="1200" dirty="0">
                <a:solidFill>
                  <a:schemeClr val="bg1"/>
                </a:solidFill>
              </a:rPr>
              <a:t>, 2002)</a:t>
            </a:r>
          </a:p>
        </p:txBody>
      </p:sp>
      <p:sp>
        <p:nvSpPr>
          <p:cNvPr id="7" name="Titel 1">
            <a:extLst>
              <a:ext uri="{FF2B5EF4-FFF2-40B4-BE49-F238E27FC236}">
                <a16:creationId xmlns:a16="http://schemas.microsoft.com/office/drawing/2014/main" id="{8DFDB035-91AF-48EA-9E96-E7D591BBB14E}"/>
              </a:ext>
            </a:extLst>
          </p:cNvPr>
          <p:cNvSpPr txBox="1">
            <a:spLocks/>
          </p:cNvSpPr>
          <p:nvPr/>
        </p:nvSpPr>
        <p:spPr>
          <a:xfrm>
            <a:off x="0" y="67464"/>
            <a:ext cx="9144000" cy="857250"/>
          </a:xfrm>
          <a:prstGeom prst="rect">
            <a:avLst/>
          </a:prstGeom>
        </p:spPr>
        <p:txBody>
          <a:bodyPr/>
          <a:lstStyle>
            <a:lvl1pPr algn="l" defTabSz="914400" rtl="0" eaLnBrk="1" latinLnBrk="0" hangingPunct="1">
              <a:spcBef>
                <a:spcPct val="0"/>
              </a:spcBef>
              <a:buNone/>
              <a:defRPr sz="3200" kern="1200">
                <a:solidFill>
                  <a:schemeClr val="bg1"/>
                </a:solidFill>
                <a:latin typeface="+mj-lt"/>
                <a:ea typeface="+mj-ea"/>
                <a:cs typeface="+mj-cs"/>
              </a:defRPr>
            </a:lvl1pPr>
          </a:lstStyle>
          <a:p>
            <a:pPr algn="ctr"/>
            <a:r>
              <a:rPr lang="nl-NL" dirty="0" err="1"/>
              <a:t>Diagnostic</a:t>
            </a:r>
            <a:r>
              <a:rPr lang="nl-NL" dirty="0"/>
              <a:t> </a:t>
            </a:r>
            <a:r>
              <a:rPr lang="nl-NL" dirty="0" err="1"/>
              <a:t>Toolbox</a:t>
            </a:r>
            <a:endParaRPr lang="nl-BE" dirty="0"/>
          </a:p>
        </p:txBody>
      </p:sp>
      <p:sp>
        <p:nvSpPr>
          <p:cNvPr id="8" name="Ovaal 7">
            <a:hlinkClick r:id="rId2" action="ppaction://hlinksldjump"/>
            <a:extLst>
              <a:ext uri="{FF2B5EF4-FFF2-40B4-BE49-F238E27FC236}">
                <a16:creationId xmlns:a16="http://schemas.microsoft.com/office/drawing/2014/main" id="{0896A89A-5849-4D76-AA48-D563538B7983}"/>
              </a:ext>
            </a:extLst>
          </p:cNvPr>
          <p:cNvSpPr/>
          <p:nvPr/>
        </p:nvSpPr>
        <p:spPr>
          <a:xfrm>
            <a:off x="8390514" y="142182"/>
            <a:ext cx="531222" cy="539354"/>
          </a:xfrm>
          <a:prstGeom prst="ellipse">
            <a:avLst/>
          </a:prstGeom>
          <a:solidFill>
            <a:srgbClr val="FF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nl-NL" b="1">
                <a:solidFill>
                  <a:schemeClr val="bg1"/>
                </a:solidFill>
              </a:rPr>
              <a:t>C</a:t>
            </a:r>
            <a:endParaRPr lang="nl-BE" b="1" dirty="0">
              <a:solidFill>
                <a:schemeClr val="bg1"/>
              </a:solidFill>
            </a:endParaRPr>
          </a:p>
        </p:txBody>
      </p:sp>
      <p:sp>
        <p:nvSpPr>
          <p:cNvPr id="9" name="Rectangle 2">
            <a:extLst>
              <a:ext uri="{FF2B5EF4-FFF2-40B4-BE49-F238E27FC236}">
                <a16:creationId xmlns:a16="http://schemas.microsoft.com/office/drawing/2014/main" id="{AC51796B-7322-4AAB-B00C-A3E6669B14E9}"/>
              </a:ext>
            </a:extLst>
          </p:cNvPr>
          <p:cNvSpPr txBox="1">
            <a:spLocks/>
          </p:cNvSpPr>
          <p:nvPr/>
        </p:nvSpPr>
        <p:spPr>
          <a:xfrm>
            <a:off x="179388" y="902627"/>
            <a:ext cx="8712968" cy="539354"/>
          </a:xfrm>
          <a:prstGeom prst="rect">
            <a:avLst/>
          </a:prstGeom>
        </p:spPr>
        <p:txBody>
          <a:bodyPr anchor="ctr"/>
          <a:lstStyle/>
          <a:p>
            <a:pPr eaLnBrk="1" hangingPunct="1">
              <a:lnSpc>
                <a:spcPct val="80000"/>
              </a:lnSpc>
              <a:defRPr/>
            </a:pPr>
            <a:r>
              <a:rPr lang="en-US" altLang="nl-NL" sz="2400" b="1" dirty="0">
                <a:solidFill>
                  <a:schemeClr val="bg1"/>
                </a:solidFill>
                <a:effectLst>
                  <a:outerShdw blurRad="38100" dist="38100" dir="2700000" algn="tl">
                    <a:srgbClr val="000000">
                      <a:alpha val="43137"/>
                    </a:srgbClr>
                  </a:outerShdw>
                </a:effectLst>
                <a:latin typeface="+mj-lt"/>
                <a:ea typeface="+mj-ea"/>
                <a:cs typeface="+mj-cs"/>
              </a:rPr>
              <a:t>4. Dispositions</a:t>
            </a:r>
            <a:endParaRPr lang="nl-NL" altLang="nl-NL" sz="2400" dirty="0">
              <a:solidFill>
                <a:schemeClr val="bg1"/>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220173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 calcmode="lin" valueType="num">
                                      <p:cBhvr additive="base">
                                        <p:cTn id="2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additive="base">
                                        <p:cTn id="3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 calcmode="lin" valueType="num">
                                      <p:cBhvr additive="base">
                                        <p:cTn id="3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8" end="8"/>
                                            </p:txEl>
                                          </p:spTgt>
                                        </p:tgtEl>
                                        <p:attrNameLst>
                                          <p:attrName>style.visibility</p:attrName>
                                        </p:attrNameLst>
                                      </p:cBhvr>
                                      <p:to>
                                        <p:strVal val="visible"/>
                                      </p:to>
                                    </p:set>
                                    <p:anim calcmode="lin" valueType="num">
                                      <p:cBhvr additive="base">
                                        <p:cTn id="43"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xEl>
                                              <p:pRg st="9" end="9"/>
                                            </p:txEl>
                                          </p:spTgt>
                                        </p:tgtEl>
                                        <p:attrNameLst>
                                          <p:attrName>style.visibility</p:attrName>
                                        </p:attrNameLst>
                                      </p:cBhvr>
                                      <p:to>
                                        <p:strVal val="visible"/>
                                      </p:to>
                                    </p:set>
                                    <p:anim calcmode="lin" valueType="num">
                                      <p:cBhvr additive="base">
                                        <p:cTn id="49"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1"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500"/>
                                        <p:tgtEl>
                                          <p:spTgt spid="8"/>
                                        </p:tgtEl>
                                      </p:cBhvr>
                                    </p:animEffect>
                                  </p:childTnLst>
                                </p:cTn>
                              </p:par>
                            </p:childTnLst>
                          </p:cTn>
                        </p:par>
                      </p:childTnLst>
                    </p:cTn>
                  </p:par>
                  <p:par>
                    <p:cTn id="56" fill="hold">
                      <p:stCondLst>
                        <p:cond delay="indefinite"/>
                      </p:stCondLst>
                      <p:childTnLst>
                        <p:par>
                          <p:cTn id="57" fill="hold">
                            <p:stCondLst>
                              <p:cond delay="0"/>
                            </p:stCondLst>
                            <p:childTnLst>
                              <p:par>
                                <p:cTn id="58" presetID="27" presetClass="emph" presetSubtype="0" fill="remove" grpId="0" nodeType="clickEffect">
                                  <p:stCondLst>
                                    <p:cond delay="0"/>
                                  </p:stCondLst>
                                  <p:childTnLst>
                                    <p:animClr clrSpc="rgb" dir="cw">
                                      <p:cBhvr override="childStyle">
                                        <p:cTn id="59" dur="250" autoRev="1" fill="remove"/>
                                        <p:tgtEl>
                                          <p:spTgt spid="8"/>
                                        </p:tgtEl>
                                        <p:attrNameLst>
                                          <p:attrName>style.color</p:attrName>
                                        </p:attrNameLst>
                                      </p:cBhvr>
                                      <p:to>
                                        <a:schemeClr val="bg1"/>
                                      </p:to>
                                    </p:animClr>
                                    <p:animClr clrSpc="rgb" dir="cw">
                                      <p:cBhvr>
                                        <p:cTn id="60" dur="250" autoRev="1" fill="remove"/>
                                        <p:tgtEl>
                                          <p:spTgt spid="8"/>
                                        </p:tgtEl>
                                        <p:attrNameLst>
                                          <p:attrName>fillcolor</p:attrName>
                                        </p:attrNameLst>
                                      </p:cBhvr>
                                      <p:to>
                                        <a:schemeClr val="bg1"/>
                                      </p:to>
                                    </p:animClr>
                                    <p:set>
                                      <p:cBhvr>
                                        <p:cTn id="61" dur="250" autoRev="1" fill="remove"/>
                                        <p:tgtEl>
                                          <p:spTgt spid="8"/>
                                        </p:tgtEl>
                                        <p:attrNameLst>
                                          <p:attrName>fill.type</p:attrName>
                                        </p:attrNameLst>
                                      </p:cBhvr>
                                      <p:to>
                                        <p:strVal val="solid"/>
                                      </p:to>
                                    </p:set>
                                    <p:set>
                                      <p:cBhvr>
                                        <p:cTn id="62" dur="250" autoRev="1" fill="remove"/>
                                        <p:tgtEl>
                                          <p:spTgt spid="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5"/>
      <p:bldP spid="8" grpId="0" animBg="1"/>
      <p:bldP spid="8" grpId="1" animBg="1"/>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Rectangle 4">
            <a:extLst>
              <a:ext uri="{FF2B5EF4-FFF2-40B4-BE49-F238E27FC236}">
                <a16:creationId xmlns:a16="http://schemas.microsoft.com/office/drawing/2014/main" id="{54161322-118C-4C87-8A48-605728A18A37}"/>
              </a:ext>
            </a:extLst>
          </p:cNvPr>
          <p:cNvSpPr>
            <a:spLocks noChangeArrowheads="1"/>
          </p:cNvSpPr>
          <p:nvPr/>
        </p:nvSpPr>
        <p:spPr bwMode="auto">
          <a:xfrm>
            <a:off x="7600950" y="4743450"/>
            <a:ext cx="24237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nl-NL" sz="900">
                <a:solidFill>
                  <a:schemeClr val="bg1"/>
                </a:solidFill>
                <a:latin typeface="Minion" pitchFamily="2" charset="0"/>
              </a:rPr>
              <a:t>2</a:t>
            </a:r>
          </a:p>
        </p:txBody>
      </p:sp>
      <p:sp>
        <p:nvSpPr>
          <p:cNvPr id="5" name="Rechthoek 4">
            <a:extLst>
              <a:ext uri="{FF2B5EF4-FFF2-40B4-BE49-F238E27FC236}">
                <a16:creationId xmlns:a16="http://schemas.microsoft.com/office/drawing/2014/main" id="{10C27D23-ED44-4EB4-A4E4-94639FBDDD06}"/>
              </a:ext>
            </a:extLst>
          </p:cNvPr>
          <p:cNvSpPr/>
          <p:nvPr/>
        </p:nvSpPr>
        <p:spPr>
          <a:xfrm>
            <a:off x="197590" y="1435437"/>
            <a:ext cx="8838906" cy="3439403"/>
          </a:xfrm>
          <a:prstGeom prst="rect">
            <a:avLst/>
          </a:prstGeom>
        </p:spPr>
        <p:txBody>
          <a:bodyPr wrap="square">
            <a:spAutoFit/>
          </a:bodyPr>
          <a:lstStyle/>
          <a:p>
            <a:pPr>
              <a:spcAft>
                <a:spcPts val="900"/>
              </a:spcAft>
              <a:defRPr/>
            </a:pPr>
            <a:r>
              <a:rPr lang="fr-FR" sz="1500" dirty="0">
                <a:solidFill>
                  <a:schemeClr val="bg1"/>
                </a:solidFill>
              </a:rPr>
              <a:t>Depuis les années 1970, un ensemble d'idées criminologiques tout à fait différent a commencé à émerger et à influencer la politique gouvernementale</a:t>
            </a:r>
          </a:p>
          <a:p>
            <a:pPr>
              <a:spcAft>
                <a:spcPts val="900"/>
              </a:spcAft>
              <a:defRPr/>
            </a:pPr>
            <a:r>
              <a:rPr lang="fr-FR" sz="1500" dirty="0">
                <a:solidFill>
                  <a:schemeClr val="bg1"/>
                </a:solidFill>
              </a:rPr>
              <a:t>Les théories qui façonnent maintenant la pensée officielle sont des théories de contrôle de divers types qui considèrent le crime et la délinquance comme des problèmes non pas de privation mais de contrôles inadéquats.</a:t>
            </a:r>
          </a:p>
          <a:p>
            <a:pPr>
              <a:spcAft>
                <a:spcPts val="900"/>
              </a:spcAft>
              <a:defRPr/>
            </a:pPr>
            <a:r>
              <a:rPr lang="fr-FR" sz="1500" dirty="0">
                <a:solidFill>
                  <a:schemeClr val="bg1"/>
                </a:solidFill>
              </a:rPr>
              <a:t>«Contrôles sociaux, contrôles situationnels, autocontrôle - tels sont les thèmes désormais dominants de la criminologie contemporaine et des politiques de lutte contre la criminalité auxquelles ils donnent lieu» (Garland, 2001: 15)</a:t>
            </a:r>
          </a:p>
          <a:p>
            <a:pPr>
              <a:spcAft>
                <a:spcPts val="900"/>
              </a:spcAft>
              <a:defRPr/>
            </a:pPr>
            <a:r>
              <a:rPr lang="fr-FR" sz="1500" dirty="0">
                <a:solidFill>
                  <a:schemeClr val="bg1"/>
                </a:solidFill>
              </a:rPr>
              <a:t>Un genre de théories de contrôle, que l'on appelle les `` criminologies de la vie quotidienne '', comprend des théories telles que le choix rationnel, l'activité de routine, le crime comme opportunité et la prévention situationnelle du crime et est rapidement devenu une ressource majeure pour les décideurs politiques au cours des deux dernières décennies ( </a:t>
            </a:r>
            <a:r>
              <a:rPr lang="fr-FR" sz="1500" dirty="0" err="1">
                <a:solidFill>
                  <a:schemeClr val="bg1"/>
                </a:solidFill>
              </a:rPr>
              <a:t>Johnstone</a:t>
            </a:r>
            <a:r>
              <a:rPr lang="fr-FR" sz="1500" dirty="0">
                <a:solidFill>
                  <a:schemeClr val="bg1"/>
                </a:solidFill>
              </a:rPr>
              <a:t> et </a:t>
            </a:r>
            <a:r>
              <a:rPr lang="fr-FR" sz="1500" dirty="0" err="1">
                <a:solidFill>
                  <a:schemeClr val="bg1"/>
                </a:solidFill>
              </a:rPr>
              <a:t>Shearing</a:t>
            </a:r>
            <a:r>
              <a:rPr lang="fr-FR" sz="1500" dirty="0">
                <a:solidFill>
                  <a:schemeClr val="bg1"/>
                </a:solidFill>
              </a:rPr>
              <a:t>, 2003 et Cohen et </a:t>
            </a:r>
            <a:r>
              <a:rPr lang="fr-FR" sz="1500" dirty="0" err="1">
                <a:solidFill>
                  <a:schemeClr val="bg1"/>
                </a:solidFill>
              </a:rPr>
              <a:t>Felson</a:t>
            </a:r>
            <a:r>
              <a:rPr lang="fr-FR" sz="1500" dirty="0">
                <a:solidFill>
                  <a:schemeClr val="bg1"/>
                </a:solidFill>
              </a:rPr>
              <a:t>, 1979; </a:t>
            </a:r>
            <a:r>
              <a:rPr lang="fr-FR" sz="1500" dirty="0" err="1">
                <a:solidFill>
                  <a:schemeClr val="bg1"/>
                </a:solidFill>
              </a:rPr>
              <a:t>Felson</a:t>
            </a:r>
            <a:r>
              <a:rPr lang="fr-FR" sz="1500" dirty="0">
                <a:solidFill>
                  <a:schemeClr val="bg1"/>
                </a:solidFill>
              </a:rPr>
              <a:t>, 2002).</a:t>
            </a:r>
            <a:endParaRPr lang="en-GB" sz="1500" dirty="0">
              <a:solidFill>
                <a:schemeClr val="bg1"/>
              </a:solidFill>
            </a:endParaRPr>
          </a:p>
        </p:txBody>
      </p:sp>
      <p:sp>
        <p:nvSpPr>
          <p:cNvPr id="14340" name="Tekstvak 3">
            <a:extLst>
              <a:ext uri="{FF2B5EF4-FFF2-40B4-BE49-F238E27FC236}">
                <a16:creationId xmlns:a16="http://schemas.microsoft.com/office/drawing/2014/main" id="{CE6517F1-3BA8-4F0A-8511-F4CA434C0944}"/>
              </a:ext>
            </a:extLst>
          </p:cNvPr>
          <p:cNvSpPr txBox="1">
            <a:spLocks noChangeArrowheads="1"/>
          </p:cNvSpPr>
          <p:nvPr/>
        </p:nvSpPr>
        <p:spPr bwMode="auto">
          <a:xfrm>
            <a:off x="197590" y="900757"/>
            <a:ext cx="63731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r>
              <a:rPr lang="fr-FR" sz="1800" dirty="0">
                <a:solidFill>
                  <a:srgbClr val="FFFF00"/>
                </a:solidFill>
              </a:rPr>
              <a:t>«</a:t>
            </a:r>
            <a:r>
              <a:rPr lang="fr-FR" sz="1800" dirty="0">
                <a:solidFill>
                  <a:schemeClr val="bg1"/>
                </a:solidFill>
              </a:rPr>
              <a:t> </a:t>
            </a:r>
            <a:r>
              <a:rPr lang="fr-FR" sz="2400" dirty="0">
                <a:solidFill>
                  <a:srgbClr val="FFFF00"/>
                </a:solidFill>
              </a:rPr>
              <a:t>Criminologies de la vie quotidienne » </a:t>
            </a:r>
            <a:r>
              <a:rPr lang="nl-NL" altLang="nl-NL" sz="2400" b="1" dirty="0">
                <a:solidFill>
                  <a:srgbClr val="CC6600"/>
                </a:solidFill>
                <a:latin typeface="Arial" panose="020B0604020202020204" pitchFamily="34" charset="0"/>
              </a:rPr>
              <a:t> </a:t>
            </a:r>
          </a:p>
        </p:txBody>
      </p:sp>
      <p:sp>
        <p:nvSpPr>
          <p:cNvPr id="7" name="Titel 1">
            <a:extLst>
              <a:ext uri="{FF2B5EF4-FFF2-40B4-BE49-F238E27FC236}">
                <a16:creationId xmlns:a16="http://schemas.microsoft.com/office/drawing/2014/main" id="{7A2CADF4-A395-4FBF-834B-D71CA7F93631}"/>
              </a:ext>
            </a:extLst>
          </p:cNvPr>
          <p:cNvSpPr txBox="1">
            <a:spLocks/>
          </p:cNvSpPr>
          <p:nvPr/>
        </p:nvSpPr>
        <p:spPr>
          <a:xfrm>
            <a:off x="0" y="67464"/>
            <a:ext cx="9144000" cy="857250"/>
          </a:xfrm>
          <a:prstGeom prst="rect">
            <a:avLst/>
          </a:prstGeom>
        </p:spPr>
        <p:txBody>
          <a:bodyPr/>
          <a:lstStyle>
            <a:lvl1pPr algn="l" defTabSz="914400" rtl="0" eaLnBrk="1" latinLnBrk="0" hangingPunct="1">
              <a:spcBef>
                <a:spcPct val="0"/>
              </a:spcBef>
              <a:buNone/>
              <a:defRPr sz="3200" kern="1200">
                <a:solidFill>
                  <a:schemeClr val="bg1"/>
                </a:solidFill>
                <a:latin typeface="+mj-lt"/>
                <a:ea typeface="+mj-ea"/>
                <a:cs typeface="+mj-cs"/>
              </a:defRPr>
            </a:lvl1pPr>
          </a:lstStyle>
          <a:p>
            <a:pPr algn="ctr"/>
            <a:r>
              <a:rPr lang="nl-NL" dirty="0"/>
              <a:t>   </a:t>
            </a:r>
            <a:r>
              <a:rPr lang="nl-NL" dirty="0" err="1"/>
              <a:t>Théories</a:t>
            </a:r>
            <a:r>
              <a:rPr lang="nl-NL" dirty="0"/>
              <a:t> </a:t>
            </a:r>
            <a:r>
              <a:rPr lang="nl-NL" dirty="0" err="1"/>
              <a:t>Criminologiques</a:t>
            </a:r>
            <a:endParaRPr lang="nl-B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340">
                                            <p:txEl>
                                              <p:pRg st="0" end="0"/>
                                            </p:txEl>
                                          </p:spTgt>
                                        </p:tgtEl>
                                        <p:attrNameLst>
                                          <p:attrName>style.visibility</p:attrName>
                                        </p:attrNameLst>
                                      </p:cBhvr>
                                      <p:to>
                                        <p:strVal val="visible"/>
                                      </p:to>
                                    </p:set>
                                    <p:animEffect transition="in" filter="fade">
                                      <p:cBhvr>
                                        <p:cTn id="7" dur="1000"/>
                                        <p:tgtEl>
                                          <p:spTgt spid="14340">
                                            <p:txEl>
                                              <p:pRg st="0" end="0"/>
                                            </p:txEl>
                                          </p:spTgt>
                                        </p:tgtEl>
                                      </p:cBhvr>
                                    </p:animEffect>
                                    <p:anim calcmode="lin" valueType="num">
                                      <p:cBhvr>
                                        <p:cTn id="8" dur="1000" fill="hold"/>
                                        <p:tgtEl>
                                          <p:spTgt spid="1434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34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additive="base">
                                        <p:cTn id="1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 calcmode="lin" valueType="num">
                                      <p:cBhvr additive="base">
                                        <p:cTn id="20"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 calcmode="lin" valueType="num">
                                      <p:cBhvr additive="base">
                                        <p:cTn id="26"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 calcmode="lin" valueType="num">
                                      <p:cBhvr additive="base">
                                        <p:cTn id="32"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4340" grpId="0" build="p" bldLvl="5"/>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Tekstvak 12">
            <a:extLst>
              <a:ext uri="{FF2B5EF4-FFF2-40B4-BE49-F238E27FC236}">
                <a16:creationId xmlns:a16="http://schemas.microsoft.com/office/drawing/2014/main" id="{1164C71E-64F4-4173-9BA6-0B67F30E4BBB}"/>
              </a:ext>
            </a:extLst>
          </p:cNvPr>
          <p:cNvSpPr txBox="1">
            <a:spLocks noChangeArrowheads="1"/>
          </p:cNvSpPr>
          <p:nvPr/>
        </p:nvSpPr>
        <p:spPr bwMode="auto">
          <a:xfrm>
            <a:off x="172616" y="1613638"/>
            <a:ext cx="897138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defRPr/>
            </a:pPr>
            <a:r>
              <a:rPr lang="fr-FR" altLang="nl-NL" sz="1400" dirty="0">
                <a:solidFill>
                  <a:schemeClr val="bg1"/>
                </a:solidFill>
                <a:latin typeface="Calibri" panose="020F0502020204030204" pitchFamily="34" charset="0"/>
              </a:rPr>
              <a:t>Marcus </a:t>
            </a:r>
            <a:r>
              <a:rPr lang="fr-FR" altLang="nl-NL" sz="1400" dirty="0" err="1">
                <a:solidFill>
                  <a:schemeClr val="bg1"/>
                </a:solidFill>
                <a:latin typeface="Calibri" panose="020F0502020204030204" pitchFamily="34" charset="0"/>
              </a:rPr>
              <a:t>Felson</a:t>
            </a:r>
            <a:r>
              <a:rPr lang="fr-FR" altLang="nl-NL" sz="1400" dirty="0">
                <a:solidFill>
                  <a:schemeClr val="bg1"/>
                </a:solidFill>
                <a:latin typeface="Calibri" panose="020F0502020204030204" pitchFamily="34" charset="0"/>
              </a:rPr>
              <a:t> est professeur de justice pénale à la Texas State </a:t>
            </a:r>
            <a:r>
              <a:rPr lang="fr-FR" altLang="nl-NL" sz="1400" dirty="0" err="1">
                <a:solidFill>
                  <a:schemeClr val="bg1"/>
                </a:solidFill>
                <a:latin typeface="Calibri" panose="020F0502020204030204" pitchFamily="34" charset="0"/>
              </a:rPr>
              <a:t>University</a:t>
            </a:r>
            <a:r>
              <a:rPr lang="fr-FR" altLang="nl-NL" sz="1400" dirty="0">
                <a:solidFill>
                  <a:schemeClr val="bg1"/>
                </a:solidFill>
                <a:latin typeface="Calibri" panose="020F0502020204030204" pitchFamily="34" charset="0"/>
              </a:rPr>
              <a:t>. Il est l'auteur de « Crime and Everyday Life », « Crime and Nature », et co-auteur de « Opportunity </a:t>
            </a:r>
            <a:r>
              <a:rPr lang="fr-FR" altLang="nl-NL" sz="1400" dirty="0" err="1">
                <a:solidFill>
                  <a:schemeClr val="bg1"/>
                </a:solidFill>
                <a:latin typeface="Calibri" panose="020F0502020204030204" pitchFamily="34" charset="0"/>
              </a:rPr>
              <a:t>Makes</a:t>
            </a:r>
            <a:r>
              <a:rPr lang="fr-FR" altLang="nl-NL" sz="1400" dirty="0">
                <a:solidFill>
                  <a:schemeClr val="bg1"/>
                </a:solidFill>
                <a:latin typeface="Calibri" panose="020F0502020204030204" pitchFamily="34" charset="0"/>
              </a:rPr>
              <a:t> the </a:t>
            </a:r>
            <a:r>
              <a:rPr lang="fr-FR" altLang="nl-NL" sz="1400" dirty="0" err="1">
                <a:solidFill>
                  <a:schemeClr val="bg1"/>
                </a:solidFill>
                <a:latin typeface="Calibri" panose="020F0502020204030204" pitchFamily="34" charset="0"/>
              </a:rPr>
              <a:t>Thief</a:t>
            </a:r>
            <a:r>
              <a:rPr lang="fr-FR" altLang="nl-NL" sz="1400" dirty="0">
                <a:solidFill>
                  <a:schemeClr val="bg1"/>
                </a:solidFill>
                <a:latin typeface="Calibri" panose="020F0502020204030204" pitchFamily="34" charset="0"/>
              </a:rPr>
              <a:t>.». </a:t>
            </a:r>
          </a:p>
          <a:p>
            <a:pPr algn="just" eaLnBrk="1" hangingPunct="1">
              <a:defRPr/>
            </a:pPr>
            <a:endParaRPr lang="fr-FR" altLang="nl-NL" sz="1400" dirty="0">
              <a:solidFill>
                <a:schemeClr val="bg1"/>
              </a:solidFill>
              <a:latin typeface="Calibri" panose="020F0502020204030204" pitchFamily="34" charset="0"/>
            </a:endParaRPr>
          </a:p>
          <a:p>
            <a:pPr algn="just" eaLnBrk="1" hangingPunct="1">
              <a:defRPr/>
            </a:pPr>
            <a:r>
              <a:rPr lang="fr-FR" altLang="nl-NL" sz="1400" dirty="0">
                <a:solidFill>
                  <a:schemeClr val="bg1"/>
                </a:solidFill>
                <a:latin typeface="Calibri" panose="020F0502020204030204" pitchFamily="34" charset="0"/>
              </a:rPr>
              <a:t>Le professeur </a:t>
            </a:r>
            <a:r>
              <a:rPr lang="fr-FR" altLang="nl-NL" sz="1400" dirty="0" err="1">
                <a:solidFill>
                  <a:schemeClr val="bg1"/>
                </a:solidFill>
                <a:latin typeface="Calibri" panose="020F0502020204030204" pitchFamily="34" charset="0"/>
              </a:rPr>
              <a:t>Felson</a:t>
            </a:r>
            <a:r>
              <a:rPr lang="fr-FR" altLang="nl-NL" sz="1400" dirty="0">
                <a:solidFill>
                  <a:schemeClr val="bg1"/>
                </a:solidFill>
                <a:latin typeface="Calibri" panose="020F0502020204030204" pitchFamily="34" charset="0"/>
              </a:rPr>
              <a:t> est à l'origine de l'approche de l'activité de routine pour l'analyse de la criminalité.</a:t>
            </a:r>
          </a:p>
          <a:p>
            <a:pPr algn="just" eaLnBrk="1" hangingPunct="1">
              <a:defRPr/>
            </a:pPr>
            <a:endParaRPr lang="fr-FR" altLang="nl-NL" sz="1400" dirty="0">
              <a:solidFill>
                <a:schemeClr val="bg1"/>
              </a:solidFill>
              <a:latin typeface="Calibri" panose="020F0502020204030204" pitchFamily="34" charset="0"/>
            </a:endParaRPr>
          </a:p>
          <a:p>
            <a:pPr algn="just" eaLnBrk="1" hangingPunct="1">
              <a:defRPr/>
            </a:pPr>
            <a:r>
              <a:rPr lang="en-GB" altLang="nl-NL" sz="1400" i="1" dirty="0">
                <a:solidFill>
                  <a:schemeClr val="bg1"/>
                </a:solidFill>
                <a:latin typeface="Calibri" panose="020F0502020204030204" pitchFamily="34" charset="0"/>
              </a:rPr>
              <a:t>Felson, Marcus (1994). Crime and Everyday Life: Insight and Implications for Society. Thousand Oaks, CA: Pine Forge Press. </a:t>
            </a:r>
            <a:endParaRPr lang="nl-BE" altLang="nl-NL" sz="1400" i="1" dirty="0">
              <a:solidFill>
                <a:schemeClr val="bg1"/>
              </a:solidFill>
              <a:latin typeface="Calibri" panose="020F0502020204030204" pitchFamily="34" charset="0"/>
            </a:endParaRPr>
          </a:p>
        </p:txBody>
      </p:sp>
      <p:sp>
        <p:nvSpPr>
          <p:cNvPr id="18437" name="Tijdelijke aanduiding voor dianummer 18">
            <a:extLst>
              <a:ext uri="{FF2B5EF4-FFF2-40B4-BE49-F238E27FC236}">
                <a16:creationId xmlns:a16="http://schemas.microsoft.com/office/drawing/2014/main" id="{B36A782C-78FA-4F25-8DDA-5E677E5212B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spcBef>
                <a:spcPct val="0"/>
              </a:spcBef>
              <a:buFontTx/>
              <a:buNone/>
            </a:pPr>
            <a:fld id="{39E48C5C-649D-4F6F-A91A-652477E448F7}" type="slidenum">
              <a:rPr lang="nl-BE" altLang="nl-NL" sz="900">
                <a:solidFill>
                  <a:srgbClr val="898989"/>
                </a:solidFill>
                <a:cs typeface="Arial" panose="020B0604020202020204" pitchFamily="34" charset="0"/>
              </a:rPr>
              <a:pPr>
                <a:spcBef>
                  <a:spcPct val="0"/>
                </a:spcBef>
                <a:buFontTx/>
                <a:buNone/>
              </a:pPr>
              <a:t>35</a:t>
            </a:fld>
            <a:endParaRPr lang="nl-BE" altLang="nl-NL" sz="900">
              <a:solidFill>
                <a:srgbClr val="898989"/>
              </a:solidFill>
              <a:cs typeface="Arial" panose="020B0604020202020204" pitchFamily="34" charset="0"/>
            </a:endParaRPr>
          </a:p>
        </p:txBody>
      </p:sp>
      <p:grpSp>
        <p:nvGrpSpPr>
          <p:cNvPr id="3" name="Groep 2">
            <a:extLst>
              <a:ext uri="{FF2B5EF4-FFF2-40B4-BE49-F238E27FC236}">
                <a16:creationId xmlns:a16="http://schemas.microsoft.com/office/drawing/2014/main" id="{0B1CF71F-EFFA-4933-BBA7-6C221208AB7D}"/>
              </a:ext>
            </a:extLst>
          </p:cNvPr>
          <p:cNvGrpSpPr/>
          <p:nvPr/>
        </p:nvGrpSpPr>
        <p:grpSpPr>
          <a:xfrm>
            <a:off x="1501344" y="939133"/>
            <a:ext cx="6141311" cy="1755186"/>
            <a:chOff x="3869626" y="1516623"/>
            <a:chExt cx="6858000" cy="2356247"/>
          </a:xfrm>
        </p:grpSpPr>
        <p:pic>
          <p:nvPicPr>
            <p:cNvPr id="18443" name="Picture 2">
              <a:extLst>
                <a:ext uri="{FF2B5EF4-FFF2-40B4-BE49-F238E27FC236}">
                  <a16:creationId xmlns:a16="http://schemas.microsoft.com/office/drawing/2014/main" id="{0F80410F-5998-4581-B894-F7517463B5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0120" t="25699" r="28334" b="56795"/>
            <a:stretch>
              <a:fillRect/>
            </a:stretch>
          </p:blipFill>
          <p:spPr bwMode="auto">
            <a:xfrm>
              <a:off x="3869626" y="1516623"/>
              <a:ext cx="6858000" cy="2356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4" name="Tekstvak 6">
              <a:extLst>
                <a:ext uri="{FF2B5EF4-FFF2-40B4-BE49-F238E27FC236}">
                  <a16:creationId xmlns:a16="http://schemas.microsoft.com/office/drawing/2014/main" id="{3D468E14-CDCD-4CCF-B8D4-D5FFA0C9A2D2}"/>
                </a:ext>
              </a:extLst>
            </p:cNvPr>
            <p:cNvSpPr txBox="1">
              <a:spLocks noChangeArrowheads="1"/>
            </p:cNvSpPr>
            <p:nvPr/>
          </p:nvSpPr>
          <p:spPr bwMode="auto">
            <a:xfrm>
              <a:off x="3869626" y="1529599"/>
              <a:ext cx="15549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BE" altLang="nl-NL" sz="1800" b="1" dirty="0">
                  <a:cs typeface="Arial" panose="020B0604020202020204" pitchFamily="34" charset="0"/>
                </a:rPr>
                <a:t>Marcus </a:t>
              </a:r>
              <a:r>
                <a:rPr lang="nl-BE" altLang="nl-NL" sz="1800" b="1" dirty="0" err="1">
                  <a:cs typeface="Arial" panose="020B0604020202020204" pitchFamily="34" charset="0"/>
                </a:rPr>
                <a:t>Felson</a:t>
              </a:r>
              <a:endParaRPr lang="nl-BE" altLang="nl-NL" sz="1800" b="1" dirty="0">
                <a:cs typeface="Arial" panose="020B0604020202020204" pitchFamily="34" charset="0"/>
              </a:endParaRPr>
            </a:p>
          </p:txBody>
        </p:sp>
      </p:grpSp>
      <p:grpSp>
        <p:nvGrpSpPr>
          <p:cNvPr id="2" name="Groep 1">
            <a:extLst>
              <a:ext uri="{FF2B5EF4-FFF2-40B4-BE49-F238E27FC236}">
                <a16:creationId xmlns:a16="http://schemas.microsoft.com/office/drawing/2014/main" id="{FFC27D3C-98DD-4E8D-8B31-973608D699E8}"/>
              </a:ext>
            </a:extLst>
          </p:cNvPr>
          <p:cNvGrpSpPr/>
          <p:nvPr/>
        </p:nvGrpSpPr>
        <p:grpSpPr>
          <a:xfrm>
            <a:off x="1232595" y="2695965"/>
            <a:ext cx="6716532" cy="2447535"/>
            <a:chOff x="1141808" y="2352955"/>
            <a:chExt cx="6716532" cy="2447535"/>
          </a:xfrm>
        </p:grpSpPr>
        <p:pic>
          <p:nvPicPr>
            <p:cNvPr id="8" name="Picture 6" descr="http://t3.gstatic.com/images?q=tbn:ANd9GcTPzKmRLguaqSV5xPAwoWFqSwvH3D25kWScHVfE-NvxWvLCCifT7oVwvVngHA">
              <a:extLst>
                <a:ext uri="{FF2B5EF4-FFF2-40B4-BE49-F238E27FC236}">
                  <a16:creationId xmlns:a16="http://schemas.microsoft.com/office/drawing/2014/main" id="{2BBC3FA0-1DC1-4676-AE0E-455C8C0EBA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2041" y="2352955"/>
              <a:ext cx="1636734" cy="244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0" name="Afbeelding 3">
              <a:extLst>
                <a:ext uri="{FF2B5EF4-FFF2-40B4-BE49-F238E27FC236}">
                  <a16:creationId xmlns:a16="http://schemas.microsoft.com/office/drawing/2014/main" id="{0488C8CF-ED54-4DE5-BB5F-B81BBFCCFB0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28775" y="2356248"/>
              <a:ext cx="1605367" cy="2442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1" name="Afbeelding 14">
              <a:extLst>
                <a:ext uri="{FF2B5EF4-FFF2-40B4-BE49-F238E27FC236}">
                  <a16:creationId xmlns:a16="http://schemas.microsoft.com/office/drawing/2014/main" id="{2FA01310-4DE7-4F12-B99D-E77E54C516E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34142" y="2352955"/>
              <a:ext cx="1624198" cy="244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2" name="Afbeelding 17">
              <a:extLst>
                <a:ext uri="{FF2B5EF4-FFF2-40B4-BE49-F238E27FC236}">
                  <a16:creationId xmlns:a16="http://schemas.microsoft.com/office/drawing/2014/main" id="{DA065ADE-2B36-4D78-9CE8-AE1F0696189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41808" y="2356248"/>
              <a:ext cx="1850233" cy="2444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Titel 1">
            <a:extLst>
              <a:ext uri="{FF2B5EF4-FFF2-40B4-BE49-F238E27FC236}">
                <a16:creationId xmlns:a16="http://schemas.microsoft.com/office/drawing/2014/main" id="{5DF4CF95-5B8F-48F9-B0C0-E13DC0A6E5BB}"/>
              </a:ext>
            </a:extLst>
          </p:cNvPr>
          <p:cNvSpPr txBox="1">
            <a:spLocks/>
          </p:cNvSpPr>
          <p:nvPr/>
        </p:nvSpPr>
        <p:spPr>
          <a:xfrm>
            <a:off x="0" y="67464"/>
            <a:ext cx="9144000" cy="857250"/>
          </a:xfrm>
          <a:prstGeom prst="rect">
            <a:avLst/>
          </a:prstGeom>
        </p:spPr>
        <p:txBody>
          <a:bodyPr/>
          <a:lstStyle>
            <a:lvl1pPr algn="l" defTabSz="914400" rtl="0" eaLnBrk="1" latinLnBrk="0" hangingPunct="1">
              <a:spcBef>
                <a:spcPct val="0"/>
              </a:spcBef>
              <a:buNone/>
              <a:defRPr sz="3200" kern="1200">
                <a:solidFill>
                  <a:schemeClr val="bg1"/>
                </a:solidFill>
                <a:latin typeface="+mj-lt"/>
                <a:ea typeface="+mj-ea"/>
                <a:cs typeface="+mj-cs"/>
              </a:defRPr>
            </a:lvl1pPr>
          </a:lstStyle>
          <a:p>
            <a:pPr algn="ctr"/>
            <a:r>
              <a:rPr lang="nl-NL" dirty="0"/>
              <a:t>   </a:t>
            </a:r>
            <a:r>
              <a:rPr lang="nl-NL" dirty="0" err="1"/>
              <a:t>Théories</a:t>
            </a:r>
            <a:r>
              <a:rPr lang="nl-NL" dirty="0"/>
              <a:t> </a:t>
            </a:r>
            <a:r>
              <a:rPr lang="nl-NL" dirty="0" err="1"/>
              <a:t>Criminologiques</a:t>
            </a:r>
            <a:endParaRPr lang="nl-B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mph" presetSubtype="0" fill="hold" nodeType="clickEffect">
                                  <p:stCondLst>
                                    <p:cond delay="0"/>
                                  </p:stCondLst>
                                  <p:childTnLst>
                                    <p:animScale>
                                      <p:cBhvr>
                                        <p:cTn id="12" dur="2000" fill="hold"/>
                                        <p:tgtEl>
                                          <p:spTgt spid="2"/>
                                        </p:tgtEl>
                                      </p:cBhvr>
                                      <p:by x="50000" y="50000"/>
                                    </p:animScale>
                                  </p:childTnLst>
                                </p:cTn>
                              </p:par>
                              <p:par>
                                <p:cTn id="13" presetID="42" presetClass="exit" presetSubtype="0" fill="hold" nodeType="withEffect">
                                  <p:stCondLst>
                                    <p:cond delay="0"/>
                                  </p:stCondLst>
                                  <p:childTnLst>
                                    <p:animEffect transition="out" filter="fade">
                                      <p:cBhvr>
                                        <p:cTn id="14" dur="1000"/>
                                        <p:tgtEl>
                                          <p:spTgt spid="3"/>
                                        </p:tgtEl>
                                      </p:cBhvr>
                                    </p:animEffect>
                                    <p:anim calcmode="lin" valueType="num">
                                      <p:cBhvr>
                                        <p:cTn id="15" dur="1000"/>
                                        <p:tgtEl>
                                          <p:spTgt spid="3"/>
                                        </p:tgtEl>
                                        <p:attrNameLst>
                                          <p:attrName>ppt_x</p:attrName>
                                        </p:attrNameLst>
                                      </p:cBhvr>
                                      <p:tavLst>
                                        <p:tav tm="0">
                                          <p:val>
                                            <p:strVal val="ppt_x"/>
                                          </p:val>
                                        </p:tav>
                                        <p:tav tm="100000">
                                          <p:val>
                                            <p:strVal val="ppt_x"/>
                                          </p:val>
                                        </p:tav>
                                      </p:tavLst>
                                    </p:anim>
                                    <p:anim calcmode="lin" valueType="num">
                                      <p:cBhvr>
                                        <p:cTn id="16" dur="1000"/>
                                        <p:tgtEl>
                                          <p:spTgt spid="3"/>
                                        </p:tgtEl>
                                        <p:attrNameLst>
                                          <p:attrName>ppt_y</p:attrName>
                                        </p:attrNameLst>
                                      </p:cBhvr>
                                      <p:tavLst>
                                        <p:tav tm="0">
                                          <p:val>
                                            <p:strVal val="ppt_y"/>
                                          </p:val>
                                        </p:tav>
                                        <p:tav tm="100000">
                                          <p:val>
                                            <p:strVal val="ppt_y+.1"/>
                                          </p:val>
                                        </p:tav>
                                      </p:tavLst>
                                    </p:anim>
                                    <p:set>
                                      <p:cBhvr>
                                        <p:cTn id="17" dur="1" fill="hold">
                                          <p:stCondLst>
                                            <p:cond delay="999"/>
                                          </p:stCondLst>
                                        </p:cTn>
                                        <p:tgtEl>
                                          <p:spTgt spid="3"/>
                                        </p:tgtEl>
                                        <p:attrNameLst>
                                          <p:attrName>style.visibility</p:attrName>
                                        </p:attrNameLst>
                                      </p:cBhvr>
                                      <p:to>
                                        <p:strVal val="hidden"/>
                                      </p:to>
                                    </p:set>
                                  </p:childTnLst>
                                </p:cTn>
                              </p:par>
                              <p:par>
                                <p:cTn id="18" presetID="2" presetClass="entr" presetSubtype="4"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ppt_x"/>
                                          </p:val>
                                        </p:tav>
                                        <p:tav tm="100000">
                                          <p:val>
                                            <p:strVal val="#ppt_x"/>
                                          </p:val>
                                        </p:tav>
                                      </p:tavLst>
                                    </p:anim>
                                    <p:anim calcmode="lin" valueType="num">
                                      <p:cBhvr additive="base">
                                        <p:cTn id="2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37C811D1-4EBC-45C4-8C8B-0CCB2DB07777}"/>
              </a:ext>
            </a:extLst>
          </p:cNvPr>
          <p:cNvSpPr>
            <a:spLocks noGrp="1"/>
          </p:cNvSpPr>
          <p:nvPr>
            <p:ph type="sldNum" sz="quarter" idx="12"/>
          </p:nvPr>
        </p:nvSpPr>
        <p:spPr/>
        <p:txBody>
          <a:bodyPr/>
          <a:lstStyle/>
          <a:p>
            <a:fld id="{E0A17100-14A7-4A28-BD17-0FBAC72B00F7}" type="slidenum">
              <a:rPr lang="en-US" altLang="nl-NL" smtClean="0"/>
              <a:pPr/>
              <a:t>36</a:t>
            </a:fld>
            <a:endParaRPr lang="en-US" altLang="nl-NL" sz="1050"/>
          </a:p>
        </p:txBody>
      </p:sp>
      <p:sp>
        <p:nvSpPr>
          <p:cNvPr id="3" name="Tekstvak 2">
            <a:extLst>
              <a:ext uri="{FF2B5EF4-FFF2-40B4-BE49-F238E27FC236}">
                <a16:creationId xmlns:a16="http://schemas.microsoft.com/office/drawing/2014/main" id="{B9B28394-215A-4577-B969-F7A59EFB3B25}"/>
              </a:ext>
            </a:extLst>
          </p:cNvPr>
          <p:cNvSpPr txBox="1"/>
          <p:nvPr/>
        </p:nvSpPr>
        <p:spPr>
          <a:xfrm>
            <a:off x="189856" y="1419622"/>
            <a:ext cx="8496944" cy="3093154"/>
          </a:xfrm>
          <a:prstGeom prst="rect">
            <a:avLst/>
          </a:prstGeom>
          <a:noFill/>
        </p:spPr>
        <p:txBody>
          <a:bodyPr wrap="square">
            <a:spAutoFit/>
          </a:bodyPr>
          <a:lstStyle/>
          <a:p>
            <a:pPr indent="4763" algn="just">
              <a:defRPr/>
            </a:pPr>
            <a:r>
              <a:rPr lang="fr-FR" sz="1500" dirty="0">
                <a:solidFill>
                  <a:schemeClr val="bg1"/>
                </a:solidFill>
              </a:rPr>
              <a:t>La théorie du choix rationnel est basée sur les philosophies scolaires classiques utilitaires. Ils ont fait valoir que la punition, si elle était prouvée, rapide et proportionnée au crime, était dissuasive pour le crime (Beccaria).</a:t>
            </a:r>
          </a:p>
          <a:p>
            <a:pPr indent="4763" algn="just">
              <a:defRPr/>
            </a:pPr>
            <a:endParaRPr lang="fr-FR" sz="1500" dirty="0">
              <a:solidFill>
                <a:schemeClr val="bg1"/>
              </a:solidFill>
            </a:endParaRPr>
          </a:p>
          <a:p>
            <a:pPr indent="4763" algn="just">
              <a:defRPr/>
            </a:pPr>
            <a:r>
              <a:rPr lang="fr-FR" sz="1500" dirty="0">
                <a:solidFill>
                  <a:schemeClr val="bg1"/>
                </a:solidFill>
              </a:rPr>
              <a:t>Cette philosophie a été relancée dans les années 1970 (George Stigler, «The Optimum </a:t>
            </a:r>
            <a:r>
              <a:rPr lang="fr-FR" sz="1500" dirty="0" err="1">
                <a:solidFill>
                  <a:schemeClr val="bg1"/>
                </a:solidFill>
              </a:rPr>
              <a:t>Enforcement</a:t>
            </a:r>
            <a:r>
              <a:rPr lang="fr-FR" sz="1500" dirty="0">
                <a:solidFill>
                  <a:schemeClr val="bg1"/>
                </a:solidFill>
              </a:rPr>
              <a:t> of Laws»).</a:t>
            </a:r>
          </a:p>
          <a:p>
            <a:pPr indent="4763" algn="just">
              <a:defRPr/>
            </a:pPr>
            <a:endParaRPr lang="fr-FR" sz="1500" dirty="0">
              <a:solidFill>
                <a:schemeClr val="bg1"/>
              </a:solidFill>
            </a:endParaRPr>
          </a:p>
          <a:p>
            <a:pPr indent="4763" algn="just">
              <a:defRPr/>
            </a:pPr>
            <a:r>
              <a:rPr lang="fr-FR" sz="1500" dirty="0">
                <a:solidFill>
                  <a:schemeClr val="bg1"/>
                </a:solidFill>
              </a:rPr>
              <a:t>La théorie du choix rationnel soutient que les criminels, comme les autres personnes, tiennent compte de tous les coûts / risques et avantages lorsqu'ils décident de commettre ou non un crime et de penser en termes économiques.</a:t>
            </a:r>
          </a:p>
          <a:p>
            <a:pPr indent="4763" algn="just">
              <a:defRPr/>
            </a:pPr>
            <a:endParaRPr lang="fr-FR" sz="1500" dirty="0">
              <a:solidFill>
                <a:schemeClr val="bg1"/>
              </a:solidFill>
            </a:endParaRPr>
          </a:p>
          <a:p>
            <a:pPr indent="4763" algn="just">
              <a:defRPr/>
            </a:pPr>
            <a:r>
              <a:rPr lang="fr-FR" sz="1500" dirty="0">
                <a:solidFill>
                  <a:schemeClr val="bg1"/>
                </a:solidFill>
              </a:rPr>
              <a:t>Les criminels essaieront de minimiser les risques de criminalité en tenant compte de l'heure, du lieu et d'autres facteurs situationnels.</a:t>
            </a:r>
            <a:endParaRPr lang="en-US" sz="1500" dirty="0">
              <a:solidFill>
                <a:schemeClr val="bg1"/>
              </a:solidFill>
            </a:endParaRPr>
          </a:p>
        </p:txBody>
      </p:sp>
      <p:sp>
        <p:nvSpPr>
          <p:cNvPr id="4" name="Tekstvak 3">
            <a:extLst>
              <a:ext uri="{FF2B5EF4-FFF2-40B4-BE49-F238E27FC236}">
                <a16:creationId xmlns:a16="http://schemas.microsoft.com/office/drawing/2014/main" id="{2589AEF7-50E4-4920-B51D-3F54F325B2C4}"/>
              </a:ext>
            </a:extLst>
          </p:cNvPr>
          <p:cNvSpPr txBox="1"/>
          <p:nvPr/>
        </p:nvSpPr>
        <p:spPr>
          <a:xfrm>
            <a:off x="197590" y="925517"/>
            <a:ext cx="5698976" cy="369332"/>
          </a:xfrm>
          <a:prstGeom prst="rect">
            <a:avLst/>
          </a:prstGeom>
          <a:noFill/>
        </p:spPr>
        <p:txBody>
          <a:bodyPr wrap="square" rtlCol="0">
            <a:spAutoFit/>
          </a:bodyPr>
          <a:lstStyle/>
          <a:p>
            <a:r>
              <a:rPr lang="fr-FR" sz="1800" b="1" dirty="0">
                <a:solidFill>
                  <a:srgbClr val="FFFF00"/>
                </a:solidFill>
              </a:rPr>
              <a:t>La théorie du choix rationnel</a:t>
            </a:r>
            <a:endParaRPr lang="fr-BE" b="1" dirty="0">
              <a:solidFill>
                <a:srgbClr val="FFFF00"/>
              </a:solidFill>
            </a:endParaRPr>
          </a:p>
        </p:txBody>
      </p:sp>
      <p:sp>
        <p:nvSpPr>
          <p:cNvPr id="5" name="Titel 1">
            <a:extLst>
              <a:ext uri="{FF2B5EF4-FFF2-40B4-BE49-F238E27FC236}">
                <a16:creationId xmlns:a16="http://schemas.microsoft.com/office/drawing/2014/main" id="{F6FE6740-7DB4-4CE6-810D-7B9C209586B9}"/>
              </a:ext>
            </a:extLst>
          </p:cNvPr>
          <p:cNvSpPr txBox="1">
            <a:spLocks/>
          </p:cNvSpPr>
          <p:nvPr/>
        </p:nvSpPr>
        <p:spPr>
          <a:xfrm>
            <a:off x="0" y="67464"/>
            <a:ext cx="9144000" cy="857250"/>
          </a:xfrm>
          <a:prstGeom prst="rect">
            <a:avLst/>
          </a:prstGeom>
        </p:spPr>
        <p:txBody>
          <a:bodyPr/>
          <a:lstStyle>
            <a:lvl1pPr algn="l" defTabSz="914400" rtl="0" eaLnBrk="1" latinLnBrk="0" hangingPunct="1">
              <a:spcBef>
                <a:spcPct val="0"/>
              </a:spcBef>
              <a:buNone/>
              <a:defRPr sz="3200" kern="1200">
                <a:solidFill>
                  <a:schemeClr val="bg1"/>
                </a:solidFill>
                <a:latin typeface="+mj-lt"/>
                <a:ea typeface="+mj-ea"/>
                <a:cs typeface="+mj-cs"/>
              </a:defRPr>
            </a:lvl1pPr>
          </a:lstStyle>
          <a:p>
            <a:pPr algn="ctr"/>
            <a:r>
              <a:rPr lang="nl-NL" dirty="0"/>
              <a:t>   </a:t>
            </a:r>
            <a:r>
              <a:rPr lang="nl-NL" dirty="0" err="1"/>
              <a:t>Théories</a:t>
            </a:r>
            <a:r>
              <a:rPr lang="nl-NL" dirty="0"/>
              <a:t> </a:t>
            </a:r>
            <a:r>
              <a:rPr lang="nl-NL" dirty="0" err="1"/>
              <a:t>Criminologiques</a:t>
            </a:r>
            <a:endParaRPr lang="nl-BE" dirty="0"/>
          </a:p>
        </p:txBody>
      </p:sp>
    </p:spTree>
    <p:extLst>
      <p:ext uri="{BB962C8B-B14F-4D97-AF65-F5344CB8AC3E}">
        <p14:creationId xmlns:p14="http://schemas.microsoft.com/office/powerpoint/2010/main" val="3513064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F829089B-39A5-437B-AA9C-33DB20BC144D}"/>
              </a:ext>
            </a:extLst>
          </p:cNvPr>
          <p:cNvSpPr>
            <a:spLocks noGrp="1"/>
          </p:cNvSpPr>
          <p:nvPr>
            <p:ph type="sldNum" sz="quarter" idx="12"/>
          </p:nvPr>
        </p:nvSpPr>
        <p:spPr/>
        <p:txBody>
          <a:bodyPr/>
          <a:lstStyle/>
          <a:p>
            <a:fld id="{E0A17100-14A7-4A28-BD17-0FBAC72B00F7}" type="slidenum">
              <a:rPr lang="en-US" altLang="nl-NL" smtClean="0"/>
              <a:pPr/>
              <a:t>37</a:t>
            </a:fld>
            <a:endParaRPr lang="en-US" altLang="nl-NL" sz="1050"/>
          </a:p>
        </p:txBody>
      </p:sp>
      <p:sp>
        <p:nvSpPr>
          <p:cNvPr id="3" name="Tekstvak 2">
            <a:extLst>
              <a:ext uri="{FF2B5EF4-FFF2-40B4-BE49-F238E27FC236}">
                <a16:creationId xmlns:a16="http://schemas.microsoft.com/office/drawing/2014/main" id="{16E137A8-4AA8-44A0-BA9A-BD996DF2AF47}"/>
              </a:ext>
            </a:extLst>
          </p:cNvPr>
          <p:cNvSpPr txBox="1"/>
          <p:nvPr/>
        </p:nvSpPr>
        <p:spPr>
          <a:xfrm>
            <a:off x="181929" y="1443276"/>
            <a:ext cx="8641083" cy="3323987"/>
          </a:xfrm>
          <a:prstGeom prst="rect">
            <a:avLst/>
          </a:prstGeom>
          <a:noFill/>
        </p:spPr>
        <p:txBody>
          <a:bodyPr wrap="square">
            <a:spAutoFit/>
          </a:bodyPr>
          <a:lstStyle/>
          <a:p>
            <a:pPr indent="4763" algn="just">
              <a:defRPr/>
            </a:pPr>
            <a:r>
              <a:rPr lang="fr-FR" sz="1500" dirty="0">
                <a:solidFill>
                  <a:schemeClr val="bg1"/>
                </a:solidFill>
              </a:rPr>
              <a:t>Dans cette perspective, des mesures de prévention ou de réduction du crime peuvent être conçues pour accroître les efforts nécessaires pour commettre le crime, comme le renforcement des objectifs. Les théories du choix rationnel suggèrent que l'augmentation du risque d'infraction et de la probabilité d'être pris, grâce à une surveillance accrue, à la présence de la police ou des agents de sécurité, à un éclairage public supplémentaire et à d'autres mesures, sont efficaces pour réduire la criminalité.</a:t>
            </a:r>
          </a:p>
          <a:p>
            <a:pPr indent="4763" algn="just">
              <a:defRPr/>
            </a:pPr>
            <a:endParaRPr lang="fr-FR" sz="1500" dirty="0">
              <a:solidFill>
                <a:schemeClr val="bg1"/>
              </a:solidFill>
            </a:endParaRPr>
          </a:p>
          <a:p>
            <a:pPr indent="4763" algn="just">
              <a:defRPr/>
            </a:pPr>
            <a:r>
              <a:rPr lang="fr-FR" sz="1500" dirty="0">
                <a:solidFill>
                  <a:schemeClr val="bg1"/>
                </a:solidFill>
              </a:rPr>
              <a:t>Ces théories du choix rationnel sont controversées, alors qu’elles sont liées au néolibéralisme, et ont été à la base de la prévention du crime par la conception de l’environnement. Ces chercheurs soutiennent que la criminalité n'est relativement pas affectée par des causes sociales telles que la pauvreté, les inégalités et le chômage.</a:t>
            </a:r>
          </a:p>
          <a:p>
            <a:pPr indent="4763" algn="just">
              <a:defRPr/>
            </a:pPr>
            <a:endParaRPr lang="fr-FR" sz="1500" dirty="0">
              <a:solidFill>
                <a:schemeClr val="bg1"/>
              </a:solidFill>
            </a:endParaRPr>
          </a:p>
          <a:p>
            <a:pPr indent="4763" algn="just">
              <a:defRPr/>
            </a:pPr>
            <a:r>
              <a:rPr lang="fr-FR" sz="1500" dirty="0">
                <a:solidFill>
                  <a:schemeClr val="bg1"/>
                </a:solidFill>
              </a:rPr>
              <a:t>La théorie des activités de routine (M. </a:t>
            </a:r>
            <a:r>
              <a:rPr lang="fr-FR" sz="1500" dirty="0" err="1">
                <a:solidFill>
                  <a:schemeClr val="bg1"/>
                </a:solidFill>
              </a:rPr>
              <a:t>Felson</a:t>
            </a:r>
            <a:r>
              <a:rPr lang="fr-FR" sz="1500" dirty="0">
                <a:solidFill>
                  <a:schemeClr val="bg1"/>
                </a:solidFill>
              </a:rPr>
              <a:t> et L. Cohen) est inspirée de la théorie du choix rationnel.</a:t>
            </a:r>
            <a:endParaRPr lang="en-US" sz="1500" dirty="0">
              <a:solidFill>
                <a:schemeClr val="bg1"/>
              </a:solidFill>
            </a:endParaRPr>
          </a:p>
        </p:txBody>
      </p:sp>
      <p:sp>
        <p:nvSpPr>
          <p:cNvPr id="4" name="Titel 1">
            <a:extLst>
              <a:ext uri="{FF2B5EF4-FFF2-40B4-BE49-F238E27FC236}">
                <a16:creationId xmlns:a16="http://schemas.microsoft.com/office/drawing/2014/main" id="{FFD87C6F-4248-4D9B-B387-0731EC3DBDDA}"/>
              </a:ext>
            </a:extLst>
          </p:cNvPr>
          <p:cNvSpPr txBox="1">
            <a:spLocks/>
          </p:cNvSpPr>
          <p:nvPr/>
        </p:nvSpPr>
        <p:spPr>
          <a:xfrm>
            <a:off x="0" y="67464"/>
            <a:ext cx="9144000" cy="857250"/>
          </a:xfrm>
          <a:prstGeom prst="rect">
            <a:avLst/>
          </a:prstGeom>
        </p:spPr>
        <p:txBody>
          <a:bodyPr/>
          <a:lstStyle>
            <a:lvl1pPr algn="l" defTabSz="914400" rtl="0" eaLnBrk="1" latinLnBrk="0" hangingPunct="1">
              <a:spcBef>
                <a:spcPct val="0"/>
              </a:spcBef>
              <a:buNone/>
              <a:defRPr sz="3200" kern="1200">
                <a:solidFill>
                  <a:schemeClr val="bg1"/>
                </a:solidFill>
                <a:latin typeface="+mj-lt"/>
                <a:ea typeface="+mj-ea"/>
                <a:cs typeface="+mj-cs"/>
              </a:defRPr>
            </a:lvl1pPr>
          </a:lstStyle>
          <a:p>
            <a:pPr algn="ctr"/>
            <a:r>
              <a:rPr lang="nl-NL" dirty="0"/>
              <a:t>   </a:t>
            </a:r>
            <a:r>
              <a:rPr lang="nl-NL" dirty="0" err="1"/>
              <a:t>Théories</a:t>
            </a:r>
            <a:r>
              <a:rPr lang="nl-NL" dirty="0"/>
              <a:t> </a:t>
            </a:r>
            <a:r>
              <a:rPr lang="nl-NL" dirty="0" err="1"/>
              <a:t>Criminologiques</a:t>
            </a:r>
            <a:endParaRPr lang="nl-BE" dirty="0"/>
          </a:p>
        </p:txBody>
      </p:sp>
      <p:sp>
        <p:nvSpPr>
          <p:cNvPr id="5" name="Tekstvak 4">
            <a:extLst>
              <a:ext uri="{FF2B5EF4-FFF2-40B4-BE49-F238E27FC236}">
                <a16:creationId xmlns:a16="http://schemas.microsoft.com/office/drawing/2014/main" id="{753A641B-D3BA-4243-91C3-8A3C47911865}"/>
              </a:ext>
            </a:extLst>
          </p:cNvPr>
          <p:cNvSpPr txBox="1"/>
          <p:nvPr/>
        </p:nvSpPr>
        <p:spPr>
          <a:xfrm>
            <a:off x="197590" y="925517"/>
            <a:ext cx="5698976" cy="369332"/>
          </a:xfrm>
          <a:prstGeom prst="rect">
            <a:avLst/>
          </a:prstGeom>
          <a:noFill/>
        </p:spPr>
        <p:txBody>
          <a:bodyPr wrap="square" rtlCol="0">
            <a:spAutoFit/>
          </a:bodyPr>
          <a:lstStyle/>
          <a:p>
            <a:r>
              <a:rPr lang="fr-FR" sz="1800" b="1" dirty="0">
                <a:solidFill>
                  <a:srgbClr val="FFFF00"/>
                </a:solidFill>
              </a:rPr>
              <a:t>La théorie du choix rationnel</a:t>
            </a:r>
            <a:endParaRPr lang="fr-BE" b="1" dirty="0">
              <a:solidFill>
                <a:srgbClr val="FFFF00"/>
              </a:solidFill>
            </a:endParaRPr>
          </a:p>
        </p:txBody>
      </p:sp>
    </p:spTree>
    <p:extLst>
      <p:ext uri="{BB962C8B-B14F-4D97-AF65-F5344CB8AC3E}">
        <p14:creationId xmlns:p14="http://schemas.microsoft.com/office/powerpoint/2010/main" val="173991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8" name="Tekstvak 47">
            <a:extLst>
              <a:ext uri="{FF2B5EF4-FFF2-40B4-BE49-F238E27FC236}">
                <a16:creationId xmlns:a16="http://schemas.microsoft.com/office/drawing/2014/main" id="{C359F323-0AAA-44AE-8BC1-BBC4DA1973A4}"/>
              </a:ext>
            </a:extLst>
          </p:cNvPr>
          <p:cNvSpPr txBox="1"/>
          <p:nvPr/>
        </p:nvSpPr>
        <p:spPr>
          <a:xfrm>
            <a:off x="395536" y="580839"/>
            <a:ext cx="6048672" cy="369332"/>
          </a:xfrm>
          <a:prstGeom prst="rect">
            <a:avLst/>
          </a:prstGeom>
          <a:noFill/>
        </p:spPr>
        <p:txBody>
          <a:bodyPr wrap="square">
            <a:spAutoFit/>
          </a:bodyPr>
          <a:lstStyle/>
          <a:p>
            <a:pPr>
              <a:defRPr/>
            </a:pPr>
            <a:r>
              <a:rPr lang="fr-FR" b="1" dirty="0">
                <a:solidFill>
                  <a:schemeClr val="bg1"/>
                </a:solidFill>
              </a:rPr>
              <a:t>Théorie des activités de routine </a:t>
            </a:r>
            <a:r>
              <a:rPr lang="en-US" b="1" dirty="0">
                <a:solidFill>
                  <a:schemeClr val="bg1"/>
                </a:solidFill>
              </a:rPr>
              <a:t>  </a:t>
            </a:r>
          </a:p>
        </p:txBody>
      </p:sp>
      <p:sp>
        <p:nvSpPr>
          <p:cNvPr id="27" name="Ovaal 26">
            <a:extLst>
              <a:ext uri="{FF2B5EF4-FFF2-40B4-BE49-F238E27FC236}">
                <a16:creationId xmlns:a16="http://schemas.microsoft.com/office/drawing/2014/main" id="{1054FF68-5C09-4399-8049-D5CE2EC54C46}"/>
              </a:ext>
            </a:extLst>
          </p:cNvPr>
          <p:cNvSpPr>
            <a:spLocks noChangeAspect="1"/>
          </p:cNvSpPr>
          <p:nvPr/>
        </p:nvSpPr>
        <p:spPr>
          <a:xfrm>
            <a:off x="3755231" y="1707357"/>
            <a:ext cx="1633538" cy="1632347"/>
          </a:xfrm>
          <a:prstGeom prst="ellipse">
            <a:avLst/>
          </a:prstGeom>
          <a:solidFill>
            <a:srgbClr val="FF0000">
              <a:alpha val="49000"/>
            </a:srgb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BE" sz="1200" dirty="0">
                <a:solidFill>
                  <a:schemeClr val="bg1"/>
                </a:solidFill>
              </a:rPr>
              <a:t>Délinquent</a:t>
            </a:r>
          </a:p>
          <a:p>
            <a:pPr algn="ctr">
              <a:defRPr/>
            </a:pPr>
            <a:r>
              <a:rPr lang="nl-BE" sz="1200" dirty="0" err="1">
                <a:solidFill>
                  <a:schemeClr val="bg1"/>
                </a:solidFill>
              </a:rPr>
              <a:t>possible</a:t>
            </a:r>
            <a:endParaRPr lang="nl-BE" sz="1200" dirty="0">
              <a:solidFill>
                <a:schemeClr val="bg1"/>
              </a:solidFill>
            </a:endParaRPr>
          </a:p>
          <a:p>
            <a:pPr algn="ctr">
              <a:defRPr/>
            </a:pPr>
            <a:endParaRPr lang="nl-BE" sz="1350" dirty="0">
              <a:solidFill>
                <a:schemeClr val="bg1"/>
              </a:solidFill>
            </a:endParaRPr>
          </a:p>
          <a:p>
            <a:pPr algn="ctr">
              <a:defRPr/>
            </a:pPr>
            <a:endParaRPr lang="nl-BE" sz="1350" dirty="0">
              <a:solidFill>
                <a:schemeClr val="bg1"/>
              </a:solidFill>
            </a:endParaRPr>
          </a:p>
          <a:p>
            <a:pPr algn="ctr">
              <a:defRPr/>
            </a:pPr>
            <a:endParaRPr lang="nl-BE" sz="1350" dirty="0">
              <a:solidFill>
                <a:schemeClr val="bg1"/>
              </a:solidFill>
            </a:endParaRPr>
          </a:p>
          <a:p>
            <a:pPr algn="ctr">
              <a:defRPr/>
            </a:pPr>
            <a:endParaRPr lang="nl-BE" sz="1350" dirty="0">
              <a:solidFill>
                <a:schemeClr val="bg1"/>
              </a:solidFill>
            </a:endParaRPr>
          </a:p>
          <a:p>
            <a:pPr algn="ctr">
              <a:defRPr/>
            </a:pPr>
            <a:endParaRPr lang="nl-BE" sz="1350" dirty="0">
              <a:solidFill>
                <a:schemeClr val="bg1"/>
              </a:solidFill>
            </a:endParaRPr>
          </a:p>
        </p:txBody>
      </p:sp>
      <p:grpSp>
        <p:nvGrpSpPr>
          <p:cNvPr id="12" name="Groep 11">
            <a:extLst>
              <a:ext uri="{FF2B5EF4-FFF2-40B4-BE49-F238E27FC236}">
                <a16:creationId xmlns:a16="http://schemas.microsoft.com/office/drawing/2014/main" id="{059475DF-635B-49AB-9009-97B8DFBA17C0}"/>
              </a:ext>
            </a:extLst>
          </p:cNvPr>
          <p:cNvGrpSpPr/>
          <p:nvPr/>
        </p:nvGrpSpPr>
        <p:grpSpPr>
          <a:xfrm>
            <a:off x="1547812" y="1221581"/>
            <a:ext cx="3024188" cy="485776"/>
            <a:chOff x="1547812" y="1221581"/>
            <a:chExt cx="3024188" cy="485776"/>
          </a:xfrm>
        </p:grpSpPr>
        <p:sp>
          <p:nvSpPr>
            <p:cNvPr id="31" name="Tekstvak 30">
              <a:extLst>
                <a:ext uri="{FF2B5EF4-FFF2-40B4-BE49-F238E27FC236}">
                  <a16:creationId xmlns:a16="http://schemas.microsoft.com/office/drawing/2014/main" id="{8E97B48D-2671-4846-8C4D-12ACC09E9DD2}"/>
                </a:ext>
              </a:extLst>
            </p:cNvPr>
            <p:cNvSpPr txBox="1"/>
            <p:nvPr/>
          </p:nvSpPr>
          <p:spPr bwMode="auto">
            <a:xfrm>
              <a:off x="1547812" y="1221581"/>
              <a:ext cx="1656036" cy="276999"/>
            </a:xfrm>
            <a:prstGeom prst="rect">
              <a:avLst/>
            </a:prstGeom>
            <a:noFill/>
            <a:ln>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txBody>
            <a:bodyPr wrap="square">
              <a:spAutoFit/>
            </a:bodyPr>
            <a:lstStyle/>
            <a:p>
              <a:pPr>
                <a:defRPr/>
              </a:pPr>
              <a:r>
                <a:rPr lang="en-GB" sz="1200" dirty="0">
                  <a:solidFill>
                    <a:schemeClr val="bg1"/>
                  </a:solidFill>
                </a:rPr>
                <a:t>Doit </a:t>
              </a:r>
              <a:r>
                <a:rPr lang="en-GB" sz="1200" dirty="0" err="1">
                  <a:solidFill>
                    <a:schemeClr val="bg1"/>
                  </a:solidFill>
                </a:rPr>
                <a:t>être</a:t>
              </a:r>
              <a:r>
                <a:rPr lang="en-GB" sz="1200" dirty="0">
                  <a:solidFill>
                    <a:schemeClr val="bg1"/>
                  </a:solidFill>
                </a:rPr>
                <a:t> </a:t>
              </a:r>
              <a:r>
                <a:rPr lang="en-GB" sz="1200" dirty="0" err="1">
                  <a:solidFill>
                    <a:schemeClr val="bg1"/>
                  </a:solidFill>
                </a:rPr>
                <a:t>motivé</a:t>
              </a:r>
              <a:endParaRPr lang="en-GB" sz="1200" dirty="0">
                <a:solidFill>
                  <a:schemeClr val="bg1"/>
                </a:solidFill>
              </a:endParaRPr>
            </a:p>
          </p:txBody>
        </p:sp>
        <p:cxnSp>
          <p:nvCxnSpPr>
            <p:cNvPr id="32" name="Gebogen verbindingslijn 28">
              <a:extLst>
                <a:ext uri="{FF2B5EF4-FFF2-40B4-BE49-F238E27FC236}">
                  <a16:creationId xmlns:a16="http://schemas.microsoft.com/office/drawing/2014/main" id="{B63A0BE9-571F-408A-A43D-D85B92CB489B}"/>
                </a:ext>
              </a:extLst>
            </p:cNvPr>
            <p:cNvCxnSpPr>
              <a:cxnSpLocks/>
              <a:stCxn id="31" idx="3"/>
              <a:endCxn id="27" idx="0"/>
            </p:cNvCxnSpPr>
            <p:nvPr/>
          </p:nvCxnSpPr>
          <p:spPr bwMode="auto">
            <a:xfrm>
              <a:off x="3203848" y="1360081"/>
              <a:ext cx="1368152" cy="347276"/>
            </a:xfrm>
            <a:prstGeom prst="bentConnector2">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5" name="Ovaal 34">
            <a:extLst>
              <a:ext uri="{FF2B5EF4-FFF2-40B4-BE49-F238E27FC236}">
                <a16:creationId xmlns:a16="http://schemas.microsoft.com/office/drawing/2014/main" id="{09026241-0177-4E35-9CF3-FA50942ECFA9}"/>
              </a:ext>
            </a:extLst>
          </p:cNvPr>
          <p:cNvSpPr>
            <a:spLocks noChangeAspect="1"/>
          </p:cNvSpPr>
          <p:nvPr/>
        </p:nvSpPr>
        <p:spPr>
          <a:xfrm>
            <a:off x="3168253" y="2301478"/>
            <a:ext cx="1632347" cy="1632347"/>
          </a:xfrm>
          <a:prstGeom prst="ellipse">
            <a:avLst/>
          </a:prstGeom>
          <a:solidFill>
            <a:srgbClr val="FFFF00">
              <a:alpha val="49000"/>
            </a:srgb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sz="1350" dirty="0">
              <a:solidFill>
                <a:schemeClr val="bg1"/>
              </a:solidFill>
            </a:endParaRPr>
          </a:p>
          <a:p>
            <a:pPr algn="ctr">
              <a:defRPr/>
            </a:pPr>
            <a:endParaRPr lang="nl-BE" sz="1350" dirty="0">
              <a:solidFill>
                <a:schemeClr val="bg1"/>
              </a:solidFill>
            </a:endParaRPr>
          </a:p>
          <a:p>
            <a:pPr algn="ctr">
              <a:defRPr/>
            </a:pPr>
            <a:endParaRPr lang="nl-BE" sz="1350" dirty="0">
              <a:solidFill>
                <a:schemeClr val="bg1"/>
              </a:solidFill>
            </a:endParaRPr>
          </a:p>
          <a:p>
            <a:pPr algn="ctr">
              <a:defRPr/>
            </a:pPr>
            <a:endParaRPr lang="nl-BE" sz="1350" dirty="0">
              <a:solidFill>
                <a:schemeClr val="bg1"/>
              </a:solidFill>
            </a:endParaRPr>
          </a:p>
          <a:p>
            <a:pPr>
              <a:defRPr/>
            </a:pPr>
            <a:r>
              <a:rPr lang="nl-BE" sz="1200" dirty="0" err="1">
                <a:solidFill>
                  <a:schemeClr val="bg1"/>
                </a:solidFill>
              </a:rPr>
              <a:t>Cible</a:t>
            </a:r>
            <a:r>
              <a:rPr lang="nl-BE" sz="1200" dirty="0">
                <a:solidFill>
                  <a:schemeClr val="bg1"/>
                </a:solidFill>
              </a:rPr>
              <a:t> </a:t>
            </a:r>
            <a:r>
              <a:rPr lang="nl-BE" sz="1200" dirty="0" err="1">
                <a:solidFill>
                  <a:schemeClr val="bg1"/>
                </a:solidFill>
              </a:rPr>
              <a:t>possible</a:t>
            </a:r>
            <a:r>
              <a:rPr lang="nl-BE" sz="1200" dirty="0">
                <a:solidFill>
                  <a:schemeClr val="bg1"/>
                </a:solidFill>
              </a:rPr>
              <a:t> </a:t>
            </a:r>
          </a:p>
        </p:txBody>
      </p:sp>
      <p:grpSp>
        <p:nvGrpSpPr>
          <p:cNvPr id="20" name="Groep 19">
            <a:extLst>
              <a:ext uri="{FF2B5EF4-FFF2-40B4-BE49-F238E27FC236}">
                <a16:creationId xmlns:a16="http://schemas.microsoft.com/office/drawing/2014/main" id="{43A05DB2-27C1-4AED-AC9F-C3587BB1EAA0}"/>
              </a:ext>
            </a:extLst>
          </p:cNvPr>
          <p:cNvGrpSpPr/>
          <p:nvPr/>
        </p:nvGrpSpPr>
        <p:grpSpPr>
          <a:xfrm>
            <a:off x="1115616" y="3117653"/>
            <a:ext cx="3174267" cy="1684753"/>
            <a:chOff x="1115616" y="3117653"/>
            <a:chExt cx="3174267" cy="1684753"/>
          </a:xfrm>
        </p:grpSpPr>
        <p:sp>
          <p:nvSpPr>
            <p:cNvPr id="39" name="Tekstvak 38">
              <a:extLst>
                <a:ext uri="{FF2B5EF4-FFF2-40B4-BE49-F238E27FC236}">
                  <a16:creationId xmlns:a16="http://schemas.microsoft.com/office/drawing/2014/main" id="{7B6D711A-4742-42EA-ABC1-60FBE736347E}"/>
                </a:ext>
              </a:extLst>
            </p:cNvPr>
            <p:cNvSpPr txBox="1"/>
            <p:nvPr/>
          </p:nvSpPr>
          <p:spPr bwMode="auto">
            <a:xfrm>
              <a:off x="1115616" y="4156075"/>
              <a:ext cx="3174267" cy="646331"/>
            </a:xfrm>
            <a:prstGeom prst="rect">
              <a:avLst/>
            </a:prstGeom>
            <a:noFill/>
            <a:ln>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txBody>
            <a:bodyPr wrap="none">
              <a:spAutoFit/>
            </a:bodyPr>
            <a:lstStyle/>
            <a:p>
              <a:pPr>
                <a:defRPr/>
              </a:pPr>
              <a:r>
                <a:rPr lang="fr-FR" sz="1200" dirty="0">
                  <a:solidFill>
                    <a:schemeClr val="bg1"/>
                  </a:solidFill>
                </a:rPr>
                <a:t>Peut être:</a:t>
              </a:r>
            </a:p>
            <a:p>
              <a:pPr>
                <a:defRPr/>
              </a:pPr>
              <a:r>
                <a:rPr lang="fr-FR" sz="1200" dirty="0">
                  <a:solidFill>
                    <a:schemeClr val="bg1"/>
                  </a:solidFill>
                </a:rPr>
                <a:t>(1) Objets (crimes contre les biens)</a:t>
              </a:r>
            </a:p>
            <a:p>
              <a:pPr>
                <a:defRPr/>
              </a:pPr>
              <a:r>
                <a:rPr lang="fr-FR" sz="1200" dirty="0">
                  <a:solidFill>
                    <a:schemeClr val="bg1"/>
                  </a:solidFill>
                </a:rPr>
                <a:t>(2) Personnes (crimes contre la personne)</a:t>
              </a:r>
              <a:endParaRPr lang="en-GB" sz="1200" dirty="0">
                <a:solidFill>
                  <a:schemeClr val="bg1"/>
                </a:solidFill>
              </a:endParaRPr>
            </a:p>
          </p:txBody>
        </p:sp>
        <p:cxnSp>
          <p:nvCxnSpPr>
            <p:cNvPr id="40" name="Gebogen verbindingslijn 18">
              <a:extLst>
                <a:ext uri="{FF2B5EF4-FFF2-40B4-BE49-F238E27FC236}">
                  <a16:creationId xmlns:a16="http://schemas.microsoft.com/office/drawing/2014/main" id="{0EBE5E3D-77BC-4D69-89B4-8ED6BBEE01B3}"/>
                </a:ext>
              </a:extLst>
            </p:cNvPr>
            <p:cNvCxnSpPr>
              <a:cxnSpLocks/>
              <a:stCxn id="39" idx="0"/>
              <a:endCxn id="35" idx="2"/>
            </p:cNvCxnSpPr>
            <p:nvPr/>
          </p:nvCxnSpPr>
          <p:spPr bwMode="auto">
            <a:xfrm rot="5400000" flipH="1" flipV="1">
              <a:off x="2416290" y="3404113"/>
              <a:ext cx="1038423" cy="465503"/>
            </a:xfrm>
            <a:prstGeom prst="bentConnector2">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2" name="Ovaal 41">
            <a:extLst>
              <a:ext uri="{FF2B5EF4-FFF2-40B4-BE49-F238E27FC236}">
                <a16:creationId xmlns:a16="http://schemas.microsoft.com/office/drawing/2014/main" id="{22B4D7D4-F253-4D5C-9E8C-40262AD6923E}"/>
              </a:ext>
            </a:extLst>
          </p:cNvPr>
          <p:cNvSpPr>
            <a:spLocks noChangeAspect="1"/>
          </p:cNvSpPr>
          <p:nvPr/>
        </p:nvSpPr>
        <p:spPr>
          <a:xfrm>
            <a:off x="4248151" y="2356247"/>
            <a:ext cx="1632347" cy="1632347"/>
          </a:xfrm>
          <a:prstGeom prst="ellipse">
            <a:avLst/>
          </a:prstGeom>
          <a:solidFill>
            <a:schemeClr val="accent1">
              <a:lumMod val="75000"/>
              <a:alpha val="49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sz="1350" dirty="0">
              <a:solidFill>
                <a:schemeClr val="bg1"/>
              </a:solidFill>
            </a:endParaRPr>
          </a:p>
          <a:p>
            <a:pPr algn="ctr">
              <a:defRPr/>
            </a:pPr>
            <a:endParaRPr lang="nl-BE" sz="1350" dirty="0">
              <a:solidFill>
                <a:schemeClr val="bg1"/>
              </a:solidFill>
            </a:endParaRPr>
          </a:p>
          <a:p>
            <a:pPr algn="ctr">
              <a:defRPr/>
            </a:pPr>
            <a:endParaRPr lang="nl-BE" sz="1350" dirty="0">
              <a:solidFill>
                <a:schemeClr val="bg1"/>
              </a:solidFill>
            </a:endParaRPr>
          </a:p>
          <a:p>
            <a:pPr algn="ctr">
              <a:defRPr/>
            </a:pPr>
            <a:endParaRPr lang="nl-BE" sz="1200" dirty="0">
              <a:solidFill>
                <a:schemeClr val="bg1"/>
              </a:solidFill>
            </a:endParaRPr>
          </a:p>
          <a:p>
            <a:pPr algn="r">
              <a:defRPr/>
            </a:pPr>
            <a:r>
              <a:rPr lang="nl-BE" sz="1200" dirty="0">
                <a:solidFill>
                  <a:schemeClr val="bg1"/>
                </a:solidFill>
              </a:rPr>
              <a:t>Absence du controle </a:t>
            </a:r>
            <a:r>
              <a:rPr lang="nl-BE" sz="1200" dirty="0" err="1">
                <a:solidFill>
                  <a:schemeClr val="bg1"/>
                </a:solidFill>
              </a:rPr>
              <a:t>effective</a:t>
            </a:r>
            <a:r>
              <a:rPr lang="nl-BE" sz="1200" dirty="0">
                <a:solidFill>
                  <a:schemeClr val="bg1"/>
                </a:solidFill>
              </a:rPr>
              <a:t> </a:t>
            </a:r>
          </a:p>
        </p:txBody>
      </p:sp>
      <p:grpSp>
        <p:nvGrpSpPr>
          <p:cNvPr id="25" name="Groep 24">
            <a:extLst>
              <a:ext uri="{FF2B5EF4-FFF2-40B4-BE49-F238E27FC236}">
                <a16:creationId xmlns:a16="http://schemas.microsoft.com/office/drawing/2014/main" id="{A2208369-B1C2-448F-91FB-DC7810AE803E}"/>
              </a:ext>
            </a:extLst>
          </p:cNvPr>
          <p:cNvGrpSpPr/>
          <p:nvPr/>
        </p:nvGrpSpPr>
        <p:grpSpPr>
          <a:xfrm>
            <a:off x="4516924" y="3172421"/>
            <a:ext cx="3116559" cy="1629985"/>
            <a:chOff x="4993248" y="3172420"/>
            <a:chExt cx="3116559" cy="1629985"/>
          </a:xfrm>
        </p:grpSpPr>
        <p:sp>
          <p:nvSpPr>
            <p:cNvPr id="44" name="Tekstvak 43">
              <a:extLst>
                <a:ext uri="{FF2B5EF4-FFF2-40B4-BE49-F238E27FC236}">
                  <a16:creationId xmlns:a16="http://schemas.microsoft.com/office/drawing/2014/main" id="{C62A50B4-BBE1-4CD5-85CD-4322B5DE1334}"/>
                </a:ext>
              </a:extLst>
            </p:cNvPr>
            <p:cNvSpPr txBox="1"/>
            <p:nvPr/>
          </p:nvSpPr>
          <p:spPr bwMode="auto">
            <a:xfrm>
              <a:off x="4993248" y="4156074"/>
              <a:ext cx="3116559" cy="646331"/>
            </a:xfrm>
            <a:prstGeom prst="rect">
              <a:avLst/>
            </a:prstGeom>
            <a:noFill/>
            <a:ln>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txBody>
            <a:bodyPr wrap="none">
              <a:spAutoFit/>
            </a:bodyPr>
            <a:lstStyle/>
            <a:p>
              <a:pPr>
                <a:defRPr/>
              </a:pPr>
              <a:r>
                <a:rPr lang="fr-FR" sz="1200" dirty="0">
                  <a:solidFill>
                    <a:schemeClr val="bg1"/>
                  </a:solidFill>
                </a:rPr>
                <a:t> Peut être:</a:t>
              </a:r>
            </a:p>
            <a:p>
              <a:pPr>
                <a:defRPr/>
              </a:pPr>
              <a:r>
                <a:rPr lang="fr-FR" sz="1200" dirty="0">
                  <a:solidFill>
                    <a:schemeClr val="bg1"/>
                  </a:solidFill>
                </a:rPr>
                <a:t>(1) Objets (conception environnementale)</a:t>
              </a:r>
            </a:p>
            <a:p>
              <a:pPr>
                <a:defRPr/>
              </a:pPr>
              <a:r>
                <a:rPr lang="fr-FR" sz="1200" dirty="0">
                  <a:solidFill>
                    <a:schemeClr val="bg1"/>
                  </a:solidFill>
                </a:rPr>
                <a:t>(2) Personnes (contrôleurs)</a:t>
              </a:r>
              <a:endParaRPr lang="en-GB" sz="1200" dirty="0">
                <a:solidFill>
                  <a:schemeClr val="bg1"/>
                </a:solidFill>
              </a:endParaRPr>
            </a:p>
          </p:txBody>
        </p:sp>
        <p:cxnSp>
          <p:nvCxnSpPr>
            <p:cNvPr id="45" name="Gebogen verbindingslijn 37">
              <a:extLst>
                <a:ext uri="{FF2B5EF4-FFF2-40B4-BE49-F238E27FC236}">
                  <a16:creationId xmlns:a16="http://schemas.microsoft.com/office/drawing/2014/main" id="{800C87E3-4C62-4390-9E60-918FF0F653DC}"/>
                </a:ext>
              </a:extLst>
            </p:cNvPr>
            <p:cNvCxnSpPr>
              <a:cxnSpLocks/>
              <a:stCxn id="44" idx="0"/>
              <a:endCxn id="42" idx="6"/>
            </p:cNvCxnSpPr>
            <p:nvPr/>
          </p:nvCxnSpPr>
          <p:spPr bwMode="auto">
            <a:xfrm rot="16200000" flipV="1">
              <a:off x="5962348" y="3566894"/>
              <a:ext cx="983654" cy="194706"/>
            </a:xfrm>
            <a:prstGeom prst="bentConnector2">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1507" name="Groep 21506">
            <a:extLst>
              <a:ext uri="{FF2B5EF4-FFF2-40B4-BE49-F238E27FC236}">
                <a16:creationId xmlns:a16="http://schemas.microsoft.com/office/drawing/2014/main" id="{7C0C2541-A447-43CD-A0E7-E44E5908EE7A}"/>
              </a:ext>
            </a:extLst>
          </p:cNvPr>
          <p:cNvGrpSpPr/>
          <p:nvPr/>
        </p:nvGrpSpPr>
        <p:grpSpPr>
          <a:xfrm>
            <a:off x="6589513" y="4371948"/>
            <a:ext cx="2342606" cy="461665"/>
            <a:chOff x="3621117" y="5343065"/>
            <a:chExt cx="1786137" cy="501597"/>
          </a:xfrm>
        </p:grpSpPr>
        <p:sp>
          <p:nvSpPr>
            <p:cNvPr id="53" name="Tekstvak 52">
              <a:extLst>
                <a:ext uri="{FF2B5EF4-FFF2-40B4-BE49-F238E27FC236}">
                  <a16:creationId xmlns:a16="http://schemas.microsoft.com/office/drawing/2014/main" id="{17CFA579-BAB8-4FB7-816E-6F65627C8912}"/>
                </a:ext>
              </a:extLst>
            </p:cNvPr>
            <p:cNvSpPr txBox="1"/>
            <p:nvPr/>
          </p:nvSpPr>
          <p:spPr bwMode="auto">
            <a:xfrm>
              <a:off x="4777566" y="5343065"/>
              <a:ext cx="629688" cy="501597"/>
            </a:xfrm>
            <a:prstGeom prst="rect">
              <a:avLst/>
            </a:prstGeom>
            <a:noFill/>
            <a:ln>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txBody>
            <a:bodyPr wrap="none">
              <a:spAutoFit/>
            </a:bodyPr>
            <a:lstStyle/>
            <a:p>
              <a:pPr>
                <a:defRPr/>
              </a:pPr>
              <a:r>
                <a:rPr lang="nl-BE" sz="1200" dirty="0" err="1">
                  <a:solidFill>
                    <a:schemeClr val="bg1"/>
                  </a:solidFill>
                </a:rPr>
                <a:t>Doit</a:t>
              </a:r>
              <a:r>
                <a:rPr lang="nl-BE" sz="1200" dirty="0">
                  <a:solidFill>
                    <a:schemeClr val="bg1"/>
                  </a:solidFill>
                </a:rPr>
                <a:t> </a:t>
              </a:r>
              <a:r>
                <a:rPr lang="nl-BE" sz="1200" dirty="0" err="1">
                  <a:solidFill>
                    <a:schemeClr val="bg1"/>
                  </a:solidFill>
                </a:rPr>
                <a:t>être</a:t>
              </a:r>
              <a:r>
                <a:rPr lang="nl-BE" sz="1200" dirty="0">
                  <a:solidFill>
                    <a:schemeClr val="bg1"/>
                  </a:solidFill>
                </a:rPr>
                <a:t>:</a:t>
              </a:r>
            </a:p>
            <a:p>
              <a:pPr>
                <a:defRPr/>
              </a:pPr>
              <a:r>
                <a:rPr lang="nl-BE" sz="1200" dirty="0" err="1">
                  <a:solidFill>
                    <a:schemeClr val="bg1"/>
                  </a:solidFill>
                </a:rPr>
                <a:t>capable</a:t>
              </a:r>
              <a:endParaRPr lang="nl-BE" sz="1200" dirty="0">
                <a:solidFill>
                  <a:schemeClr val="bg1"/>
                </a:solidFill>
              </a:endParaRPr>
            </a:p>
          </p:txBody>
        </p:sp>
        <p:cxnSp>
          <p:nvCxnSpPr>
            <p:cNvPr id="54" name="Gebogen verbindingslijn 50">
              <a:extLst>
                <a:ext uri="{FF2B5EF4-FFF2-40B4-BE49-F238E27FC236}">
                  <a16:creationId xmlns:a16="http://schemas.microsoft.com/office/drawing/2014/main" id="{AA33B07B-0C01-4986-9E88-2FEB4C1DE034}"/>
                </a:ext>
              </a:extLst>
            </p:cNvPr>
            <p:cNvCxnSpPr>
              <a:cxnSpLocks/>
              <a:endCxn id="53" idx="1"/>
            </p:cNvCxnSpPr>
            <p:nvPr/>
          </p:nvCxnSpPr>
          <p:spPr bwMode="auto">
            <a:xfrm flipV="1">
              <a:off x="3621117" y="5593864"/>
              <a:ext cx="1156449" cy="1"/>
            </a:xfrm>
            <a:prstGeom prst="bentConnector3">
              <a:avLst>
                <a:gd name="adj1" fmla="val 50000"/>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1516" name="Groep 21515">
            <a:extLst>
              <a:ext uri="{FF2B5EF4-FFF2-40B4-BE49-F238E27FC236}">
                <a16:creationId xmlns:a16="http://schemas.microsoft.com/office/drawing/2014/main" id="{4F049191-91F1-4C38-9B61-7A64A5E6F5E0}"/>
              </a:ext>
            </a:extLst>
          </p:cNvPr>
          <p:cNvGrpSpPr/>
          <p:nvPr/>
        </p:nvGrpSpPr>
        <p:grpSpPr>
          <a:xfrm>
            <a:off x="7471113" y="2643759"/>
            <a:ext cx="1742759" cy="1835479"/>
            <a:chOff x="7510967" y="3034332"/>
            <a:chExt cx="1702905" cy="1444907"/>
          </a:xfrm>
        </p:grpSpPr>
        <p:sp>
          <p:nvSpPr>
            <p:cNvPr id="60" name="Tekstvak 59">
              <a:extLst>
                <a:ext uri="{FF2B5EF4-FFF2-40B4-BE49-F238E27FC236}">
                  <a16:creationId xmlns:a16="http://schemas.microsoft.com/office/drawing/2014/main" id="{7A56F134-231E-4D31-A60C-D5F956EF5455}"/>
                </a:ext>
              </a:extLst>
            </p:cNvPr>
            <p:cNvSpPr txBox="1"/>
            <p:nvPr/>
          </p:nvSpPr>
          <p:spPr bwMode="auto">
            <a:xfrm>
              <a:off x="7510967" y="3034332"/>
              <a:ext cx="1702905" cy="944910"/>
            </a:xfrm>
            <a:prstGeom prst="rect">
              <a:avLst/>
            </a:prstGeom>
            <a:noFill/>
            <a:ln>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txBody>
            <a:bodyPr wrap="square">
              <a:spAutoFit/>
            </a:bodyPr>
            <a:lstStyle/>
            <a:p>
              <a:pPr>
                <a:defRPr/>
              </a:pPr>
              <a:r>
                <a:rPr lang="fr-FR" sz="1200" dirty="0">
                  <a:solidFill>
                    <a:schemeClr val="bg1"/>
                  </a:solidFill>
                </a:rPr>
                <a:t>Lumières,</a:t>
              </a:r>
            </a:p>
            <a:p>
              <a:pPr>
                <a:defRPr/>
              </a:pPr>
              <a:r>
                <a:rPr lang="fr-FR" sz="1200" dirty="0">
                  <a:solidFill>
                    <a:schemeClr val="bg1"/>
                  </a:solidFill>
                </a:rPr>
                <a:t>Clôtures,</a:t>
              </a:r>
            </a:p>
            <a:p>
              <a:pPr>
                <a:defRPr/>
              </a:pPr>
              <a:r>
                <a:rPr lang="fr-FR" sz="1200" dirty="0">
                  <a:solidFill>
                    <a:schemeClr val="bg1"/>
                  </a:solidFill>
                </a:rPr>
                <a:t>Serrures,</a:t>
              </a:r>
            </a:p>
            <a:p>
              <a:pPr>
                <a:defRPr/>
              </a:pPr>
              <a:r>
                <a:rPr lang="fr-FR" sz="1200" dirty="0">
                  <a:solidFill>
                    <a:schemeClr val="bg1"/>
                  </a:solidFill>
                </a:rPr>
                <a:t>Zones ouvertes et visibles</a:t>
              </a:r>
            </a:p>
            <a:p>
              <a:pPr>
                <a:defRPr/>
              </a:pPr>
              <a:r>
                <a:rPr lang="fr-FR" sz="1200" dirty="0">
                  <a:solidFill>
                    <a:schemeClr val="bg1"/>
                  </a:solidFill>
                </a:rPr>
                <a:t>Surveillance caméra .</a:t>
              </a:r>
              <a:endParaRPr lang="nl-BE" sz="1200" dirty="0">
                <a:solidFill>
                  <a:schemeClr val="bg1"/>
                </a:solidFill>
              </a:endParaRPr>
            </a:p>
          </p:txBody>
        </p:sp>
        <p:cxnSp>
          <p:nvCxnSpPr>
            <p:cNvPr id="62" name="Gebogen verbindingslijn 50">
              <a:extLst>
                <a:ext uri="{FF2B5EF4-FFF2-40B4-BE49-F238E27FC236}">
                  <a16:creationId xmlns:a16="http://schemas.microsoft.com/office/drawing/2014/main" id="{3CF637C2-3F2F-47BD-90E3-4E8216F8F4D7}"/>
                </a:ext>
              </a:extLst>
            </p:cNvPr>
            <p:cNvCxnSpPr>
              <a:cxnSpLocks/>
              <a:stCxn id="60" idx="1"/>
              <a:endCxn id="44" idx="3"/>
            </p:cNvCxnSpPr>
            <p:nvPr/>
          </p:nvCxnSpPr>
          <p:spPr bwMode="auto">
            <a:xfrm rot="10800000" flipH="1" flipV="1">
              <a:off x="7510967" y="3506786"/>
              <a:ext cx="158657" cy="972453"/>
            </a:xfrm>
            <a:prstGeom prst="bentConnector5">
              <a:avLst>
                <a:gd name="adj1" fmla="val -140790"/>
                <a:gd name="adj2" fmla="val 61212"/>
                <a:gd name="adj3" fmla="val 240790"/>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1521" name="Groep 21520">
            <a:extLst>
              <a:ext uri="{FF2B5EF4-FFF2-40B4-BE49-F238E27FC236}">
                <a16:creationId xmlns:a16="http://schemas.microsoft.com/office/drawing/2014/main" id="{2269BE8B-C802-4DF4-B228-65DC399F026D}"/>
              </a:ext>
            </a:extLst>
          </p:cNvPr>
          <p:cNvGrpSpPr/>
          <p:nvPr/>
        </p:nvGrpSpPr>
        <p:grpSpPr>
          <a:xfrm>
            <a:off x="4066639" y="1495056"/>
            <a:ext cx="3136641" cy="1683368"/>
            <a:chOff x="4066639" y="1495056"/>
            <a:chExt cx="3136641" cy="1683368"/>
          </a:xfrm>
        </p:grpSpPr>
        <p:sp>
          <p:nvSpPr>
            <p:cNvPr id="71" name="Tekstvak 70">
              <a:extLst>
                <a:ext uri="{FF2B5EF4-FFF2-40B4-BE49-F238E27FC236}">
                  <a16:creationId xmlns:a16="http://schemas.microsoft.com/office/drawing/2014/main" id="{68C40E83-1656-4E09-9D4B-AE237A41CF06}"/>
                </a:ext>
              </a:extLst>
            </p:cNvPr>
            <p:cNvSpPr txBox="1"/>
            <p:nvPr/>
          </p:nvSpPr>
          <p:spPr>
            <a:xfrm>
              <a:off x="4066639" y="2870647"/>
              <a:ext cx="930375" cy="307777"/>
            </a:xfrm>
            <a:prstGeom prst="rect">
              <a:avLst/>
            </a:prstGeom>
            <a:noFill/>
          </p:spPr>
          <p:txBody>
            <a:bodyPr wrap="square">
              <a:spAutoFit/>
            </a:bodyPr>
            <a:lstStyle/>
            <a:p>
              <a:pPr algn="ctr">
                <a:defRPr/>
              </a:pPr>
              <a:r>
                <a:rPr lang="nl-BE" sz="1400" b="1" dirty="0">
                  <a:solidFill>
                    <a:srgbClr val="FF0000"/>
                  </a:solidFill>
                </a:rPr>
                <a:t> </a:t>
              </a:r>
              <a:r>
                <a:rPr lang="nl-BE" sz="1400" b="1" dirty="0"/>
                <a:t>Crime   </a:t>
              </a:r>
            </a:p>
          </p:txBody>
        </p:sp>
        <p:sp>
          <p:nvSpPr>
            <p:cNvPr id="72" name="Tekstvak 71">
              <a:extLst>
                <a:ext uri="{FF2B5EF4-FFF2-40B4-BE49-F238E27FC236}">
                  <a16:creationId xmlns:a16="http://schemas.microsoft.com/office/drawing/2014/main" id="{35E4C6B7-7AAE-476D-825B-B657B9130984}"/>
                </a:ext>
              </a:extLst>
            </p:cNvPr>
            <p:cNvSpPr txBox="1"/>
            <p:nvPr/>
          </p:nvSpPr>
          <p:spPr bwMode="auto">
            <a:xfrm>
              <a:off x="5975746" y="1495056"/>
              <a:ext cx="1227534" cy="1015663"/>
            </a:xfrm>
            <a:prstGeom prst="rect">
              <a:avLst/>
            </a:prstGeom>
            <a:noFill/>
            <a:ln>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txBody>
            <a:bodyPr>
              <a:spAutoFit/>
            </a:bodyPr>
            <a:lstStyle/>
            <a:p>
              <a:pPr>
                <a:defRPr/>
              </a:pPr>
              <a:r>
                <a:rPr lang="fr-FR" sz="1200" dirty="0">
                  <a:solidFill>
                    <a:schemeClr val="bg1"/>
                  </a:solidFill>
                </a:rPr>
                <a:t>Convergence physique</a:t>
              </a:r>
            </a:p>
            <a:p>
              <a:pPr>
                <a:defRPr/>
              </a:pPr>
              <a:r>
                <a:rPr lang="fr-FR" sz="1200" dirty="0">
                  <a:solidFill>
                    <a:schemeClr val="bg1"/>
                  </a:solidFill>
                </a:rPr>
                <a:t>dans le temps et dans l'espace</a:t>
              </a:r>
              <a:endParaRPr lang="nl-BE" sz="1200" dirty="0">
                <a:solidFill>
                  <a:schemeClr val="bg1"/>
                </a:solidFill>
              </a:endParaRPr>
            </a:p>
          </p:txBody>
        </p:sp>
        <p:cxnSp>
          <p:nvCxnSpPr>
            <p:cNvPr id="73" name="Gebogen verbindingslijn 14">
              <a:extLst>
                <a:ext uri="{FF2B5EF4-FFF2-40B4-BE49-F238E27FC236}">
                  <a16:creationId xmlns:a16="http://schemas.microsoft.com/office/drawing/2014/main" id="{AC8778DD-8F53-42CA-B9EE-841ED93839E1}"/>
                </a:ext>
              </a:extLst>
            </p:cNvPr>
            <p:cNvCxnSpPr>
              <a:cxnSpLocks/>
              <a:stCxn id="72" idx="1"/>
            </p:cNvCxnSpPr>
            <p:nvPr/>
          </p:nvCxnSpPr>
          <p:spPr>
            <a:xfrm rot="10800000" flipV="1">
              <a:off x="4797154" y="2002888"/>
              <a:ext cx="1178593" cy="1015640"/>
            </a:xfrm>
            <a:prstGeom prst="bentConnector3">
              <a:avLst>
                <a:gd name="adj1" fmla="val 50000"/>
              </a:avLst>
            </a:prstGeom>
            <a:ln>
              <a:solidFill>
                <a:schemeClr val="bg1"/>
              </a:solidFill>
              <a:tailEnd type="triangle"/>
            </a:ln>
          </p:spPr>
          <p:style>
            <a:lnRef idx="2">
              <a:schemeClr val="dk1"/>
            </a:lnRef>
            <a:fillRef idx="0">
              <a:schemeClr val="dk1"/>
            </a:fillRef>
            <a:effectRef idx="1">
              <a:schemeClr val="dk1"/>
            </a:effectRef>
            <a:fontRef idx="minor">
              <a:schemeClr val="tx1"/>
            </a:fontRef>
          </p:style>
        </p:cxnSp>
      </p:grpSp>
      <p:sp>
        <p:nvSpPr>
          <p:cNvPr id="26" name="Titel 1">
            <a:extLst>
              <a:ext uri="{FF2B5EF4-FFF2-40B4-BE49-F238E27FC236}">
                <a16:creationId xmlns:a16="http://schemas.microsoft.com/office/drawing/2014/main" id="{567ACD8B-F02C-4021-B762-136DA3E5B9A1}"/>
              </a:ext>
            </a:extLst>
          </p:cNvPr>
          <p:cNvSpPr txBox="1">
            <a:spLocks/>
          </p:cNvSpPr>
          <p:nvPr/>
        </p:nvSpPr>
        <p:spPr>
          <a:xfrm>
            <a:off x="0" y="67464"/>
            <a:ext cx="9144000" cy="857250"/>
          </a:xfrm>
          <a:prstGeom prst="rect">
            <a:avLst/>
          </a:prstGeom>
        </p:spPr>
        <p:txBody>
          <a:bodyPr/>
          <a:lstStyle>
            <a:lvl1pPr algn="l" defTabSz="914400" rtl="0" eaLnBrk="1" latinLnBrk="0" hangingPunct="1">
              <a:spcBef>
                <a:spcPct val="0"/>
              </a:spcBef>
              <a:buNone/>
              <a:defRPr sz="3200" kern="1200">
                <a:solidFill>
                  <a:schemeClr val="bg1"/>
                </a:solidFill>
                <a:latin typeface="+mj-lt"/>
                <a:ea typeface="+mj-ea"/>
                <a:cs typeface="+mj-cs"/>
              </a:defRPr>
            </a:lvl1pPr>
          </a:lstStyle>
          <a:p>
            <a:pPr algn="ctr"/>
            <a:r>
              <a:rPr lang="nl-NL" dirty="0"/>
              <a:t>   </a:t>
            </a:r>
            <a:r>
              <a:rPr lang="nl-NL" dirty="0" err="1"/>
              <a:t>Théories</a:t>
            </a:r>
            <a:r>
              <a:rPr lang="nl-NL" dirty="0"/>
              <a:t> </a:t>
            </a:r>
            <a:r>
              <a:rPr lang="nl-NL" dirty="0" err="1"/>
              <a:t>Criminologiques</a:t>
            </a:r>
            <a:endParaRPr lang="nl-BE" dirty="0"/>
          </a:p>
        </p:txBody>
      </p:sp>
      <p:sp>
        <p:nvSpPr>
          <p:cNvPr id="28" name="Ovaal 27">
            <a:hlinkClick r:id="rId2" action="ppaction://hlinksldjump"/>
            <a:extLst>
              <a:ext uri="{FF2B5EF4-FFF2-40B4-BE49-F238E27FC236}">
                <a16:creationId xmlns:a16="http://schemas.microsoft.com/office/drawing/2014/main" id="{0BE5504C-3D59-4598-AB99-44F2E3F193F5}"/>
              </a:ext>
            </a:extLst>
          </p:cNvPr>
          <p:cNvSpPr/>
          <p:nvPr/>
        </p:nvSpPr>
        <p:spPr>
          <a:xfrm>
            <a:off x="8390514" y="142182"/>
            <a:ext cx="531222" cy="539354"/>
          </a:xfrm>
          <a:prstGeom prst="ellipse">
            <a:avLst/>
          </a:prstGeom>
          <a:solidFill>
            <a:srgbClr val="FF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nl-NL" b="1" dirty="0">
                <a:solidFill>
                  <a:schemeClr val="bg1"/>
                </a:solidFill>
              </a:rPr>
              <a:t>C</a:t>
            </a:r>
            <a:endParaRPr lang="nl-BE" b="1" dirty="0">
              <a:solidFill>
                <a:schemeClr val="bg1"/>
              </a:solidFill>
            </a:endParaRPr>
          </a:p>
        </p:txBody>
      </p:sp>
    </p:spTree>
    <p:extLst>
      <p:ext uri="{BB962C8B-B14F-4D97-AF65-F5344CB8AC3E}">
        <p14:creationId xmlns:p14="http://schemas.microsoft.com/office/powerpoint/2010/main" val="1549186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1000" fill="hold"/>
                                        <p:tgtEl>
                                          <p:spTgt spid="27"/>
                                        </p:tgtEl>
                                        <p:attrNameLst>
                                          <p:attrName>ppt_w</p:attrName>
                                        </p:attrNameLst>
                                      </p:cBhvr>
                                      <p:tavLst>
                                        <p:tav tm="0">
                                          <p:val>
                                            <p:fltVal val="0"/>
                                          </p:val>
                                        </p:tav>
                                        <p:tav tm="100000">
                                          <p:val>
                                            <p:strVal val="#ppt_w"/>
                                          </p:val>
                                        </p:tav>
                                      </p:tavLst>
                                    </p:anim>
                                    <p:anim calcmode="lin" valueType="num">
                                      <p:cBhvr>
                                        <p:cTn id="8" dur="1000" fill="hold"/>
                                        <p:tgtEl>
                                          <p:spTgt spid="27"/>
                                        </p:tgtEl>
                                        <p:attrNameLst>
                                          <p:attrName>ppt_h</p:attrName>
                                        </p:attrNameLst>
                                      </p:cBhvr>
                                      <p:tavLst>
                                        <p:tav tm="0">
                                          <p:val>
                                            <p:fltVal val="0"/>
                                          </p:val>
                                        </p:tav>
                                        <p:tav tm="100000">
                                          <p:val>
                                            <p:strVal val="#ppt_h"/>
                                          </p:val>
                                        </p:tav>
                                      </p:tavLst>
                                    </p:anim>
                                    <p:anim calcmode="lin" valueType="num">
                                      <p:cBhvr>
                                        <p:cTn id="9" dur="1000" fill="hold"/>
                                        <p:tgtEl>
                                          <p:spTgt spid="27"/>
                                        </p:tgtEl>
                                        <p:attrNameLst>
                                          <p:attrName>style.rotation</p:attrName>
                                        </p:attrNameLst>
                                      </p:cBhvr>
                                      <p:tavLst>
                                        <p:tav tm="0">
                                          <p:val>
                                            <p:fltVal val="90"/>
                                          </p:val>
                                        </p:tav>
                                        <p:tav tm="100000">
                                          <p:val>
                                            <p:fltVal val="0"/>
                                          </p:val>
                                        </p:tav>
                                      </p:tavLst>
                                    </p:anim>
                                    <p:animEffect transition="in" filter="fade">
                                      <p:cBhvr>
                                        <p:cTn id="10" dur="10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 calcmode="lin" valueType="num">
                                      <p:cBhvr>
                                        <p:cTn id="22" dur="1000" fill="hold"/>
                                        <p:tgtEl>
                                          <p:spTgt spid="35"/>
                                        </p:tgtEl>
                                        <p:attrNameLst>
                                          <p:attrName>style.rotation</p:attrName>
                                        </p:attrNameLst>
                                      </p:cBhvr>
                                      <p:tavLst>
                                        <p:tav tm="0">
                                          <p:val>
                                            <p:fltVal val="90"/>
                                          </p:val>
                                        </p:tav>
                                        <p:tav tm="100000">
                                          <p:val>
                                            <p:fltVal val="0"/>
                                          </p:val>
                                        </p:tav>
                                      </p:tavLst>
                                    </p:anim>
                                    <p:animEffect transition="in" filter="fade">
                                      <p:cBhvr>
                                        <p:cTn id="23" dur="1000"/>
                                        <p:tgtEl>
                                          <p:spTgt spid="3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1000" fill="hold"/>
                                        <p:tgtEl>
                                          <p:spTgt spid="42"/>
                                        </p:tgtEl>
                                        <p:attrNameLst>
                                          <p:attrName>ppt_w</p:attrName>
                                        </p:attrNameLst>
                                      </p:cBhvr>
                                      <p:tavLst>
                                        <p:tav tm="0">
                                          <p:val>
                                            <p:fltVal val="0"/>
                                          </p:val>
                                        </p:tav>
                                        <p:tav tm="100000">
                                          <p:val>
                                            <p:strVal val="#ppt_w"/>
                                          </p:val>
                                        </p:tav>
                                      </p:tavLst>
                                    </p:anim>
                                    <p:anim calcmode="lin" valueType="num">
                                      <p:cBhvr>
                                        <p:cTn id="34" dur="1000" fill="hold"/>
                                        <p:tgtEl>
                                          <p:spTgt spid="42"/>
                                        </p:tgtEl>
                                        <p:attrNameLst>
                                          <p:attrName>ppt_h</p:attrName>
                                        </p:attrNameLst>
                                      </p:cBhvr>
                                      <p:tavLst>
                                        <p:tav tm="0">
                                          <p:val>
                                            <p:fltVal val="0"/>
                                          </p:val>
                                        </p:tav>
                                        <p:tav tm="100000">
                                          <p:val>
                                            <p:strVal val="#ppt_h"/>
                                          </p:val>
                                        </p:tav>
                                      </p:tavLst>
                                    </p:anim>
                                    <p:anim calcmode="lin" valueType="num">
                                      <p:cBhvr>
                                        <p:cTn id="35" dur="1000" fill="hold"/>
                                        <p:tgtEl>
                                          <p:spTgt spid="42"/>
                                        </p:tgtEl>
                                        <p:attrNameLst>
                                          <p:attrName>style.rotation</p:attrName>
                                        </p:attrNameLst>
                                      </p:cBhvr>
                                      <p:tavLst>
                                        <p:tav tm="0">
                                          <p:val>
                                            <p:fltVal val="90"/>
                                          </p:val>
                                        </p:tav>
                                        <p:tav tm="100000">
                                          <p:val>
                                            <p:fltVal val="0"/>
                                          </p:val>
                                        </p:tav>
                                      </p:tavLst>
                                    </p:anim>
                                    <p:animEffect transition="in" filter="fade">
                                      <p:cBhvr>
                                        <p:cTn id="36" dur="1000"/>
                                        <p:tgtEl>
                                          <p:spTgt spid="4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500"/>
                                        <p:tgtEl>
                                          <p:spTgt spid="2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1507"/>
                                        </p:tgtEl>
                                        <p:attrNameLst>
                                          <p:attrName>style.visibility</p:attrName>
                                        </p:attrNameLst>
                                      </p:cBhvr>
                                      <p:to>
                                        <p:strVal val="visible"/>
                                      </p:to>
                                    </p:set>
                                    <p:animEffect transition="in" filter="fade">
                                      <p:cBhvr>
                                        <p:cTn id="46" dur="500"/>
                                        <p:tgtEl>
                                          <p:spTgt spid="2150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1516"/>
                                        </p:tgtEl>
                                        <p:attrNameLst>
                                          <p:attrName>style.visibility</p:attrName>
                                        </p:attrNameLst>
                                      </p:cBhvr>
                                      <p:to>
                                        <p:strVal val="visible"/>
                                      </p:to>
                                    </p:set>
                                    <p:animEffect transition="in" filter="fade">
                                      <p:cBhvr>
                                        <p:cTn id="51" dur="500"/>
                                        <p:tgtEl>
                                          <p:spTgt spid="2151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21521"/>
                                        </p:tgtEl>
                                        <p:attrNameLst>
                                          <p:attrName>style.visibility</p:attrName>
                                        </p:attrNameLst>
                                      </p:cBhvr>
                                      <p:to>
                                        <p:strVal val="visible"/>
                                      </p:to>
                                    </p:set>
                                    <p:animEffect transition="in" filter="fade">
                                      <p:cBhvr>
                                        <p:cTn id="56" dur="500"/>
                                        <p:tgtEl>
                                          <p:spTgt spid="21521"/>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1" nodeType="click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fade">
                                      <p:cBhvr>
                                        <p:cTn id="61" dur="500"/>
                                        <p:tgtEl>
                                          <p:spTgt spid="28"/>
                                        </p:tgtEl>
                                      </p:cBhvr>
                                    </p:animEffect>
                                  </p:childTnLst>
                                </p:cTn>
                              </p:par>
                            </p:childTnLst>
                          </p:cTn>
                        </p:par>
                      </p:childTnLst>
                    </p:cTn>
                  </p:par>
                  <p:par>
                    <p:cTn id="62" fill="hold">
                      <p:stCondLst>
                        <p:cond delay="indefinite"/>
                      </p:stCondLst>
                      <p:childTnLst>
                        <p:par>
                          <p:cTn id="63" fill="hold">
                            <p:stCondLst>
                              <p:cond delay="0"/>
                            </p:stCondLst>
                            <p:childTnLst>
                              <p:par>
                                <p:cTn id="64" presetID="27" presetClass="emph" presetSubtype="0" fill="remove" grpId="0" nodeType="clickEffect">
                                  <p:stCondLst>
                                    <p:cond delay="0"/>
                                  </p:stCondLst>
                                  <p:childTnLst>
                                    <p:animClr clrSpc="rgb" dir="cw">
                                      <p:cBhvr override="childStyle">
                                        <p:cTn id="65" dur="250" autoRev="1" fill="remove"/>
                                        <p:tgtEl>
                                          <p:spTgt spid="28"/>
                                        </p:tgtEl>
                                        <p:attrNameLst>
                                          <p:attrName>style.color</p:attrName>
                                        </p:attrNameLst>
                                      </p:cBhvr>
                                      <p:to>
                                        <a:schemeClr val="bg1"/>
                                      </p:to>
                                    </p:animClr>
                                    <p:animClr clrSpc="rgb" dir="cw">
                                      <p:cBhvr>
                                        <p:cTn id="66" dur="250" autoRev="1" fill="remove"/>
                                        <p:tgtEl>
                                          <p:spTgt spid="28"/>
                                        </p:tgtEl>
                                        <p:attrNameLst>
                                          <p:attrName>fillcolor</p:attrName>
                                        </p:attrNameLst>
                                      </p:cBhvr>
                                      <p:to>
                                        <a:schemeClr val="bg1"/>
                                      </p:to>
                                    </p:animClr>
                                    <p:set>
                                      <p:cBhvr>
                                        <p:cTn id="67" dur="250" autoRev="1" fill="remove"/>
                                        <p:tgtEl>
                                          <p:spTgt spid="28"/>
                                        </p:tgtEl>
                                        <p:attrNameLst>
                                          <p:attrName>fill.type</p:attrName>
                                        </p:attrNameLst>
                                      </p:cBhvr>
                                      <p:to>
                                        <p:strVal val="solid"/>
                                      </p:to>
                                    </p:set>
                                    <p:set>
                                      <p:cBhvr>
                                        <p:cTn id="68" dur="250" autoRev="1" fill="remove"/>
                                        <p:tgtEl>
                                          <p:spTgt spid="2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5" grpId="0" animBg="1"/>
      <p:bldP spid="42" grpId="0" animBg="1"/>
      <p:bldP spid="28" grpId="0" animBg="1"/>
      <p:bldP spid="28"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7D2AE428-1D49-459F-AB2D-0C4BD3C12EE0}" type="slidenum">
              <a:rPr lang="nl-BE" altLang="nl-NL" smtClean="0"/>
              <a:pPr/>
              <a:t>39</a:t>
            </a:fld>
            <a:endParaRPr lang="nl-BE" altLang="nl-NL"/>
          </a:p>
        </p:txBody>
      </p:sp>
      <p:sp>
        <p:nvSpPr>
          <p:cNvPr id="5" name="Tekstvak 4"/>
          <p:cNvSpPr txBox="1"/>
          <p:nvPr/>
        </p:nvSpPr>
        <p:spPr>
          <a:xfrm>
            <a:off x="179388" y="1378566"/>
            <a:ext cx="8676964" cy="3662541"/>
          </a:xfrm>
          <a:prstGeom prst="rect">
            <a:avLst/>
          </a:prstGeom>
          <a:noFill/>
        </p:spPr>
        <p:txBody>
          <a:bodyPr wrap="square" rtlCol="0">
            <a:spAutoFit/>
          </a:bodyPr>
          <a:lstStyle/>
          <a:p>
            <a:r>
              <a:rPr lang="fr-FR" sz="2000" b="1" dirty="0">
                <a:solidFill>
                  <a:srgbClr val="FFFF00"/>
                </a:solidFill>
              </a:rPr>
              <a:t>4. 5. Gérer les risques des carrières criminelles </a:t>
            </a:r>
          </a:p>
          <a:p>
            <a:endParaRPr lang="fr-FR" sz="2000" b="1" dirty="0">
              <a:solidFill>
                <a:srgbClr val="FFFF00"/>
              </a:solidFill>
            </a:endParaRPr>
          </a:p>
          <a:p>
            <a:r>
              <a:rPr lang="fr-FR" sz="1600" dirty="0">
                <a:solidFill>
                  <a:schemeClr val="bg1"/>
                </a:solidFill>
              </a:rPr>
              <a:t>Interventions précoces (« </a:t>
            </a:r>
            <a:r>
              <a:rPr lang="fr-FR" sz="1600" dirty="0" err="1">
                <a:solidFill>
                  <a:schemeClr val="bg1"/>
                </a:solidFill>
              </a:rPr>
              <a:t>early</a:t>
            </a:r>
            <a:r>
              <a:rPr lang="fr-FR" sz="1600" dirty="0">
                <a:solidFill>
                  <a:schemeClr val="bg1"/>
                </a:solidFill>
              </a:rPr>
              <a:t> intervention ») auprès de groupes « à risque » d’entreprendre une carrière déloyale (</a:t>
            </a:r>
            <a:r>
              <a:rPr lang="fr-FR" sz="1600" dirty="0" err="1">
                <a:solidFill>
                  <a:schemeClr val="bg1"/>
                </a:solidFill>
              </a:rPr>
              <a:t>offender</a:t>
            </a:r>
            <a:r>
              <a:rPr lang="fr-FR" sz="1600" dirty="0">
                <a:solidFill>
                  <a:schemeClr val="bg1"/>
                </a:solidFill>
              </a:rPr>
              <a:t> </a:t>
            </a:r>
            <a:r>
              <a:rPr lang="fr-FR" sz="1600" dirty="0" err="1">
                <a:solidFill>
                  <a:schemeClr val="bg1"/>
                </a:solidFill>
              </a:rPr>
              <a:t>careers</a:t>
            </a:r>
            <a:r>
              <a:rPr lang="fr-FR" sz="1600" dirty="0">
                <a:solidFill>
                  <a:schemeClr val="bg1"/>
                </a:solidFill>
              </a:rPr>
              <a:t>) ; programmes de désistement pour les délinquants prolifiques et prioritaires (</a:t>
            </a:r>
            <a:r>
              <a:rPr lang="fr-FR" sz="1600" dirty="0" err="1">
                <a:solidFill>
                  <a:schemeClr val="bg1"/>
                </a:solidFill>
              </a:rPr>
              <a:t>etnic</a:t>
            </a:r>
            <a:r>
              <a:rPr lang="fr-FR" sz="1600" dirty="0">
                <a:solidFill>
                  <a:schemeClr val="bg1"/>
                </a:solidFill>
              </a:rPr>
              <a:t> profiling). </a:t>
            </a:r>
          </a:p>
          <a:p>
            <a:endParaRPr lang="fr-FR" sz="1600" dirty="0">
              <a:solidFill>
                <a:schemeClr val="bg1"/>
              </a:solidFill>
            </a:endParaRPr>
          </a:p>
          <a:p>
            <a:r>
              <a:rPr lang="fr-FR" sz="1600" dirty="0">
                <a:solidFill>
                  <a:schemeClr val="bg1"/>
                </a:solidFill>
              </a:rPr>
              <a:t>Il s'agit d'une disposition proactive mais fondée sur une réflexion étiologique et éclairée par les connaissances des innovations dans les études longitudinales sur les </a:t>
            </a:r>
            <a:r>
              <a:rPr lang="fr-FR" sz="1600" dirty="0">
                <a:solidFill>
                  <a:srgbClr val="FFFF00"/>
                </a:solidFill>
              </a:rPr>
              <a:t>carrières criminelles.</a:t>
            </a:r>
          </a:p>
          <a:p>
            <a:endParaRPr lang="fr-FR" sz="1600" dirty="0">
              <a:solidFill>
                <a:srgbClr val="FFFF00"/>
              </a:solidFill>
            </a:endParaRPr>
          </a:p>
          <a:p>
            <a:r>
              <a:rPr lang="fr-FR" sz="1600" dirty="0">
                <a:solidFill>
                  <a:schemeClr val="bg1"/>
                </a:solidFill>
              </a:rPr>
              <a:t>Théories criminologiques :</a:t>
            </a:r>
          </a:p>
          <a:p>
            <a:pPr marL="342900" indent="-342900">
              <a:buFont typeface="+mj-lt"/>
              <a:buAutoNum type="arabicPeriod"/>
            </a:pPr>
            <a:r>
              <a:rPr lang="fr-FR" sz="1600" dirty="0" err="1">
                <a:solidFill>
                  <a:schemeClr val="bg1"/>
                </a:solidFill>
              </a:rPr>
              <a:t>Early</a:t>
            </a:r>
            <a:r>
              <a:rPr lang="fr-FR" sz="1600" dirty="0">
                <a:solidFill>
                  <a:schemeClr val="bg1"/>
                </a:solidFill>
              </a:rPr>
              <a:t> intervention (théorie de contrôle, </a:t>
            </a:r>
            <a:r>
              <a:rPr lang="fr-FR" sz="1600" dirty="0" err="1">
                <a:solidFill>
                  <a:schemeClr val="bg1"/>
                </a:solidFill>
              </a:rPr>
              <a:t>Hirshi</a:t>
            </a:r>
            <a:r>
              <a:rPr lang="fr-FR" sz="1600" dirty="0">
                <a:solidFill>
                  <a:schemeClr val="bg1"/>
                </a:solidFill>
              </a:rPr>
              <a:t>)</a:t>
            </a:r>
          </a:p>
          <a:p>
            <a:pPr marL="342900" indent="-342900">
              <a:buFont typeface="+mj-lt"/>
              <a:buAutoNum type="arabicPeriod"/>
            </a:pPr>
            <a:r>
              <a:rPr lang="fr-FR" sz="1600" dirty="0" err="1">
                <a:solidFill>
                  <a:schemeClr val="bg1"/>
                </a:solidFill>
              </a:rPr>
              <a:t>Differential</a:t>
            </a:r>
            <a:r>
              <a:rPr lang="fr-FR" sz="1600" dirty="0">
                <a:solidFill>
                  <a:schemeClr val="bg1"/>
                </a:solidFill>
              </a:rPr>
              <a:t> association (Sutherland) (comportement appris par les autres)</a:t>
            </a:r>
          </a:p>
          <a:p>
            <a:pPr marL="342900" indent="-342900">
              <a:buFont typeface="+mj-lt"/>
              <a:buAutoNum type="arabicPeriod"/>
            </a:pPr>
            <a:r>
              <a:rPr lang="fr-FR" sz="1600" dirty="0">
                <a:solidFill>
                  <a:schemeClr val="bg1"/>
                </a:solidFill>
              </a:rPr>
              <a:t>Théories psychologiques </a:t>
            </a:r>
          </a:p>
        </p:txBody>
      </p:sp>
      <p:sp>
        <p:nvSpPr>
          <p:cNvPr id="6" name="Ovaal 5">
            <a:hlinkClick r:id="rId2" action="ppaction://hlinksldjump"/>
            <a:extLst>
              <a:ext uri="{FF2B5EF4-FFF2-40B4-BE49-F238E27FC236}">
                <a16:creationId xmlns:a16="http://schemas.microsoft.com/office/drawing/2014/main" id="{DEF8A265-910B-46C4-B46C-01C228C091BA}"/>
              </a:ext>
            </a:extLst>
          </p:cNvPr>
          <p:cNvSpPr/>
          <p:nvPr/>
        </p:nvSpPr>
        <p:spPr>
          <a:xfrm>
            <a:off x="8390514" y="142182"/>
            <a:ext cx="531222" cy="539354"/>
          </a:xfrm>
          <a:prstGeom prst="ellipse">
            <a:avLst/>
          </a:prstGeom>
          <a:solidFill>
            <a:srgbClr val="FF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nl-NL" b="1" dirty="0">
                <a:solidFill>
                  <a:schemeClr val="bg1"/>
                </a:solidFill>
              </a:rPr>
              <a:t>D</a:t>
            </a:r>
            <a:endParaRPr lang="nl-BE" b="1" dirty="0">
              <a:solidFill>
                <a:schemeClr val="bg1"/>
              </a:solidFill>
            </a:endParaRPr>
          </a:p>
        </p:txBody>
      </p:sp>
      <p:sp>
        <p:nvSpPr>
          <p:cNvPr id="7" name="Titel 1">
            <a:extLst>
              <a:ext uri="{FF2B5EF4-FFF2-40B4-BE49-F238E27FC236}">
                <a16:creationId xmlns:a16="http://schemas.microsoft.com/office/drawing/2014/main" id="{C8147828-5259-40DA-9475-FEC773704F62}"/>
              </a:ext>
            </a:extLst>
          </p:cNvPr>
          <p:cNvSpPr txBox="1">
            <a:spLocks/>
          </p:cNvSpPr>
          <p:nvPr/>
        </p:nvSpPr>
        <p:spPr>
          <a:xfrm>
            <a:off x="0" y="67464"/>
            <a:ext cx="9144000" cy="857250"/>
          </a:xfrm>
          <a:prstGeom prst="rect">
            <a:avLst/>
          </a:prstGeom>
        </p:spPr>
        <p:txBody>
          <a:bodyPr/>
          <a:lstStyle>
            <a:lvl1pPr algn="l" defTabSz="914400" rtl="0" eaLnBrk="1" latinLnBrk="0" hangingPunct="1">
              <a:spcBef>
                <a:spcPct val="0"/>
              </a:spcBef>
              <a:buNone/>
              <a:defRPr sz="3200" kern="1200">
                <a:solidFill>
                  <a:schemeClr val="bg1"/>
                </a:solidFill>
                <a:latin typeface="+mj-lt"/>
                <a:ea typeface="+mj-ea"/>
                <a:cs typeface="+mj-cs"/>
              </a:defRPr>
            </a:lvl1pPr>
          </a:lstStyle>
          <a:p>
            <a:pPr algn="ctr"/>
            <a:r>
              <a:rPr lang="nl-NL" dirty="0" err="1"/>
              <a:t>Diagnostic</a:t>
            </a:r>
            <a:r>
              <a:rPr lang="nl-NL" dirty="0"/>
              <a:t> </a:t>
            </a:r>
            <a:r>
              <a:rPr lang="nl-NL" dirty="0" err="1"/>
              <a:t>Toolbox</a:t>
            </a:r>
            <a:endParaRPr lang="nl-BE" dirty="0"/>
          </a:p>
        </p:txBody>
      </p:sp>
      <p:sp>
        <p:nvSpPr>
          <p:cNvPr id="8" name="Rectangle 2">
            <a:extLst>
              <a:ext uri="{FF2B5EF4-FFF2-40B4-BE49-F238E27FC236}">
                <a16:creationId xmlns:a16="http://schemas.microsoft.com/office/drawing/2014/main" id="{EFAA5FD6-2A78-4FF1-97B9-01E43FCB5047}"/>
              </a:ext>
            </a:extLst>
          </p:cNvPr>
          <p:cNvSpPr txBox="1">
            <a:spLocks/>
          </p:cNvSpPr>
          <p:nvPr/>
        </p:nvSpPr>
        <p:spPr>
          <a:xfrm>
            <a:off x="179388" y="902627"/>
            <a:ext cx="8712968" cy="539354"/>
          </a:xfrm>
          <a:prstGeom prst="rect">
            <a:avLst/>
          </a:prstGeom>
        </p:spPr>
        <p:txBody>
          <a:bodyPr anchor="ctr"/>
          <a:lstStyle/>
          <a:p>
            <a:pPr eaLnBrk="1" hangingPunct="1">
              <a:lnSpc>
                <a:spcPct val="80000"/>
              </a:lnSpc>
              <a:defRPr/>
            </a:pPr>
            <a:r>
              <a:rPr lang="en-US" altLang="nl-NL" sz="2400" b="1" dirty="0">
                <a:solidFill>
                  <a:schemeClr val="bg1"/>
                </a:solidFill>
                <a:effectLst>
                  <a:outerShdw blurRad="38100" dist="38100" dir="2700000" algn="tl">
                    <a:srgbClr val="000000">
                      <a:alpha val="43137"/>
                    </a:srgbClr>
                  </a:outerShdw>
                </a:effectLst>
                <a:latin typeface="+mj-lt"/>
                <a:ea typeface="+mj-ea"/>
                <a:cs typeface="+mj-cs"/>
              </a:rPr>
              <a:t>4. Dispositions</a:t>
            </a:r>
            <a:endParaRPr lang="nl-NL" altLang="nl-NL" sz="2400" dirty="0">
              <a:solidFill>
                <a:schemeClr val="bg1"/>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2449676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2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2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20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animEffect transition="in" filter="fade">
                                      <p:cBhvr>
                                        <p:cTn id="27" dur="2000"/>
                                        <p:tgtEl>
                                          <p:spTgt spid="5">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8" end="8"/>
                                            </p:txEl>
                                          </p:spTgt>
                                        </p:tgtEl>
                                        <p:attrNameLst>
                                          <p:attrName>style.visibility</p:attrName>
                                        </p:attrNameLst>
                                      </p:cBhvr>
                                      <p:to>
                                        <p:strVal val="visible"/>
                                      </p:to>
                                    </p:set>
                                    <p:animEffect transition="in" filter="fade">
                                      <p:cBhvr>
                                        <p:cTn id="32" dur="2000"/>
                                        <p:tgtEl>
                                          <p:spTgt spid="5">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9" end="9"/>
                                            </p:txEl>
                                          </p:spTgt>
                                        </p:tgtEl>
                                        <p:attrNameLst>
                                          <p:attrName>style.visibility</p:attrName>
                                        </p:attrNameLst>
                                      </p:cBhvr>
                                      <p:to>
                                        <p:strVal val="visible"/>
                                      </p:to>
                                    </p:set>
                                    <p:animEffect transition="in" filter="fade">
                                      <p:cBhvr>
                                        <p:cTn id="37" dur="2000"/>
                                        <p:tgtEl>
                                          <p:spTgt spid="5">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1"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27" presetClass="emph" presetSubtype="0" fill="remove" grpId="0" nodeType="clickEffect">
                                  <p:stCondLst>
                                    <p:cond delay="0"/>
                                  </p:stCondLst>
                                  <p:childTnLst>
                                    <p:animClr clrSpc="rgb" dir="cw">
                                      <p:cBhvr override="childStyle">
                                        <p:cTn id="46" dur="250" autoRev="1" fill="remove"/>
                                        <p:tgtEl>
                                          <p:spTgt spid="6"/>
                                        </p:tgtEl>
                                        <p:attrNameLst>
                                          <p:attrName>style.color</p:attrName>
                                        </p:attrNameLst>
                                      </p:cBhvr>
                                      <p:to>
                                        <a:schemeClr val="bg1"/>
                                      </p:to>
                                    </p:animClr>
                                    <p:animClr clrSpc="rgb" dir="cw">
                                      <p:cBhvr>
                                        <p:cTn id="47" dur="250" autoRev="1" fill="remove"/>
                                        <p:tgtEl>
                                          <p:spTgt spid="6"/>
                                        </p:tgtEl>
                                        <p:attrNameLst>
                                          <p:attrName>fillcolor</p:attrName>
                                        </p:attrNameLst>
                                      </p:cBhvr>
                                      <p:to>
                                        <a:schemeClr val="bg1"/>
                                      </p:to>
                                    </p:animClr>
                                    <p:set>
                                      <p:cBhvr>
                                        <p:cTn id="48" dur="250" autoRev="1" fill="remove"/>
                                        <p:tgtEl>
                                          <p:spTgt spid="6"/>
                                        </p:tgtEl>
                                        <p:attrNameLst>
                                          <p:attrName>fill.type</p:attrName>
                                        </p:attrNameLst>
                                      </p:cBhvr>
                                      <p:to>
                                        <p:strVal val="solid"/>
                                      </p:to>
                                    </p:set>
                                    <p:set>
                                      <p:cBhvr>
                                        <p:cTn id="49" dur="250" autoRev="1" fill="remove"/>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animBg="1"/>
      <p:bldP spid="6"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1FA55D67-C167-4D15-8466-BD3007E3F273}"/>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l="16925" t="12018" r="20075" b="13694"/>
          <a:stretch/>
        </p:blipFill>
        <p:spPr>
          <a:xfrm>
            <a:off x="0" y="1358129"/>
            <a:ext cx="5760640" cy="3820998"/>
          </a:xfrm>
          <a:prstGeom prst="rect">
            <a:avLst/>
          </a:prstGeom>
        </p:spPr>
      </p:pic>
      <p:sp>
        <p:nvSpPr>
          <p:cNvPr id="2" name="Tijdelijke aanduiding voor dianummer 1">
            <a:extLst>
              <a:ext uri="{FF2B5EF4-FFF2-40B4-BE49-F238E27FC236}">
                <a16:creationId xmlns:a16="http://schemas.microsoft.com/office/drawing/2014/main" id="{C7ADB1A1-6C56-4ED2-B6E8-5500C89778A7}"/>
              </a:ext>
            </a:extLst>
          </p:cNvPr>
          <p:cNvSpPr>
            <a:spLocks noGrp="1"/>
          </p:cNvSpPr>
          <p:nvPr>
            <p:ph type="sldNum" sz="quarter" idx="12"/>
          </p:nvPr>
        </p:nvSpPr>
        <p:spPr/>
        <p:txBody>
          <a:bodyPr/>
          <a:lstStyle/>
          <a:p>
            <a:fld id="{7D2AE428-1D49-459F-AB2D-0C4BD3C12EE0}" type="slidenum">
              <a:rPr lang="nl-BE" altLang="nl-NL" smtClean="0"/>
              <a:pPr/>
              <a:t>4</a:t>
            </a:fld>
            <a:endParaRPr lang="nl-BE" altLang="nl-NL"/>
          </a:p>
        </p:txBody>
      </p:sp>
      <p:pic>
        <p:nvPicPr>
          <p:cNvPr id="4" name="Afbeelding 3">
            <a:extLst>
              <a:ext uri="{FF2B5EF4-FFF2-40B4-BE49-F238E27FC236}">
                <a16:creationId xmlns:a16="http://schemas.microsoft.com/office/drawing/2014/main" id="{45FB18B8-1CEF-4974-AE92-BFB157812496}"/>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Lst>
          </a:blip>
          <a:srcRect l="20057" t="18953" r="20854" b="25436"/>
          <a:stretch/>
        </p:blipFill>
        <p:spPr>
          <a:xfrm>
            <a:off x="2880320" y="771550"/>
            <a:ext cx="6120680" cy="3240361"/>
          </a:xfrm>
          <a:prstGeom prst="rect">
            <a:avLst/>
          </a:prstGeom>
          <a:ln>
            <a:solidFill>
              <a:schemeClr val="bg1"/>
            </a:solidFill>
          </a:ln>
        </p:spPr>
      </p:pic>
      <p:sp>
        <p:nvSpPr>
          <p:cNvPr id="6" name="Titel 1">
            <a:extLst>
              <a:ext uri="{FF2B5EF4-FFF2-40B4-BE49-F238E27FC236}">
                <a16:creationId xmlns:a16="http://schemas.microsoft.com/office/drawing/2014/main" id="{0F61CB3A-CCFD-4024-B76C-63626AEB0585}"/>
              </a:ext>
            </a:extLst>
          </p:cNvPr>
          <p:cNvSpPr txBox="1">
            <a:spLocks/>
          </p:cNvSpPr>
          <p:nvPr/>
        </p:nvSpPr>
        <p:spPr>
          <a:xfrm>
            <a:off x="0" y="67464"/>
            <a:ext cx="9144000" cy="857250"/>
          </a:xfrm>
          <a:prstGeom prst="rect">
            <a:avLst/>
          </a:prstGeom>
        </p:spPr>
        <p:txBody>
          <a:bodyPr/>
          <a:lstStyle>
            <a:lvl1pPr algn="l" defTabSz="914400" rtl="0" eaLnBrk="1" latinLnBrk="0" hangingPunct="1">
              <a:spcBef>
                <a:spcPct val="0"/>
              </a:spcBef>
              <a:buNone/>
              <a:defRPr sz="3200" kern="1200">
                <a:solidFill>
                  <a:schemeClr val="bg1"/>
                </a:solidFill>
                <a:latin typeface="+mj-lt"/>
                <a:ea typeface="+mj-ea"/>
                <a:cs typeface="+mj-cs"/>
              </a:defRPr>
            </a:lvl1pPr>
          </a:lstStyle>
          <a:p>
            <a:pPr algn="ctr"/>
            <a:r>
              <a:rPr lang="nl-NL" dirty="0" err="1"/>
              <a:t>Introduction</a:t>
            </a:r>
            <a:endParaRPr lang="nl-BE" dirty="0"/>
          </a:p>
        </p:txBody>
      </p:sp>
    </p:spTree>
    <p:extLst>
      <p:ext uri="{BB962C8B-B14F-4D97-AF65-F5344CB8AC3E}">
        <p14:creationId xmlns:p14="http://schemas.microsoft.com/office/powerpoint/2010/main" val="3270469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1FCF6C2E-1BD7-4C2D-A002-DB1361D1D032}"/>
              </a:ext>
            </a:extLst>
          </p:cNvPr>
          <p:cNvSpPr>
            <a:spLocks noGrp="1"/>
          </p:cNvSpPr>
          <p:nvPr>
            <p:ph type="sldNum" sz="quarter" idx="12"/>
          </p:nvPr>
        </p:nvSpPr>
        <p:spPr/>
        <p:txBody>
          <a:bodyPr/>
          <a:lstStyle/>
          <a:p>
            <a:fld id="{60D9D4EB-B897-442E-9F8E-1EB30A5A3E64}" type="slidenum">
              <a:rPr lang="nl-NL" smtClean="0"/>
              <a:pPr/>
              <a:t>40</a:t>
            </a:fld>
            <a:endParaRPr lang="nl-NL"/>
          </a:p>
        </p:txBody>
      </p:sp>
      <p:pic>
        <p:nvPicPr>
          <p:cNvPr id="3" name="Afbeelding 2">
            <a:extLst>
              <a:ext uri="{FF2B5EF4-FFF2-40B4-BE49-F238E27FC236}">
                <a16:creationId xmlns:a16="http://schemas.microsoft.com/office/drawing/2014/main" id="{094D2600-EEBF-4292-90F0-EA61DC7FA97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26696" y="915565"/>
            <a:ext cx="2609800" cy="390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kstvak 3">
            <a:extLst>
              <a:ext uri="{FF2B5EF4-FFF2-40B4-BE49-F238E27FC236}">
                <a16:creationId xmlns:a16="http://schemas.microsoft.com/office/drawing/2014/main" id="{6163F11B-2878-4079-BA0C-EC6D4F6750DD}"/>
              </a:ext>
            </a:extLst>
          </p:cNvPr>
          <p:cNvSpPr txBox="1"/>
          <p:nvPr/>
        </p:nvSpPr>
        <p:spPr>
          <a:xfrm>
            <a:off x="207504" y="909573"/>
            <a:ext cx="6219192" cy="4031873"/>
          </a:xfrm>
          <a:prstGeom prst="rect">
            <a:avLst/>
          </a:prstGeom>
          <a:noFill/>
        </p:spPr>
        <p:txBody>
          <a:bodyPr wrap="square" rtlCol="0">
            <a:spAutoFit/>
          </a:bodyPr>
          <a:lstStyle/>
          <a:p>
            <a:r>
              <a:rPr lang="fr-FR" sz="1600" dirty="0">
                <a:solidFill>
                  <a:schemeClr val="bg1"/>
                </a:solidFill>
              </a:rPr>
              <a:t>Théorie du contrôle social: théorie du lien social (</a:t>
            </a:r>
            <a:r>
              <a:rPr lang="fr-FR" sz="1600" dirty="0" err="1">
                <a:solidFill>
                  <a:schemeClr val="bg1"/>
                </a:solidFill>
              </a:rPr>
              <a:t>Hirschi</a:t>
            </a:r>
            <a:r>
              <a:rPr lang="fr-FR" sz="1600" dirty="0">
                <a:solidFill>
                  <a:schemeClr val="bg1"/>
                </a:solidFill>
              </a:rPr>
              <a:t>, 1969; </a:t>
            </a:r>
            <a:r>
              <a:rPr lang="fr-FR" sz="1600" dirty="0" err="1">
                <a:solidFill>
                  <a:schemeClr val="bg1"/>
                </a:solidFill>
              </a:rPr>
              <a:t>Gottfredson</a:t>
            </a:r>
            <a:r>
              <a:rPr lang="fr-FR" sz="1600" dirty="0">
                <a:solidFill>
                  <a:schemeClr val="bg1"/>
                </a:solidFill>
              </a:rPr>
              <a:t>, 1990)</a:t>
            </a:r>
          </a:p>
          <a:p>
            <a:endParaRPr lang="fr-FR" sz="1600" dirty="0">
              <a:solidFill>
                <a:schemeClr val="bg1"/>
              </a:solidFill>
            </a:endParaRPr>
          </a:p>
          <a:p>
            <a:r>
              <a:rPr lang="fr-FR" sz="1600" dirty="0">
                <a:solidFill>
                  <a:schemeClr val="bg1"/>
                </a:solidFill>
              </a:rPr>
              <a:t>Au lieu de rechercher des facteurs qui font que les gens deviennent criminels, ces théories tentent d'expliquer pourquoi les gens ne deviennent </a:t>
            </a:r>
            <a:r>
              <a:rPr lang="fr-FR" sz="1600" dirty="0">
                <a:solidFill>
                  <a:srgbClr val="FFFF00"/>
                </a:solidFill>
              </a:rPr>
              <a:t>pas</a:t>
            </a:r>
            <a:r>
              <a:rPr lang="fr-FR" sz="1600" dirty="0">
                <a:solidFill>
                  <a:schemeClr val="bg1"/>
                </a:solidFill>
              </a:rPr>
              <a:t> criminels.</a:t>
            </a:r>
          </a:p>
          <a:p>
            <a:endParaRPr lang="fr-FR" sz="1600" dirty="0">
              <a:solidFill>
                <a:schemeClr val="bg1"/>
              </a:solidFill>
            </a:endParaRPr>
          </a:p>
          <a:p>
            <a:r>
              <a:rPr lang="fr-FR" sz="1600" dirty="0">
                <a:solidFill>
                  <a:schemeClr val="bg1"/>
                </a:solidFill>
              </a:rPr>
              <a:t>Quatre caractéristiques principales:</a:t>
            </a:r>
          </a:p>
          <a:p>
            <a:pPr marL="342900" indent="-342900">
              <a:buFont typeface="+mj-lt"/>
              <a:buAutoNum type="arabicPeriod"/>
            </a:pPr>
            <a:r>
              <a:rPr lang="fr-FR" sz="1600" dirty="0">
                <a:solidFill>
                  <a:schemeClr val="bg1"/>
                </a:solidFill>
              </a:rPr>
              <a:t>Attachement aux autres</a:t>
            </a:r>
          </a:p>
          <a:p>
            <a:pPr marL="342900" indent="-342900">
              <a:buFont typeface="+mj-lt"/>
              <a:buAutoNum type="arabicPeriod"/>
            </a:pPr>
            <a:r>
              <a:rPr lang="fr-FR" sz="1600" dirty="0">
                <a:solidFill>
                  <a:schemeClr val="bg1"/>
                </a:solidFill>
              </a:rPr>
              <a:t>Croyance en la validité morale des règles</a:t>
            </a:r>
          </a:p>
          <a:p>
            <a:pPr marL="342900" indent="-342900">
              <a:buFont typeface="+mj-lt"/>
              <a:buAutoNum type="arabicPeriod"/>
            </a:pPr>
            <a:r>
              <a:rPr lang="fr-FR" sz="1600" dirty="0">
                <a:solidFill>
                  <a:schemeClr val="bg1"/>
                </a:solidFill>
              </a:rPr>
              <a:t>Engagement envers la réussite</a:t>
            </a:r>
          </a:p>
          <a:p>
            <a:pPr marL="342900" indent="-342900">
              <a:buFont typeface="+mj-lt"/>
              <a:buAutoNum type="arabicPeriod"/>
            </a:pPr>
            <a:r>
              <a:rPr lang="fr-FR" sz="1600" dirty="0">
                <a:solidFill>
                  <a:schemeClr val="bg1"/>
                </a:solidFill>
              </a:rPr>
              <a:t>Participation à des activités conventionnelles</a:t>
            </a:r>
          </a:p>
          <a:p>
            <a:endParaRPr lang="fr-FR" sz="1600" dirty="0">
              <a:solidFill>
                <a:schemeClr val="bg1"/>
              </a:solidFill>
            </a:endParaRPr>
          </a:p>
          <a:p>
            <a:r>
              <a:rPr lang="fr-FR" sz="1600" dirty="0" err="1">
                <a:solidFill>
                  <a:schemeClr val="bg1"/>
                </a:solidFill>
              </a:rPr>
              <a:t>Hirschi</a:t>
            </a:r>
            <a:r>
              <a:rPr lang="fr-FR" sz="1600" dirty="0">
                <a:solidFill>
                  <a:schemeClr val="bg1"/>
                </a:solidFill>
              </a:rPr>
              <a:t> a développé cette théorie, avec l'idée qu'un</a:t>
            </a:r>
          </a:p>
          <a:p>
            <a:r>
              <a:rPr lang="fr-FR" sz="1600" dirty="0">
                <a:solidFill>
                  <a:schemeClr val="bg1"/>
                </a:solidFill>
              </a:rPr>
              <a:t>la personne ayant une faible maîtrise de soi est plus susceptible de devenir criminelle.</a:t>
            </a:r>
            <a:endParaRPr lang="fr-BE" sz="1600" dirty="0">
              <a:solidFill>
                <a:schemeClr val="bg1"/>
              </a:solidFill>
            </a:endParaRPr>
          </a:p>
        </p:txBody>
      </p:sp>
      <p:sp>
        <p:nvSpPr>
          <p:cNvPr id="5" name="Ovaal 4">
            <a:hlinkClick r:id="rId3" action="ppaction://hlinksldjump"/>
            <a:extLst>
              <a:ext uri="{FF2B5EF4-FFF2-40B4-BE49-F238E27FC236}">
                <a16:creationId xmlns:a16="http://schemas.microsoft.com/office/drawing/2014/main" id="{B04C930E-EBC7-4201-86A3-E3FC71A67BF4}"/>
              </a:ext>
            </a:extLst>
          </p:cNvPr>
          <p:cNvSpPr/>
          <p:nvPr/>
        </p:nvSpPr>
        <p:spPr>
          <a:xfrm>
            <a:off x="8390514" y="142182"/>
            <a:ext cx="531222" cy="539354"/>
          </a:xfrm>
          <a:prstGeom prst="ellipse">
            <a:avLst/>
          </a:prstGeom>
          <a:solidFill>
            <a:srgbClr val="FF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nl-NL" b="1" dirty="0">
                <a:solidFill>
                  <a:schemeClr val="bg1"/>
                </a:solidFill>
              </a:rPr>
              <a:t>D</a:t>
            </a:r>
            <a:endParaRPr lang="nl-BE" b="1" dirty="0">
              <a:solidFill>
                <a:schemeClr val="bg1"/>
              </a:solidFill>
            </a:endParaRPr>
          </a:p>
        </p:txBody>
      </p:sp>
      <p:sp>
        <p:nvSpPr>
          <p:cNvPr id="6" name="Titel 1">
            <a:extLst>
              <a:ext uri="{FF2B5EF4-FFF2-40B4-BE49-F238E27FC236}">
                <a16:creationId xmlns:a16="http://schemas.microsoft.com/office/drawing/2014/main" id="{9EF96553-86B2-4933-A127-366232F36B11}"/>
              </a:ext>
            </a:extLst>
          </p:cNvPr>
          <p:cNvSpPr txBox="1">
            <a:spLocks/>
          </p:cNvSpPr>
          <p:nvPr/>
        </p:nvSpPr>
        <p:spPr>
          <a:xfrm>
            <a:off x="0" y="67464"/>
            <a:ext cx="9144000" cy="857250"/>
          </a:xfrm>
          <a:prstGeom prst="rect">
            <a:avLst/>
          </a:prstGeom>
        </p:spPr>
        <p:txBody>
          <a:bodyPr/>
          <a:lstStyle>
            <a:lvl1pPr algn="l" defTabSz="914400" rtl="0" eaLnBrk="1" latinLnBrk="0" hangingPunct="1">
              <a:spcBef>
                <a:spcPct val="0"/>
              </a:spcBef>
              <a:buNone/>
              <a:defRPr sz="3200" kern="1200">
                <a:solidFill>
                  <a:schemeClr val="bg1"/>
                </a:solidFill>
                <a:latin typeface="+mj-lt"/>
                <a:ea typeface="+mj-ea"/>
                <a:cs typeface="+mj-cs"/>
              </a:defRPr>
            </a:lvl1pPr>
          </a:lstStyle>
          <a:p>
            <a:pPr algn="ctr"/>
            <a:r>
              <a:rPr lang="nl-NL" dirty="0"/>
              <a:t>   </a:t>
            </a:r>
            <a:r>
              <a:rPr lang="nl-NL" dirty="0" err="1"/>
              <a:t>Théories</a:t>
            </a:r>
            <a:r>
              <a:rPr lang="nl-NL" dirty="0"/>
              <a:t> </a:t>
            </a:r>
            <a:r>
              <a:rPr lang="nl-NL" dirty="0" err="1"/>
              <a:t>Criminologiques</a:t>
            </a:r>
            <a:endParaRPr lang="nl-BE" dirty="0"/>
          </a:p>
        </p:txBody>
      </p:sp>
    </p:spTree>
    <p:extLst>
      <p:ext uri="{BB962C8B-B14F-4D97-AF65-F5344CB8AC3E}">
        <p14:creationId xmlns:p14="http://schemas.microsoft.com/office/powerpoint/2010/main" val="89644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fade">
                                      <p:cBhvr>
                                        <p:cTn id="32" dur="500"/>
                                        <p:tgtEl>
                                          <p:spTgt spid="4">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Effect transition="in" filter="fade">
                                      <p:cBhvr>
                                        <p:cTn id="37" dur="500"/>
                                        <p:tgtEl>
                                          <p:spTgt spid="4">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10" end="10"/>
                                            </p:txEl>
                                          </p:spTgt>
                                        </p:tgtEl>
                                        <p:attrNameLst>
                                          <p:attrName>style.visibility</p:attrName>
                                        </p:attrNameLst>
                                      </p:cBhvr>
                                      <p:to>
                                        <p:strVal val="visible"/>
                                      </p:to>
                                    </p:set>
                                    <p:animEffect transition="in" filter="fade">
                                      <p:cBhvr>
                                        <p:cTn id="42" dur="500"/>
                                        <p:tgtEl>
                                          <p:spTgt spid="4">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11" end="11"/>
                                            </p:txEl>
                                          </p:spTgt>
                                        </p:tgtEl>
                                        <p:attrNameLst>
                                          <p:attrName>style.visibility</p:attrName>
                                        </p:attrNameLst>
                                      </p:cBhvr>
                                      <p:to>
                                        <p:strVal val="visible"/>
                                      </p:to>
                                    </p:set>
                                    <p:animEffect transition="in" filter="fade">
                                      <p:cBhvr>
                                        <p:cTn id="47" dur="500"/>
                                        <p:tgtEl>
                                          <p:spTgt spid="4">
                                            <p:txEl>
                                              <p:pRg st="11" end="1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additive="base">
                                        <p:cTn id="52" dur="500" fill="hold"/>
                                        <p:tgtEl>
                                          <p:spTgt spid="3"/>
                                        </p:tgtEl>
                                        <p:attrNameLst>
                                          <p:attrName>ppt_x</p:attrName>
                                        </p:attrNameLst>
                                      </p:cBhvr>
                                      <p:tavLst>
                                        <p:tav tm="0">
                                          <p:val>
                                            <p:strVal val="#ppt_x"/>
                                          </p:val>
                                        </p:tav>
                                        <p:tav tm="100000">
                                          <p:val>
                                            <p:strVal val="#ppt_x"/>
                                          </p:val>
                                        </p:tav>
                                      </p:tavLst>
                                    </p:anim>
                                    <p:anim calcmode="lin" valueType="num">
                                      <p:cBhvr additive="base">
                                        <p:cTn id="5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1" nodeType="click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fade">
                                      <p:cBhvr>
                                        <p:cTn id="58" dur="500"/>
                                        <p:tgtEl>
                                          <p:spTgt spid="5"/>
                                        </p:tgtEl>
                                      </p:cBhvr>
                                    </p:animEffect>
                                  </p:childTnLst>
                                </p:cTn>
                              </p:par>
                            </p:childTnLst>
                          </p:cTn>
                        </p:par>
                      </p:childTnLst>
                    </p:cTn>
                  </p:par>
                  <p:par>
                    <p:cTn id="59" fill="hold">
                      <p:stCondLst>
                        <p:cond delay="indefinite"/>
                      </p:stCondLst>
                      <p:childTnLst>
                        <p:par>
                          <p:cTn id="60" fill="hold">
                            <p:stCondLst>
                              <p:cond delay="0"/>
                            </p:stCondLst>
                            <p:childTnLst>
                              <p:par>
                                <p:cTn id="61" presetID="27" presetClass="emph" presetSubtype="0" fill="remove" grpId="0" nodeType="clickEffect">
                                  <p:stCondLst>
                                    <p:cond delay="0"/>
                                  </p:stCondLst>
                                  <p:childTnLst>
                                    <p:animClr clrSpc="rgb" dir="cw">
                                      <p:cBhvr override="childStyle">
                                        <p:cTn id="62" dur="250" autoRev="1" fill="remove"/>
                                        <p:tgtEl>
                                          <p:spTgt spid="5"/>
                                        </p:tgtEl>
                                        <p:attrNameLst>
                                          <p:attrName>style.color</p:attrName>
                                        </p:attrNameLst>
                                      </p:cBhvr>
                                      <p:to>
                                        <a:schemeClr val="bg1"/>
                                      </p:to>
                                    </p:animClr>
                                    <p:animClr clrSpc="rgb" dir="cw">
                                      <p:cBhvr>
                                        <p:cTn id="63" dur="250" autoRev="1" fill="remove"/>
                                        <p:tgtEl>
                                          <p:spTgt spid="5"/>
                                        </p:tgtEl>
                                        <p:attrNameLst>
                                          <p:attrName>fillcolor</p:attrName>
                                        </p:attrNameLst>
                                      </p:cBhvr>
                                      <p:to>
                                        <a:schemeClr val="bg1"/>
                                      </p:to>
                                    </p:animClr>
                                    <p:set>
                                      <p:cBhvr>
                                        <p:cTn id="64" dur="250" autoRev="1" fill="remove"/>
                                        <p:tgtEl>
                                          <p:spTgt spid="5"/>
                                        </p:tgtEl>
                                        <p:attrNameLst>
                                          <p:attrName>fill.type</p:attrName>
                                        </p:attrNameLst>
                                      </p:cBhvr>
                                      <p:to>
                                        <p:strVal val="solid"/>
                                      </p:to>
                                    </p:set>
                                    <p:set>
                                      <p:cBhvr>
                                        <p:cTn id="65" dur="250" autoRev="1" fill="remove"/>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P spid="5"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F62B1B-CC48-4A69-AA86-C42447D7580E}"/>
              </a:ext>
            </a:extLst>
          </p:cNvPr>
          <p:cNvSpPr>
            <a:spLocks noGrp="1"/>
          </p:cNvSpPr>
          <p:nvPr>
            <p:ph type="title"/>
          </p:nvPr>
        </p:nvSpPr>
        <p:spPr/>
        <p:txBody>
          <a:bodyPr/>
          <a:lstStyle/>
          <a:p>
            <a:r>
              <a:rPr lang="nl-NL" dirty="0" err="1"/>
              <a:t>Contenu</a:t>
            </a:r>
            <a:endParaRPr lang="nl-BE" dirty="0"/>
          </a:p>
        </p:txBody>
      </p:sp>
      <p:sp>
        <p:nvSpPr>
          <p:cNvPr id="3" name="Tijdelijke aanduiding voor inhoud 2">
            <a:extLst>
              <a:ext uri="{FF2B5EF4-FFF2-40B4-BE49-F238E27FC236}">
                <a16:creationId xmlns:a16="http://schemas.microsoft.com/office/drawing/2014/main" id="{CC89D676-66EB-485C-B634-6339F2466149}"/>
              </a:ext>
            </a:extLst>
          </p:cNvPr>
          <p:cNvSpPr>
            <a:spLocks noGrp="1"/>
          </p:cNvSpPr>
          <p:nvPr>
            <p:ph idx="1"/>
          </p:nvPr>
        </p:nvSpPr>
        <p:spPr>
          <a:xfrm>
            <a:off x="1243207" y="1729241"/>
            <a:ext cx="7704856" cy="3045420"/>
          </a:xfrm>
        </p:spPr>
        <p:txBody>
          <a:bodyPr>
            <a:normAutofit/>
          </a:bodyPr>
          <a:lstStyle/>
          <a:p>
            <a:pPr marL="457200" indent="-457200">
              <a:buFont typeface="+mj-lt"/>
              <a:buAutoNum type="arabicPeriod"/>
            </a:pPr>
            <a:r>
              <a:rPr lang="nl-NL" b="1" dirty="0" err="1"/>
              <a:t>Introduction</a:t>
            </a:r>
            <a:endParaRPr lang="nl-NL" b="1" dirty="0"/>
          </a:p>
          <a:p>
            <a:pPr marL="457200" indent="-457200">
              <a:buFont typeface="+mj-lt"/>
              <a:buAutoNum type="arabicPeriod"/>
            </a:pPr>
            <a:r>
              <a:rPr lang="nl-NL" b="1" dirty="0" err="1"/>
              <a:t>Définitions</a:t>
            </a:r>
            <a:r>
              <a:rPr lang="nl-NL" b="1" dirty="0"/>
              <a:t> du </a:t>
            </a:r>
            <a:r>
              <a:rPr lang="nl-NL" b="1" dirty="0" err="1"/>
              <a:t>gouvernance</a:t>
            </a:r>
            <a:r>
              <a:rPr lang="nl-NL" b="1" dirty="0"/>
              <a:t> et méthodologie du </a:t>
            </a:r>
            <a:r>
              <a:rPr lang="nl-NL" b="1" dirty="0" err="1"/>
              <a:t>projet</a:t>
            </a:r>
            <a:r>
              <a:rPr lang="nl-NL" b="1" dirty="0"/>
              <a:t> de recherche des </a:t>
            </a:r>
            <a:r>
              <a:rPr lang="nl-NL" b="1" dirty="0" err="1"/>
              <a:t>métropoles</a:t>
            </a:r>
            <a:r>
              <a:rPr lang="nl-NL" b="1" dirty="0"/>
              <a:t> </a:t>
            </a:r>
          </a:p>
          <a:p>
            <a:pPr marL="457200" indent="-457200">
              <a:buFont typeface="+mj-lt"/>
              <a:buAutoNum type="arabicPeriod"/>
            </a:pPr>
            <a:r>
              <a:rPr lang="nl-BE" b="1" dirty="0" err="1"/>
              <a:t>Diagnostic</a:t>
            </a:r>
            <a:r>
              <a:rPr lang="nl-BE" b="1" dirty="0"/>
              <a:t> </a:t>
            </a:r>
            <a:r>
              <a:rPr lang="nl-BE" b="1" dirty="0" err="1"/>
              <a:t>toolbox</a:t>
            </a:r>
            <a:r>
              <a:rPr lang="nl-BE" b="1" dirty="0"/>
              <a:t> </a:t>
            </a:r>
            <a:r>
              <a:rPr lang="nl-BE" b="1" dirty="0" err="1"/>
              <a:t>basé</a:t>
            </a:r>
            <a:r>
              <a:rPr lang="nl-BE" b="1" strike="sngStrike" dirty="0" err="1"/>
              <a:t>e</a:t>
            </a:r>
            <a:r>
              <a:rPr lang="nl-BE" b="1" dirty="0"/>
              <a:t> </a:t>
            </a:r>
            <a:r>
              <a:rPr lang="nl-BE" b="1" dirty="0" err="1"/>
              <a:t>sur</a:t>
            </a:r>
            <a:r>
              <a:rPr lang="nl-BE" b="1" dirty="0"/>
              <a:t> des </a:t>
            </a:r>
            <a:r>
              <a:rPr lang="nl-BE" b="1" dirty="0" err="1"/>
              <a:t>théories</a:t>
            </a:r>
            <a:r>
              <a:rPr lang="nl-BE" b="1" dirty="0"/>
              <a:t> </a:t>
            </a:r>
            <a:r>
              <a:rPr lang="nl-BE" b="1" dirty="0" err="1"/>
              <a:t>criminologiques</a:t>
            </a:r>
            <a:r>
              <a:rPr lang="nl-BE" b="1" dirty="0"/>
              <a:t> </a:t>
            </a:r>
          </a:p>
          <a:p>
            <a:pPr marL="0" lvl="1" indent="0">
              <a:buNone/>
            </a:pPr>
            <a:r>
              <a:rPr lang="nl-BE" sz="2400" b="1" dirty="0"/>
              <a:t>4. </a:t>
            </a:r>
            <a:r>
              <a:rPr lang="nl-BE" sz="2400" b="1" dirty="0" err="1"/>
              <a:t>Quelques</a:t>
            </a:r>
            <a:r>
              <a:rPr lang="nl-BE" sz="2400" b="1" dirty="0"/>
              <a:t> </a:t>
            </a:r>
            <a:r>
              <a:rPr lang="nl-BE" sz="2400" b="1" dirty="0" err="1"/>
              <a:t>examples</a:t>
            </a:r>
            <a:r>
              <a:rPr lang="nl-BE" sz="2400" b="1" dirty="0"/>
              <a:t> </a:t>
            </a:r>
            <a:r>
              <a:rPr lang="nl-BE" sz="2400" b="1" dirty="0" err="1"/>
              <a:t>pratique</a:t>
            </a:r>
            <a:r>
              <a:rPr lang="nl-BE" sz="2400" b="1" dirty="0"/>
              <a:t> des grand </a:t>
            </a:r>
            <a:r>
              <a:rPr lang="nl-BE" sz="2400" b="1" dirty="0" err="1"/>
              <a:t>villes</a:t>
            </a:r>
            <a:endParaRPr lang="nl-BE" sz="2400" b="1" dirty="0"/>
          </a:p>
          <a:p>
            <a:pPr marL="0" lvl="1" indent="0">
              <a:buNone/>
            </a:pPr>
            <a:r>
              <a:rPr lang="nl-BE" sz="2400" b="1" dirty="0"/>
              <a:t>5. </a:t>
            </a:r>
            <a:r>
              <a:rPr lang="nl-BE" sz="2400" b="1" dirty="0" err="1"/>
              <a:t>Conclusions</a:t>
            </a:r>
            <a:r>
              <a:rPr lang="nl-BE" sz="2400" b="1" dirty="0"/>
              <a:t>: différents regimes </a:t>
            </a:r>
          </a:p>
          <a:p>
            <a:pPr marL="857250" lvl="1" indent="-457200"/>
            <a:endParaRPr lang="nl-BE" sz="2000" dirty="0">
              <a:solidFill>
                <a:srgbClr val="FF0000"/>
              </a:solidFill>
            </a:endParaRPr>
          </a:p>
          <a:p>
            <a:pPr marL="857250" lvl="1" indent="-457200"/>
            <a:endParaRPr lang="nl-BE" sz="2000" dirty="0">
              <a:solidFill>
                <a:srgbClr val="FF0000"/>
              </a:solidFill>
            </a:endParaRPr>
          </a:p>
        </p:txBody>
      </p:sp>
      <p:sp>
        <p:nvSpPr>
          <p:cNvPr id="4" name="Tijdelijke aanduiding voor dianummer 3">
            <a:extLst>
              <a:ext uri="{FF2B5EF4-FFF2-40B4-BE49-F238E27FC236}">
                <a16:creationId xmlns:a16="http://schemas.microsoft.com/office/drawing/2014/main" id="{AAD75D56-7A0F-4A59-8AFF-66CB7CD834C5}"/>
              </a:ext>
            </a:extLst>
          </p:cNvPr>
          <p:cNvSpPr>
            <a:spLocks noGrp="1"/>
          </p:cNvSpPr>
          <p:nvPr>
            <p:ph type="sldNum" sz="quarter" idx="12"/>
          </p:nvPr>
        </p:nvSpPr>
        <p:spPr/>
        <p:txBody>
          <a:bodyPr/>
          <a:lstStyle/>
          <a:p>
            <a:fld id="{85D460FF-DEC1-4727-8D64-D3ED0F812F35}" type="slidenum">
              <a:rPr lang="fr-CH" smtClean="0"/>
              <a:t>41</a:t>
            </a:fld>
            <a:endParaRPr lang="fr-CH"/>
          </a:p>
        </p:txBody>
      </p:sp>
      <p:sp>
        <p:nvSpPr>
          <p:cNvPr id="8" name="Pijl: rechts 7">
            <a:extLst>
              <a:ext uri="{FF2B5EF4-FFF2-40B4-BE49-F238E27FC236}">
                <a16:creationId xmlns:a16="http://schemas.microsoft.com/office/drawing/2014/main" id="{9655F755-7FC7-498F-861A-D412839BB73C}"/>
              </a:ext>
            </a:extLst>
          </p:cNvPr>
          <p:cNvSpPr/>
          <p:nvPr/>
        </p:nvSpPr>
        <p:spPr>
          <a:xfrm>
            <a:off x="-668716" y="3831593"/>
            <a:ext cx="668716" cy="36004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600837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1.66667E-6 1.7284E-6 L 0.1349 1.7284E-6 " pathEditMode="relative" rAng="0" ptsTypes="AA">
                                      <p:cBhvr>
                                        <p:cTn id="6" dur="2000" fill="hold"/>
                                        <p:tgtEl>
                                          <p:spTgt spid="8"/>
                                        </p:tgtEl>
                                        <p:attrNameLst>
                                          <p:attrName>ppt_x</p:attrName>
                                          <p:attrName>ppt_y</p:attrName>
                                        </p:attrNameLst>
                                      </p:cBhvr>
                                      <p:rCtr x="673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DC82C979-E57A-4A7B-BE2A-7AE3E84EB94A}" type="slidenum">
              <a:rPr lang="nl-BE" smtClean="0"/>
              <a:t>42</a:t>
            </a:fld>
            <a:endParaRPr lang="nl-BE"/>
          </a:p>
        </p:txBody>
      </p:sp>
      <p:sp>
        <p:nvSpPr>
          <p:cNvPr id="7169" name="Rectangle 1"/>
          <p:cNvSpPr>
            <a:spLocks noChangeArrowheads="1"/>
          </p:cNvSpPr>
          <p:nvPr/>
        </p:nvSpPr>
        <p:spPr bwMode="auto">
          <a:xfrm>
            <a:off x="251520" y="755238"/>
            <a:ext cx="8640960" cy="4378122"/>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fr-FR" sz="2000" b="1" dirty="0">
                <a:solidFill>
                  <a:srgbClr val="FFFF00"/>
                </a:solidFill>
              </a:rPr>
              <a:t>Gérer les risques des carrières criminelles</a:t>
            </a:r>
          </a:p>
          <a:p>
            <a:pPr defTabSz="685800" eaLnBrk="0" fontAlgn="base" hangingPunct="0">
              <a:spcBef>
                <a:spcPct val="0"/>
              </a:spcBef>
              <a:spcAft>
                <a:spcPct val="0"/>
              </a:spcAft>
            </a:pPr>
            <a:endParaRPr lang="fr-FR" sz="2000" b="1" dirty="0">
              <a:solidFill>
                <a:srgbClr val="FFFF00"/>
              </a:solidFill>
            </a:endParaRPr>
          </a:p>
          <a:p>
            <a:pPr defTabSz="685800" eaLnBrk="0" fontAlgn="base" hangingPunct="0">
              <a:spcBef>
                <a:spcPct val="0"/>
              </a:spcBef>
              <a:spcAft>
                <a:spcPct val="0"/>
              </a:spcAft>
            </a:pPr>
            <a:r>
              <a:rPr lang="fr-FR" sz="2000" b="1" dirty="0">
                <a:solidFill>
                  <a:srgbClr val="FFFF00"/>
                </a:solidFill>
              </a:rPr>
              <a:t>Exemples</a:t>
            </a:r>
          </a:p>
          <a:p>
            <a:pPr defTabSz="685800" eaLnBrk="0" fontAlgn="base" hangingPunct="0">
              <a:spcBef>
                <a:spcPct val="0"/>
              </a:spcBef>
              <a:spcAft>
                <a:spcPct val="0"/>
              </a:spcAft>
            </a:pPr>
            <a:endParaRPr lang="en-GB" sz="1400" dirty="0">
              <a:solidFill>
                <a:schemeClr val="bg1"/>
              </a:solidFill>
              <a:ea typeface="Calibri" pitchFamily="34" charset="0"/>
              <a:cs typeface="Times New Roman" pitchFamily="18" charset="0"/>
            </a:endParaRPr>
          </a:p>
          <a:p>
            <a:pPr defTabSz="685800" eaLnBrk="0" fontAlgn="base" hangingPunct="0">
              <a:spcBef>
                <a:spcPct val="0"/>
              </a:spcBef>
              <a:spcAft>
                <a:spcPct val="0"/>
              </a:spcAft>
            </a:pPr>
            <a:r>
              <a:rPr lang="fr-FR" sz="1600" dirty="0">
                <a:solidFill>
                  <a:schemeClr val="bg1"/>
                </a:solidFill>
                <a:ea typeface="Calibri" pitchFamily="34" charset="0"/>
                <a:cs typeface="Times New Roman" pitchFamily="18" charset="0"/>
              </a:rPr>
              <a:t>Plans de sécurité régionaux d'Amsterdam (2010-2014, 2014-2018), de Rotterdam (2010-2014, 2014-2018) et d'Anvers (2003-2017), qui reposent sur une recherche et une politique croissantes l'intérêt pour le crime et le  « </a:t>
            </a:r>
            <a:r>
              <a:rPr lang="fr-FR" sz="1600" dirty="0">
                <a:solidFill>
                  <a:srgbClr val="FFFF00"/>
                </a:solidFill>
                <a:ea typeface="Calibri" pitchFamily="34" charset="0"/>
                <a:cs typeface="Times New Roman" pitchFamily="18" charset="0"/>
              </a:rPr>
              <a:t>parcours de vie </a:t>
            </a:r>
            <a:r>
              <a:rPr lang="fr-FR" sz="1600" dirty="0">
                <a:solidFill>
                  <a:schemeClr val="bg1"/>
                </a:solidFill>
                <a:ea typeface="Calibri" pitchFamily="34" charset="0"/>
                <a:cs typeface="Times New Roman" pitchFamily="18" charset="0"/>
              </a:rPr>
              <a:t>»</a:t>
            </a:r>
            <a:r>
              <a:rPr lang="fr-FR" sz="1600" dirty="0">
                <a:solidFill>
                  <a:srgbClr val="FFFF00"/>
                </a:solidFill>
                <a:ea typeface="Calibri" pitchFamily="34" charset="0"/>
                <a:cs typeface="Times New Roman" pitchFamily="18" charset="0"/>
              </a:rPr>
              <a:t> </a:t>
            </a:r>
            <a:r>
              <a:rPr lang="fr-FR" sz="1600" dirty="0">
                <a:solidFill>
                  <a:schemeClr val="bg1"/>
                </a:solidFill>
                <a:ea typeface="Calibri" pitchFamily="34" charset="0"/>
                <a:cs typeface="Times New Roman" pitchFamily="18" charset="0"/>
              </a:rPr>
              <a:t>, en particulier l'idée qu'il est possible d'identifier des modèles communs dans l'apparition et la reproduction de comportements délictueux parmi les criminels prolifiques de « carrière » et, sur cette base, de créer un abandon (« </a:t>
            </a:r>
            <a:r>
              <a:rPr lang="fr-FR" sz="1600" dirty="0" err="1">
                <a:solidFill>
                  <a:schemeClr val="bg1"/>
                </a:solidFill>
                <a:ea typeface="Calibri" pitchFamily="34" charset="0"/>
                <a:cs typeface="Times New Roman" pitchFamily="18" charset="0"/>
              </a:rPr>
              <a:t>Desistance</a:t>
            </a:r>
            <a:r>
              <a:rPr lang="fr-FR" sz="1600" dirty="0">
                <a:solidFill>
                  <a:schemeClr val="bg1"/>
                </a:solidFill>
                <a:ea typeface="Calibri" pitchFamily="34" charset="0"/>
                <a:cs typeface="Times New Roman" pitchFamily="18" charset="0"/>
              </a:rPr>
              <a:t> »).</a:t>
            </a:r>
          </a:p>
          <a:p>
            <a:pPr defTabSz="685800" eaLnBrk="0" fontAlgn="base" hangingPunct="0">
              <a:spcBef>
                <a:spcPct val="0"/>
              </a:spcBef>
              <a:spcAft>
                <a:spcPct val="0"/>
              </a:spcAft>
            </a:pPr>
            <a:endParaRPr lang="fr-FR" sz="1600" dirty="0">
              <a:solidFill>
                <a:schemeClr val="bg1"/>
              </a:solidFill>
              <a:ea typeface="Calibri" pitchFamily="34" charset="0"/>
              <a:cs typeface="Times New Roman" pitchFamily="18" charset="0"/>
            </a:endParaRPr>
          </a:p>
          <a:p>
            <a:pPr defTabSz="685800" eaLnBrk="0" fontAlgn="base" hangingPunct="0">
              <a:spcBef>
                <a:spcPct val="0"/>
              </a:spcBef>
              <a:spcAft>
                <a:spcPct val="0"/>
              </a:spcAft>
            </a:pPr>
            <a:r>
              <a:rPr lang="fr-FR" sz="1600" dirty="0">
                <a:solidFill>
                  <a:schemeClr val="bg1"/>
                </a:solidFill>
                <a:ea typeface="Calibri" pitchFamily="34" charset="0"/>
                <a:cs typeface="Times New Roman" pitchFamily="18" charset="0"/>
              </a:rPr>
              <a:t>Croyance que les criminels prolifiques sont responsables de l'écrasante majorité des infractions dans une localité, l'implication municipale étant que des réductions substantielles de la criminalité et du désordre peuvent être accomplies rapidement et peuvent être soutenues si ces délinquants individuels peuvent être identifiés et soumis à une </a:t>
            </a:r>
            <a:r>
              <a:rPr lang="fr-FR" sz="1600" dirty="0">
                <a:solidFill>
                  <a:srgbClr val="FFFF00"/>
                </a:solidFill>
                <a:ea typeface="Calibri" pitchFamily="34" charset="0"/>
                <a:cs typeface="Times New Roman" pitchFamily="18" charset="0"/>
              </a:rPr>
              <a:t>surveillance intensives et la réhabilitation</a:t>
            </a:r>
            <a:endParaRPr lang="en-GB" sz="1600" dirty="0">
              <a:solidFill>
                <a:schemeClr val="bg1"/>
              </a:solidFill>
              <a:ea typeface="Calibri" pitchFamily="34" charset="0"/>
              <a:cs typeface="Times New Roman" pitchFamily="18" charset="0"/>
            </a:endParaRPr>
          </a:p>
          <a:p>
            <a:pPr defTabSz="685800" eaLnBrk="0" fontAlgn="base" hangingPunct="0">
              <a:spcBef>
                <a:spcPct val="0"/>
              </a:spcBef>
              <a:spcAft>
                <a:spcPct val="0"/>
              </a:spcAft>
            </a:pPr>
            <a:endParaRPr lang="en-GB" sz="1400" dirty="0">
              <a:solidFill>
                <a:schemeClr val="bg1"/>
              </a:solidFill>
              <a:ea typeface="Calibri" pitchFamily="34" charset="0"/>
              <a:cs typeface="Times New Roman" pitchFamily="18" charset="0"/>
            </a:endParaRPr>
          </a:p>
        </p:txBody>
      </p:sp>
      <p:sp>
        <p:nvSpPr>
          <p:cNvPr id="5" name="Titel 1">
            <a:extLst>
              <a:ext uri="{FF2B5EF4-FFF2-40B4-BE49-F238E27FC236}">
                <a16:creationId xmlns:a16="http://schemas.microsoft.com/office/drawing/2014/main" id="{88EC1CD1-270D-4664-B8EC-7FB922740A3A}"/>
              </a:ext>
            </a:extLst>
          </p:cNvPr>
          <p:cNvSpPr txBox="1">
            <a:spLocks/>
          </p:cNvSpPr>
          <p:nvPr/>
        </p:nvSpPr>
        <p:spPr>
          <a:xfrm>
            <a:off x="0" y="67464"/>
            <a:ext cx="9144000" cy="857250"/>
          </a:xfrm>
          <a:prstGeom prst="rect">
            <a:avLst/>
          </a:prstGeom>
        </p:spPr>
        <p:txBody>
          <a:bodyPr/>
          <a:lstStyle>
            <a:lvl1pPr algn="l" defTabSz="914400" rtl="0" eaLnBrk="1" latinLnBrk="0" hangingPunct="1">
              <a:spcBef>
                <a:spcPct val="0"/>
              </a:spcBef>
              <a:buNone/>
              <a:defRPr sz="3200" kern="1200">
                <a:solidFill>
                  <a:schemeClr val="bg1"/>
                </a:solidFill>
                <a:latin typeface="+mj-lt"/>
                <a:ea typeface="+mj-ea"/>
                <a:cs typeface="+mj-cs"/>
              </a:defRPr>
            </a:lvl1pPr>
          </a:lstStyle>
          <a:p>
            <a:pPr algn="ctr"/>
            <a:r>
              <a:rPr lang="nl-NL" dirty="0" err="1"/>
              <a:t>Exemples</a:t>
            </a:r>
            <a:endParaRPr lang="nl-BE" dirty="0"/>
          </a:p>
        </p:txBody>
      </p:sp>
    </p:spTree>
    <p:extLst>
      <p:ext uri="{BB962C8B-B14F-4D97-AF65-F5344CB8AC3E}">
        <p14:creationId xmlns:p14="http://schemas.microsoft.com/office/powerpoint/2010/main" val="1337387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69">
                                            <p:txEl>
                                              <p:pRg st="0" end="0"/>
                                            </p:txEl>
                                          </p:spTgt>
                                        </p:tgtEl>
                                        <p:attrNameLst>
                                          <p:attrName>style.visibility</p:attrName>
                                        </p:attrNameLst>
                                      </p:cBhvr>
                                      <p:to>
                                        <p:strVal val="visible"/>
                                      </p:to>
                                    </p:set>
                                    <p:anim calcmode="lin" valueType="num">
                                      <p:cBhvr additive="base">
                                        <p:cTn id="7" dur="500" fill="hold"/>
                                        <p:tgtEl>
                                          <p:spTgt spid="716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6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69">
                                            <p:txEl>
                                              <p:pRg st="2" end="2"/>
                                            </p:txEl>
                                          </p:spTgt>
                                        </p:tgtEl>
                                        <p:attrNameLst>
                                          <p:attrName>style.visibility</p:attrName>
                                        </p:attrNameLst>
                                      </p:cBhvr>
                                      <p:to>
                                        <p:strVal val="visible"/>
                                      </p:to>
                                    </p:set>
                                    <p:anim calcmode="lin" valueType="num">
                                      <p:cBhvr additive="base">
                                        <p:cTn id="13" dur="500" fill="hold"/>
                                        <p:tgtEl>
                                          <p:spTgt spid="716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6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169">
                                            <p:txEl>
                                              <p:pRg st="4" end="4"/>
                                            </p:txEl>
                                          </p:spTgt>
                                        </p:tgtEl>
                                        <p:attrNameLst>
                                          <p:attrName>style.visibility</p:attrName>
                                        </p:attrNameLst>
                                      </p:cBhvr>
                                      <p:to>
                                        <p:strVal val="visible"/>
                                      </p:to>
                                    </p:set>
                                    <p:anim calcmode="lin" valueType="num">
                                      <p:cBhvr additive="base">
                                        <p:cTn id="19" dur="500" fill="hold"/>
                                        <p:tgtEl>
                                          <p:spTgt spid="716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6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169">
                                            <p:txEl>
                                              <p:pRg st="6" end="6"/>
                                            </p:txEl>
                                          </p:spTgt>
                                        </p:tgtEl>
                                        <p:attrNameLst>
                                          <p:attrName>style.visibility</p:attrName>
                                        </p:attrNameLst>
                                      </p:cBhvr>
                                      <p:to>
                                        <p:strVal val="visible"/>
                                      </p:to>
                                    </p:set>
                                    <p:anim calcmode="lin" valueType="num">
                                      <p:cBhvr additive="base">
                                        <p:cTn id="25" dur="500" fill="hold"/>
                                        <p:tgtEl>
                                          <p:spTgt spid="7169">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6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 grpId="0" build="p" bldLvl="5"/>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DC82C979-E57A-4A7B-BE2A-7AE3E84EB94A}" type="slidenum">
              <a:rPr lang="nl-BE" smtClean="0"/>
              <a:t>43</a:t>
            </a:fld>
            <a:endParaRPr lang="nl-BE"/>
          </a:p>
        </p:txBody>
      </p:sp>
      <p:sp>
        <p:nvSpPr>
          <p:cNvPr id="7169" name="Rectangle 1"/>
          <p:cNvSpPr>
            <a:spLocks noChangeArrowheads="1"/>
          </p:cNvSpPr>
          <p:nvPr/>
        </p:nvSpPr>
        <p:spPr bwMode="auto">
          <a:xfrm>
            <a:off x="251520" y="1047825"/>
            <a:ext cx="8640960" cy="3762568"/>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fr-FR" sz="2000" b="1" dirty="0">
                <a:solidFill>
                  <a:srgbClr val="FFFF00"/>
                </a:solidFill>
              </a:rPr>
              <a:t>Gérer les risques des carrières criminelles (2) exemples</a:t>
            </a:r>
          </a:p>
          <a:p>
            <a:pPr defTabSz="685800" eaLnBrk="0" fontAlgn="base" hangingPunct="0">
              <a:spcBef>
                <a:spcPct val="0"/>
              </a:spcBef>
              <a:spcAft>
                <a:spcPct val="0"/>
              </a:spcAft>
            </a:pPr>
            <a:endParaRPr lang="fr-FR" sz="1400" b="1" dirty="0">
              <a:solidFill>
                <a:srgbClr val="FFFF00"/>
              </a:solidFill>
            </a:endParaRPr>
          </a:p>
          <a:p>
            <a:pPr defTabSz="685800" eaLnBrk="0" fontAlgn="base" hangingPunct="0">
              <a:spcBef>
                <a:spcPct val="0"/>
              </a:spcBef>
              <a:spcAft>
                <a:spcPct val="0"/>
              </a:spcAft>
            </a:pPr>
            <a:r>
              <a:rPr lang="en-GB" sz="1600" dirty="0">
                <a:solidFill>
                  <a:schemeClr val="bg1"/>
                </a:solidFill>
                <a:ea typeface="Calibri" pitchFamily="34" charset="0"/>
                <a:cs typeface="Times New Roman" pitchFamily="18" charset="0"/>
              </a:rPr>
              <a:t>L</a:t>
            </a:r>
            <a:r>
              <a:rPr lang="fr-FR" sz="1600" dirty="0">
                <a:solidFill>
                  <a:schemeClr val="bg1"/>
                </a:solidFill>
                <a:ea typeface="Calibri" pitchFamily="34" charset="0"/>
                <a:cs typeface="Times New Roman" pitchFamily="18" charset="0"/>
              </a:rPr>
              <a:t>e programme « </a:t>
            </a:r>
            <a:r>
              <a:rPr lang="fr-FR" sz="1600" dirty="0">
                <a:solidFill>
                  <a:srgbClr val="FFFF00"/>
                </a:solidFill>
                <a:ea typeface="Calibri" pitchFamily="34" charset="0"/>
                <a:cs typeface="Times New Roman" pitchFamily="18" charset="0"/>
              </a:rPr>
              <a:t>Top 1000 </a:t>
            </a:r>
            <a:r>
              <a:rPr lang="fr-FR" sz="1600" dirty="0">
                <a:solidFill>
                  <a:schemeClr val="bg1"/>
                </a:solidFill>
                <a:ea typeface="Calibri" pitchFamily="34" charset="0"/>
                <a:cs typeface="Times New Roman" pitchFamily="18" charset="0"/>
              </a:rPr>
              <a:t>» qui est la pièce maîtresse des projets d'Amsterdam, de Rotterdam qui consacre des ressources substantielles à l'implication d'un large éventail d'agences dans les délinquants prolifiques, y compris leur école ou leurs employeurs, leurs familles, leurs amis et leurs réseaux de parenté élargis, ainsi qu'un large éventail d'agences municipales compétentes, notamment des travailleurs sociaux, des enseignants, des autorités du logement et de la santé ainsi que des services de police et de probation. </a:t>
            </a:r>
          </a:p>
          <a:p>
            <a:pPr defTabSz="685800" eaLnBrk="0" fontAlgn="base" hangingPunct="0">
              <a:spcBef>
                <a:spcPct val="0"/>
              </a:spcBef>
              <a:spcAft>
                <a:spcPct val="0"/>
              </a:spcAft>
            </a:pPr>
            <a:r>
              <a:rPr lang="fr-FR" sz="1600" dirty="0">
                <a:solidFill>
                  <a:schemeClr val="bg1"/>
                </a:solidFill>
                <a:ea typeface="Calibri" pitchFamily="34" charset="0"/>
                <a:cs typeface="Times New Roman" pitchFamily="18" charset="0"/>
              </a:rPr>
              <a:t>Non uniquement les </a:t>
            </a:r>
            <a:r>
              <a:rPr lang="fr-FR" sz="1600" dirty="0">
                <a:solidFill>
                  <a:srgbClr val="FFFF00"/>
                </a:solidFill>
                <a:ea typeface="Calibri" pitchFamily="34" charset="0"/>
                <a:cs typeface="Times New Roman" pitchFamily="18" charset="0"/>
              </a:rPr>
              <a:t>‘1000’ délinquants </a:t>
            </a:r>
            <a:r>
              <a:rPr lang="fr-FR" sz="1600" dirty="0">
                <a:solidFill>
                  <a:schemeClr val="bg1"/>
                </a:solidFill>
                <a:ea typeface="Calibri" pitchFamily="34" charset="0"/>
                <a:cs typeface="Times New Roman" pitchFamily="18" charset="0"/>
              </a:rPr>
              <a:t>sont visé mais également leurs frères et sœurs </a:t>
            </a:r>
          </a:p>
          <a:p>
            <a:pPr defTabSz="685800" eaLnBrk="0" fontAlgn="base" hangingPunct="0">
              <a:spcBef>
                <a:spcPct val="0"/>
              </a:spcBef>
              <a:spcAft>
                <a:spcPct val="0"/>
              </a:spcAft>
            </a:pPr>
            <a:r>
              <a:rPr lang="fr-FR" sz="1600" dirty="0">
                <a:solidFill>
                  <a:schemeClr val="bg1"/>
                </a:solidFill>
                <a:ea typeface="Calibri" pitchFamily="34" charset="0"/>
                <a:cs typeface="Times New Roman" pitchFamily="18" charset="0"/>
              </a:rPr>
              <a:t>Anvers: U-Turn: programmes alternatives avec les jeunes pour éviter une peine pénal </a:t>
            </a:r>
          </a:p>
          <a:p>
            <a:pPr defTabSz="685800" eaLnBrk="0" fontAlgn="base" hangingPunct="0">
              <a:spcBef>
                <a:spcPct val="0"/>
              </a:spcBef>
              <a:spcAft>
                <a:spcPct val="0"/>
              </a:spcAft>
            </a:pPr>
            <a:endParaRPr lang="fr-FR" sz="1600" dirty="0">
              <a:solidFill>
                <a:schemeClr val="bg1"/>
              </a:solidFill>
              <a:ea typeface="Calibri" pitchFamily="34" charset="0"/>
              <a:cs typeface="Times New Roman" pitchFamily="18" charset="0"/>
            </a:endParaRPr>
          </a:p>
          <a:p>
            <a:pPr defTabSz="685800" eaLnBrk="0" fontAlgn="base" hangingPunct="0">
              <a:spcBef>
                <a:spcPct val="0"/>
              </a:spcBef>
              <a:spcAft>
                <a:spcPct val="0"/>
              </a:spcAft>
            </a:pPr>
            <a:r>
              <a:rPr lang="fr-FR" sz="1600" dirty="0">
                <a:solidFill>
                  <a:srgbClr val="FFFF00"/>
                </a:solidFill>
                <a:ea typeface="Calibri" pitchFamily="34" charset="0"/>
                <a:cs typeface="Times New Roman" pitchFamily="18" charset="0"/>
              </a:rPr>
              <a:t>Objectifs: </a:t>
            </a:r>
            <a:r>
              <a:rPr lang="fr-FR" sz="1600" dirty="0">
                <a:solidFill>
                  <a:schemeClr val="bg1"/>
                </a:solidFill>
                <a:ea typeface="Calibri" pitchFamily="34" charset="0"/>
                <a:cs typeface="Times New Roman" pitchFamily="18" charset="0"/>
              </a:rPr>
              <a:t>Détecter d’autres façon de trouver du valeurs dans la vie sans la violence et le crime (sport, éducation, trouver de travailles, des bons amies, etc….)</a:t>
            </a:r>
            <a:endParaRPr lang="en-GB" sz="1600" dirty="0">
              <a:solidFill>
                <a:schemeClr val="bg1"/>
              </a:solidFill>
              <a:ea typeface="Calibri" pitchFamily="34" charset="0"/>
              <a:cs typeface="Times New Roman" pitchFamily="18" charset="0"/>
            </a:endParaRPr>
          </a:p>
          <a:p>
            <a:pPr defTabSz="685800" eaLnBrk="0" fontAlgn="base" hangingPunct="0">
              <a:spcBef>
                <a:spcPct val="0"/>
              </a:spcBef>
              <a:spcAft>
                <a:spcPct val="0"/>
              </a:spcAft>
            </a:pPr>
            <a:endParaRPr lang="en-GB" sz="1400" dirty="0">
              <a:solidFill>
                <a:schemeClr val="bg1"/>
              </a:solidFill>
              <a:ea typeface="Calibri" pitchFamily="34" charset="0"/>
              <a:cs typeface="Times New Roman" pitchFamily="18" charset="0"/>
            </a:endParaRPr>
          </a:p>
        </p:txBody>
      </p:sp>
      <p:sp>
        <p:nvSpPr>
          <p:cNvPr id="5" name="Titel 1">
            <a:extLst>
              <a:ext uri="{FF2B5EF4-FFF2-40B4-BE49-F238E27FC236}">
                <a16:creationId xmlns:a16="http://schemas.microsoft.com/office/drawing/2014/main" id="{72B08EF6-DDCE-4E69-B0D8-6F51027E6829}"/>
              </a:ext>
            </a:extLst>
          </p:cNvPr>
          <p:cNvSpPr txBox="1">
            <a:spLocks/>
          </p:cNvSpPr>
          <p:nvPr/>
        </p:nvSpPr>
        <p:spPr>
          <a:xfrm>
            <a:off x="0" y="67464"/>
            <a:ext cx="9144000" cy="857250"/>
          </a:xfrm>
          <a:prstGeom prst="rect">
            <a:avLst/>
          </a:prstGeom>
        </p:spPr>
        <p:txBody>
          <a:bodyPr/>
          <a:lstStyle>
            <a:lvl1pPr algn="l" defTabSz="914400" rtl="0" eaLnBrk="1" latinLnBrk="0" hangingPunct="1">
              <a:spcBef>
                <a:spcPct val="0"/>
              </a:spcBef>
              <a:buNone/>
              <a:defRPr sz="3200" kern="1200">
                <a:solidFill>
                  <a:schemeClr val="bg1"/>
                </a:solidFill>
                <a:latin typeface="+mj-lt"/>
                <a:ea typeface="+mj-ea"/>
                <a:cs typeface="+mj-cs"/>
              </a:defRPr>
            </a:lvl1pPr>
          </a:lstStyle>
          <a:p>
            <a:pPr algn="ctr"/>
            <a:r>
              <a:rPr lang="nl-NL" dirty="0" err="1"/>
              <a:t>Exemples</a:t>
            </a:r>
            <a:endParaRPr lang="nl-BE" dirty="0"/>
          </a:p>
        </p:txBody>
      </p:sp>
    </p:spTree>
    <p:extLst>
      <p:ext uri="{BB962C8B-B14F-4D97-AF65-F5344CB8AC3E}">
        <p14:creationId xmlns:p14="http://schemas.microsoft.com/office/powerpoint/2010/main" val="165377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69">
                                            <p:txEl>
                                              <p:pRg st="0" end="0"/>
                                            </p:txEl>
                                          </p:spTgt>
                                        </p:tgtEl>
                                        <p:attrNameLst>
                                          <p:attrName>style.visibility</p:attrName>
                                        </p:attrNameLst>
                                      </p:cBhvr>
                                      <p:to>
                                        <p:strVal val="visible"/>
                                      </p:to>
                                    </p:set>
                                    <p:anim calcmode="lin" valueType="num">
                                      <p:cBhvr additive="base">
                                        <p:cTn id="7" dur="500" fill="hold"/>
                                        <p:tgtEl>
                                          <p:spTgt spid="716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6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69">
                                            <p:txEl>
                                              <p:pRg st="2" end="2"/>
                                            </p:txEl>
                                          </p:spTgt>
                                        </p:tgtEl>
                                        <p:attrNameLst>
                                          <p:attrName>style.visibility</p:attrName>
                                        </p:attrNameLst>
                                      </p:cBhvr>
                                      <p:to>
                                        <p:strVal val="visible"/>
                                      </p:to>
                                    </p:set>
                                    <p:anim calcmode="lin" valueType="num">
                                      <p:cBhvr additive="base">
                                        <p:cTn id="13" dur="500" fill="hold"/>
                                        <p:tgtEl>
                                          <p:spTgt spid="716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6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169">
                                            <p:txEl>
                                              <p:pRg st="3" end="3"/>
                                            </p:txEl>
                                          </p:spTgt>
                                        </p:tgtEl>
                                        <p:attrNameLst>
                                          <p:attrName>style.visibility</p:attrName>
                                        </p:attrNameLst>
                                      </p:cBhvr>
                                      <p:to>
                                        <p:strVal val="visible"/>
                                      </p:to>
                                    </p:set>
                                    <p:anim calcmode="lin" valueType="num">
                                      <p:cBhvr additive="base">
                                        <p:cTn id="19" dur="500" fill="hold"/>
                                        <p:tgtEl>
                                          <p:spTgt spid="716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6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169">
                                            <p:txEl>
                                              <p:pRg st="4" end="4"/>
                                            </p:txEl>
                                          </p:spTgt>
                                        </p:tgtEl>
                                        <p:attrNameLst>
                                          <p:attrName>style.visibility</p:attrName>
                                        </p:attrNameLst>
                                      </p:cBhvr>
                                      <p:to>
                                        <p:strVal val="visible"/>
                                      </p:to>
                                    </p:set>
                                    <p:anim calcmode="lin" valueType="num">
                                      <p:cBhvr additive="base">
                                        <p:cTn id="25" dur="500" fill="hold"/>
                                        <p:tgtEl>
                                          <p:spTgt spid="716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6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169">
                                            <p:txEl>
                                              <p:pRg st="6" end="6"/>
                                            </p:txEl>
                                          </p:spTgt>
                                        </p:tgtEl>
                                        <p:attrNameLst>
                                          <p:attrName>style.visibility</p:attrName>
                                        </p:attrNameLst>
                                      </p:cBhvr>
                                      <p:to>
                                        <p:strVal val="visible"/>
                                      </p:to>
                                    </p:set>
                                    <p:anim calcmode="lin" valueType="num">
                                      <p:cBhvr additive="base">
                                        <p:cTn id="31" dur="500" fill="hold"/>
                                        <p:tgtEl>
                                          <p:spTgt spid="7169">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6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 grpId="0" build="p" bldLvl="5"/>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F62B1B-CC48-4A69-AA86-C42447D7580E}"/>
              </a:ext>
            </a:extLst>
          </p:cNvPr>
          <p:cNvSpPr>
            <a:spLocks noGrp="1"/>
          </p:cNvSpPr>
          <p:nvPr>
            <p:ph type="title"/>
          </p:nvPr>
        </p:nvSpPr>
        <p:spPr/>
        <p:txBody>
          <a:bodyPr/>
          <a:lstStyle/>
          <a:p>
            <a:r>
              <a:rPr lang="nl-NL" dirty="0" err="1"/>
              <a:t>Contenu</a:t>
            </a:r>
            <a:endParaRPr lang="nl-BE" dirty="0"/>
          </a:p>
        </p:txBody>
      </p:sp>
      <p:sp>
        <p:nvSpPr>
          <p:cNvPr id="3" name="Tijdelijke aanduiding voor inhoud 2">
            <a:extLst>
              <a:ext uri="{FF2B5EF4-FFF2-40B4-BE49-F238E27FC236}">
                <a16:creationId xmlns:a16="http://schemas.microsoft.com/office/drawing/2014/main" id="{CC89D676-66EB-485C-B634-6339F2466149}"/>
              </a:ext>
            </a:extLst>
          </p:cNvPr>
          <p:cNvSpPr>
            <a:spLocks noGrp="1"/>
          </p:cNvSpPr>
          <p:nvPr>
            <p:ph idx="1"/>
          </p:nvPr>
        </p:nvSpPr>
        <p:spPr>
          <a:xfrm>
            <a:off x="1243207" y="1729241"/>
            <a:ext cx="7704856" cy="3045420"/>
          </a:xfrm>
        </p:spPr>
        <p:txBody>
          <a:bodyPr>
            <a:normAutofit/>
          </a:bodyPr>
          <a:lstStyle/>
          <a:p>
            <a:pPr marL="457200" indent="-457200">
              <a:buFont typeface="+mj-lt"/>
              <a:buAutoNum type="arabicPeriod"/>
            </a:pPr>
            <a:r>
              <a:rPr lang="nl-NL" b="1" dirty="0" err="1"/>
              <a:t>Introduction</a:t>
            </a:r>
            <a:endParaRPr lang="nl-NL" b="1" dirty="0"/>
          </a:p>
          <a:p>
            <a:pPr marL="457200" indent="-457200">
              <a:buFont typeface="+mj-lt"/>
              <a:buAutoNum type="arabicPeriod"/>
            </a:pPr>
            <a:r>
              <a:rPr lang="nl-NL" b="1" dirty="0" err="1"/>
              <a:t>Définitions</a:t>
            </a:r>
            <a:r>
              <a:rPr lang="nl-NL" b="1" dirty="0"/>
              <a:t> du </a:t>
            </a:r>
            <a:r>
              <a:rPr lang="nl-NL" b="1" dirty="0" err="1"/>
              <a:t>gouvernance</a:t>
            </a:r>
            <a:r>
              <a:rPr lang="nl-NL" b="1" dirty="0"/>
              <a:t> et méthodologie du </a:t>
            </a:r>
            <a:r>
              <a:rPr lang="nl-NL" b="1" dirty="0" err="1"/>
              <a:t>projet</a:t>
            </a:r>
            <a:r>
              <a:rPr lang="nl-NL" b="1" dirty="0"/>
              <a:t> de recherche des </a:t>
            </a:r>
            <a:r>
              <a:rPr lang="nl-NL" b="1" dirty="0" err="1"/>
              <a:t>métropoles</a:t>
            </a:r>
            <a:r>
              <a:rPr lang="nl-NL" b="1" dirty="0"/>
              <a:t> </a:t>
            </a:r>
          </a:p>
          <a:p>
            <a:pPr marL="457200" indent="-457200">
              <a:buFont typeface="+mj-lt"/>
              <a:buAutoNum type="arabicPeriod"/>
            </a:pPr>
            <a:r>
              <a:rPr lang="nl-BE" b="1" dirty="0" err="1"/>
              <a:t>Diagnostic</a:t>
            </a:r>
            <a:r>
              <a:rPr lang="nl-BE" b="1" dirty="0"/>
              <a:t> </a:t>
            </a:r>
            <a:r>
              <a:rPr lang="nl-BE" b="1" dirty="0" err="1"/>
              <a:t>toolbox</a:t>
            </a:r>
            <a:r>
              <a:rPr lang="nl-BE" b="1" dirty="0"/>
              <a:t> </a:t>
            </a:r>
            <a:r>
              <a:rPr lang="nl-BE" b="1" dirty="0" err="1"/>
              <a:t>basé</a:t>
            </a:r>
            <a:r>
              <a:rPr lang="nl-BE" b="1" strike="sngStrike" dirty="0" err="1"/>
              <a:t>e</a:t>
            </a:r>
            <a:r>
              <a:rPr lang="nl-BE" b="1" dirty="0"/>
              <a:t> </a:t>
            </a:r>
            <a:r>
              <a:rPr lang="nl-BE" b="1" dirty="0" err="1"/>
              <a:t>sur</a:t>
            </a:r>
            <a:r>
              <a:rPr lang="nl-BE" b="1" dirty="0"/>
              <a:t> des </a:t>
            </a:r>
            <a:r>
              <a:rPr lang="nl-BE" b="1" dirty="0" err="1"/>
              <a:t>théories</a:t>
            </a:r>
            <a:r>
              <a:rPr lang="nl-BE" b="1" dirty="0"/>
              <a:t> </a:t>
            </a:r>
            <a:r>
              <a:rPr lang="nl-BE" b="1" dirty="0" err="1"/>
              <a:t>criminologiques</a:t>
            </a:r>
            <a:r>
              <a:rPr lang="nl-BE" b="1" dirty="0"/>
              <a:t> </a:t>
            </a:r>
          </a:p>
          <a:p>
            <a:pPr marL="0" lvl="1" indent="0">
              <a:buNone/>
            </a:pPr>
            <a:r>
              <a:rPr lang="nl-BE" sz="2400" b="1" dirty="0"/>
              <a:t>4. </a:t>
            </a:r>
            <a:r>
              <a:rPr lang="nl-BE" sz="2400" b="1" dirty="0" err="1"/>
              <a:t>Quelques</a:t>
            </a:r>
            <a:r>
              <a:rPr lang="nl-BE" sz="2400" b="1" dirty="0"/>
              <a:t> </a:t>
            </a:r>
            <a:r>
              <a:rPr lang="nl-BE" sz="2400" b="1" dirty="0" err="1"/>
              <a:t>examples</a:t>
            </a:r>
            <a:r>
              <a:rPr lang="nl-BE" sz="2400" b="1" dirty="0"/>
              <a:t> </a:t>
            </a:r>
            <a:r>
              <a:rPr lang="nl-BE" sz="2400" b="1" dirty="0" err="1"/>
              <a:t>pratique</a:t>
            </a:r>
            <a:r>
              <a:rPr lang="nl-BE" sz="2400" b="1" dirty="0"/>
              <a:t> des grand </a:t>
            </a:r>
            <a:r>
              <a:rPr lang="nl-BE" sz="2400" b="1" dirty="0" err="1"/>
              <a:t>villes</a:t>
            </a:r>
            <a:endParaRPr lang="nl-BE" sz="2400" b="1" dirty="0"/>
          </a:p>
          <a:p>
            <a:pPr marL="0" lvl="1" indent="0">
              <a:buNone/>
            </a:pPr>
            <a:r>
              <a:rPr lang="nl-BE" sz="2400" b="1" dirty="0"/>
              <a:t>5. </a:t>
            </a:r>
            <a:r>
              <a:rPr lang="nl-BE" sz="2400" b="1" dirty="0" err="1"/>
              <a:t>Conclusions</a:t>
            </a:r>
            <a:r>
              <a:rPr lang="nl-BE" sz="2400" b="1" dirty="0"/>
              <a:t>: différents regimes </a:t>
            </a:r>
          </a:p>
          <a:p>
            <a:pPr marL="857250" lvl="1" indent="-457200"/>
            <a:endParaRPr lang="nl-BE" sz="2000" dirty="0">
              <a:solidFill>
                <a:srgbClr val="FF0000"/>
              </a:solidFill>
            </a:endParaRPr>
          </a:p>
          <a:p>
            <a:pPr marL="857250" lvl="1" indent="-457200"/>
            <a:endParaRPr lang="nl-BE" sz="2000" dirty="0">
              <a:solidFill>
                <a:srgbClr val="FF0000"/>
              </a:solidFill>
            </a:endParaRPr>
          </a:p>
        </p:txBody>
      </p:sp>
      <p:sp>
        <p:nvSpPr>
          <p:cNvPr id="4" name="Tijdelijke aanduiding voor dianummer 3">
            <a:extLst>
              <a:ext uri="{FF2B5EF4-FFF2-40B4-BE49-F238E27FC236}">
                <a16:creationId xmlns:a16="http://schemas.microsoft.com/office/drawing/2014/main" id="{AAD75D56-7A0F-4A59-8AFF-66CB7CD834C5}"/>
              </a:ext>
            </a:extLst>
          </p:cNvPr>
          <p:cNvSpPr>
            <a:spLocks noGrp="1"/>
          </p:cNvSpPr>
          <p:nvPr>
            <p:ph type="sldNum" sz="quarter" idx="12"/>
          </p:nvPr>
        </p:nvSpPr>
        <p:spPr/>
        <p:txBody>
          <a:bodyPr/>
          <a:lstStyle/>
          <a:p>
            <a:fld id="{85D460FF-DEC1-4727-8D64-D3ED0F812F35}" type="slidenum">
              <a:rPr lang="fr-CH" smtClean="0"/>
              <a:t>44</a:t>
            </a:fld>
            <a:endParaRPr lang="fr-CH"/>
          </a:p>
        </p:txBody>
      </p:sp>
      <p:sp>
        <p:nvSpPr>
          <p:cNvPr id="8" name="Pijl: rechts 7">
            <a:extLst>
              <a:ext uri="{FF2B5EF4-FFF2-40B4-BE49-F238E27FC236}">
                <a16:creationId xmlns:a16="http://schemas.microsoft.com/office/drawing/2014/main" id="{9655F755-7FC7-498F-861A-D412839BB73C}"/>
              </a:ext>
            </a:extLst>
          </p:cNvPr>
          <p:cNvSpPr/>
          <p:nvPr/>
        </p:nvSpPr>
        <p:spPr>
          <a:xfrm>
            <a:off x="-704684" y="4299942"/>
            <a:ext cx="668716" cy="36004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572557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1.38889E-6 2.34568E-6 L 0.13489 2.34568E-6 " pathEditMode="relative" rAng="0" ptsTypes="AA">
                                      <p:cBhvr>
                                        <p:cTn id="6" dur="2000" fill="hold"/>
                                        <p:tgtEl>
                                          <p:spTgt spid="8"/>
                                        </p:tgtEl>
                                        <p:attrNameLst>
                                          <p:attrName>ppt_x</p:attrName>
                                          <p:attrName>ppt_y</p:attrName>
                                        </p:attrNameLst>
                                      </p:cBhvr>
                                      <p:rCtr x="673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pPr>
              <a:defRPr/>
            </a:pPr>
            <a:fld id="{47357342-01A6-45B4-97F4-BE60C953CBE3}" type="slidenum">
              <a:rPr lang="nl-BE" smtClean="0"/>
              <a:pPr>
                <a:defRPr/>
              </a:pPr>
              <a:t>45</a:t>
            </a:fld>
            <a:endParaRPr lang="nl-BE"/>
          </a:p>
        </p:txBody>
      </p:sp>
      <p:sp>
        <p:nvSpPr>
          <p:cNvPr id="6" name="Tekstvak 5"/>
          <p:cNvSpPr txBox="1"/>
          <p:nvPr/>
        </p:nvSpPr>
        <p:spPr>
          <a:xfrm rot="10800000" flipV="1">
            <a:off x="194810" y="660633"/>
            <a:ext cx="8568952" cy="677108"/>
          </a:xfrm>
          <a:prstGeom prst="rect">
            <a:avLst/>
          </a:prstGeom>
          <a:noFill/>
        </p:spPr>
        <p:txBody>
          <a:bodyPr wrap="square" rtlCol="0" anchor="ctr">
            <a:spAutoFit/>
          </a:bodyPr>
          <a:lstStyle/>
          <a:p>
            <a:endParaRPr lang="nl-BE" b="1" dirty="0">
              <a:solidFill>
                <a:schemeClr val="bg1"/>
              </a:solidFill>
            </a:endParaRPr>
          </a:p>
          <a:p>
            <a:r>
              <a:rPr lang="nl-BE" sz="2000" b="1" dirty="0">
                <a:solidFill>
                  <a:schemeClr val="bg1"/>
                </a:solidFill>
              </a:rPr>
              <a:t>Différents régimes dans la </a:t>
            </a:r>
            <a:r>
              <a:rPr lang="nl-BE" sz="2000" b="1" dirty="0" err="1">
                <a:solidFill>
                  <a:schemeClr val="bg1"/>
                </a:solidFill>
              </a:rPr>
              <a:t>politique</a:t>
            </a:r>
            <a:r>
              <a:rPr lang="nl-BE" sz="2000" b="1" dirty="0">
                <a:solidFill>
                  <a:schemeClr val="bg1"/>
                </a:solidFill>
              </a:rPr>
              <a:t> </a:t>
            </a:r>
            <a:r>
              <a:rPr lang="nl-BE" sz="2000" b="1" dirty="0" err="1">
                <a:solidFill>
                  <a:schemeClr val="bg1"/>
                </a:solidFill>
              </a:rPr>
              <a:t>urbaine</a:t>
            </a:r>
            <a:endParaRPr lang="nl-BE" sz="2000" dirty="0">
              <a:solidFill>
                <a:schemeClr val="bg1"/>
              </a:solidFill>
            </a:endParaRPr>
          </a:p>
        </p:txBody>
      </p:sp>
      <p:sp>
        <p:nvSpPr>
          <p:cNvPr id="2" name="Tekstvak 1">
            <a:extLst>
              <a:ext uri="{FF2B5EF4-FFF2-40B4-BE49-F238E27FC236}">
                <a16:creationId xmlns:a16="http://schemas.microsoft.com/office/drawing/2014/main" id="{0D1D859D-EC56-48AB-AC83-15FFF43D7DBD}"/>
              </a:ext>
            </a:extLst>
          </p:cNvPr>
          <p:cNvSpPr txBox="1"/>
          <p:nvPr/>
        </p:nvSpPr>
        <p:spPr>
          <a:xfrm rot="10800000" flipV="1">
            <a:off x="179512" y="1703588"/>
            <a:ext cx="8424936" cy="646331"/>
          </a:xfrm>
          <a:prstGeom prst="rect">
            <a:avLst/>
          </a:prstGeom>
          <a:noFill/>
        </p:spPr>
        <p:txBody>
          <a:bodyPr wrap="square" rtlCol="0">
            <a:spAutoFit/>
          </a:bodyPr>
          <a:lstStyle/>
          <a:p>
            <a:r>
              <a:rPr lang="fr-BE" dirty="0">
                <a:solidFill>
                  <a:srgbClr val="FFFF00"/>
                </a:solidFill>
              </a:rPr>
              <a:t>1. Maintenance régime </a:t>
            </a:r>
          </a:p>
          <a:p>
            <a:r>
              <a:rPr lang="fr-BE" dirty="0">
                <a:solidFill>
                  <a:schemeClr val="bg1"/>
                </a:solidFill>
              </a:rPr>
              <a:t>La justice pénal classique poursuivre et punir le délinquants</a:t>
            </a:r>
          </a:p>
        </p:txBody>
      </p:sp>
      <p:sp>
        <p:nvSpPr>
          <p:cNvPr id="8" name="Rechthoek 7">
            <a:extLst>
              <a:ext uri="{FF2B5EF4-FFF2-40B4-BE49-F238E27FC236}">
                <a16:creationId xmlns:a16="http://schemas.microsoft.com/office/drawing/2014/main" id="{3EA446CD-3B7C-40FB-BB84-DDA1B547F4BB}"/>
              </a:ext>
            </a:extLst>
          </p:cNvPr>
          <p:cNvSpPr/>
          <p:nvPr/>
        </p:nvSpPr>
        <p:spPr>
          <a:xfrm>
            <a:off x="179512" y="2715766"/>
            <a:ext cx="8640960" cy="2446824"/>
          </a:xfrm>
          <a:prstGeom prst="rect">
            <a:avLst/>
          </a:prstGeom>
        </p:spPr>
        <p:txBody>
          <a:bodyPr wrap="square">
            <a:spAutoFit/>
          </a:bodyPr>
          <a:lstStyle/>
          <a:p>
            <a:pPr marL="0" lvl="2"/>
            <a:r>
              <a:rPr lang="fr-FR" dirty="0">
                <a:solidFill>
                  <a:srgbClr val="FFFF00"/>
                </a:solidFill>
              </a:rPr>
              <a:t>2. Régimes de développement</a:t>
            </a:r>
          </a:p>
          <a:p>
            <a:pPr marL="0" lvl="2"/>
            <a:r>
              <a:rPr lang="fr-FR" dirty="0">
                <a:solidFill>
                  <a:schemeClr val="bg1"/>
                </a:solidFill>
              </a:rPr>
              <a:t>Innovations en droit civil et administratif, méthodes extrajudiciaires et pré-judiciaires (médiation) de gestion des risques.  Les autorités municipales peuvent définir leurs propres programmes = politique essentiellement </a:t>
            </a:r>
            <a:r>
              <a:rPr lang="fr-FR" dirty="0">
                <a:solidFill>
                  <a:srgbClr val="FFFF00"/>
                </a:solidFill>
              </a:rPr>
              <a:t>proactifs</a:t>
            </a:r>
          </a:p>
          <a:p>
            <a:pPr marL="0" lvl="2"/>
            <a:r>
              <a:rPr lang="fr-FR" dirty="0">
                <a:solidFill>
                  <a:schemeClr val="bg1"/>
                </a:solidFill>
              </a:rPr>
              <a:t>Amsterdam et Rotterdam (programme Top-600), Anvers (U-Turn)  ↔ Bruxelles, Rome (profilage ethnique)</a:t>
            </a:r>
          </a:p>
          <a:p>
            <a:pPr marL="0" lvl="2"/>
            <a:endParaRPr lang="fr-FR" sz="1500" b="1" dirty="0">
              <a:solidFill>
                <a:srgbClr val="FFFF00"/>
              </a:solidFill>
            </a:endParaRPr>
          </a:p>
          <a:p>
            <a:pPr marL="0" lvl="2"/>
            <a:endParaRPr lang="en-GB" sz="1500" b="1" dirty="0">
              <a:solidFill>
                <a:srgbClr val="FFFF00"/>
              </a:solidFill>
            </a:endParaRPr>
          </a:p>
          <a:p>
            <a:pPr marL="0" lvl="2"/>
            <a:endParaRPr lang="en-GB" sz="1500" b="1" dirty="0">
              <a:solidFill>
                <a:srgbClr val="FFFF00"/>
              </a:solidFill>
            </a:endParaRPr>
          </a:p>
        </p:txBody>
      </p:sp>
      <p:sp>
        <p:nvSpPr>
          <p:cNvPr id="7" name="Titel 1">
            <a:extLst>
              <a:ext uri="{FF2B5EF4-FFF2-40B4-BE49-F238E27FC236}">
                <a16:creationId xmlns:a16="http://schemas.microsoft.com/office/drawing/2014/main" id="{8CBEF913-5E46-43F7-A1EF-59C75479CDA3}"/>
              </a:ext>
            </a:extLst>
          </p:cNvPr>
          <p:cNvSpPr txBox="1">
            <a:spLocks/>
          </p:cNvSpPr>
          <p:nvPr/>
        </p:nvSpPr>
        <p:spPr>
          <a:xfrm>
            <a:off x="0" y="67464"/>
            <a:ext cx="9144000" cy="857250"/>
          </a:xfrm>
          <a:prstGeom prst="rect">
            <a:avLst/>
          </a:prstGeom>
        </p:spPr>
        <p:txBody>
          <a:bodyPr/>
          <a:lstStyle>
            <a:lvl1pPr algn="l" defTabSz="914400" rtl="0" eaLnBrk="1" latinLnBrk="0" hangingPunct="1">
              <a:spcBef>
                <a:spcPct val="0"/>
              </a:spcBef>
              <a:buNone/>
              <a:defRPr sz="3200" kern="1200">
                <a:solidFill>
                  <a:schemeClr val="bg1"/>
                </a:solidFill>
                <a:latin typeface="+mj-lt"/>
                <a:ea typeface="+mj-ea"/>
                <a:cs typeface="+mj-cs"/>
              </a:defRPr>
            </a:lvl1pPr>
          </a:lstStyle>
          <a:p>
            <a:pPr algn="ctr"/>
            <a:r>
              <a:rPr lang="nl-NL" dirty="0" err="1"/>
              <a:t>Conclusions</a:t>
            </a:r>
            <a:endParaRPr lang="nl-B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8" grpId="0" bldLvl="5"/>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pPr>
              <a:defRPr/>
            </a:pPr>
            <a:fld id="{47357342-01A6-45B4-97F4-BE60C953CBE3}" type="slidenum">
              <a:rPr lang="nl-BE" smtClean="0"/>
              <a:pPr>
                <a:defRPr/>
              </a:pPr>
              <a:t>46</a:t>
            </a:fld>
            <a:endParaRPr lang="nl-BE"/>
          </a:p>
        </p:txBody>
      </p:sp>
      <p:sp>
        <p:nvSpPr>
          <p:cNvPr id="10" name="Rechthoek 9"/>
          <p:cNvSpPr/>
          <p:nvPr/>
        </p:nvSpPr>
        <p:spPr>
          <a:xfrm>
            <a:off x="215516" y="1678617"/>
            <a:ext cx="8712968" cy="1200329"/>
          </a:xfrm>
          <a:prstGeom prst="rect">
            <a:avLst/>
          </a:prstGeom>
        </p:spPr>
        <p:txBody>
          <a:bodyPr wrap="square">
            <a:spAutoFit/>
          </a:bodyPr>
          <a:lstStyle/>
          <a:p>
            <a:pPr marL="0" lvl="2"/>
            <a:r>
              <a:rPr lang="en-GB" dirty="0">
                <a:solidFill>
                  <a:srgbClr val="FFFF00"/>
                </a:solidFill>
              </a:rPr>
              <a:t>3. Reformist regimes</a:t>
            </a:r>
          </a:p>
          <a:p>
            <a:pPr marL="0" lvl="2"/>
            <a:r>
              <a:rPr lang="fr-FR" dirty="0">
                <a:solidFill>
                  <a:schemeClr val="bg1"/>
                </a:solidFill>
              </a:rPr>
              <a:t>Négociation de réparations entre les délinquants et les victimes et tentative délibérée de contourner le processus de justice pénale (déjudiciarisation) = limitée (Cardiff)</a:t>
            </a:r>
            <a:endParaRPr lang="en-GB" b="1" dirty="0">
              <a:solidFill>
                <a:schemeClr val="bg1"/>
              </a:solidFill>
            </a:endParaRPr>
          </a:p>
        </p:txBody>
      </p:sp>
      <p:sp>
        <p:nvSpPr>
          <p:cNvPr id="5" name="Tekstvak 4">
            <a:extLst>
              <a:ext uri="{FF2B5EF4-FFF2-40B4-BE49-F238E27FC236}">
                <a16:creationId xmlns:a16="http://schemas.microsoft.com/office/drawing/2014/main" id="{63630868-427C-4F5D-8E68-95F3ABC7937D}"/>
              </a:ext>
            </a:extLst>
          </p:cNvPr>
          <p:cNvSpPr txBox="1"/>
          <p:nvPr/>
        </p:nvSpPr>
        <p:spPr>
          <a:xfrm>
            <a:off x="179512" y="3219822"/>
            <a:ext cx="8208912" cy="1477328"/>
          </a:xfrm>
          <a:prstGeom prst="rect">
            <a:avLst/>
          </a:prstGeom>
          <a:noFill/>
        </p:spPr>
        <p:txBody>
          <a:bodyPr wrap="square" rtlCol="0">
            <a:spAutoFit/>
          </a:bodyPr>
          <a:lstStyle/>
          <a:p>
            <a:pPr marL="0" lvl="2" defTabSz="198835"/>
            <a:r>
              <a:rPr lang="fr-FR" dirty="0">
                <a:solidFill>
                  <a:srgbClr val="FFFF00"/>
                </a:solidFill>
              </a:rPr>
              <a:t>4. Régimes de justice sociale</a:t>
            </a:r>
          </a:p>
          <a:p>
            <a:pPr marL="0" lvl="2" defTabSz="198835"/>
            <a:r>
              <a:rPr lang="fr-FR" dirty="0">
                <a:solidFill>
                  <a:schemeClr val="bg1"/>
                </a:solidFill>
              </a:rPr>
              <a:t>L'utilisation de politiques sociales et économiques pour résoudre les problèmes d'exclusion sociale et politique des citoyens qui, à leur tour, sont soupçonnés de causer des conflits sociaux, y compris la victimisation criminelle et les troubles civils (Milan, Bruxelles)</a:t>
            </a:r>
            <a:endParaRPr lang="en-GB" dirty="0">
              <a:solidFill>
                <a:schemeClr val="bg1"/>
              </a:solidFill>
            </a:endParaRPr>
          </a:p>
        </p:txBody>
      </p:sp>
      <p:sp>
        <p:nvSpPr>
          <p:cNvPr id="7" name="Tekstvak 6">
            <a:extLst>
              <a:ext uri="{FF2B5EF4-FFF2-40B4-BE49-F238E27FC236}">
                <a16:creationId xmlns:a16="http://schemas.microsoft.com/office/drawing/2014/main" id="{54AF37A3-5D05-474C-B1A3-3C72C41D25CE}"/>
              </a:ext>
            </a:extLst>
          </p:cNvPr>
          <p:cNvSpPr txBox="1"/>
          <p:nvPr/>
        </p:nvSpPr>
        <p:spPr>
          <a:xfrm rot="10800000" flipV="1">
            <a:off x="194810" y="660633"/>
            <a:ext cx="8568952" cy="677108"/>
          </a:xfrm>
          <a:prstGeom prst="rect">
            <a:avLst/>
          </a:prstGeom>
          <a:noFill/>
        </p:spPr>
        <p:txBody>
          <a:bodyPr wrap="square" rtlCol="0" anchor="ctr">
            <a:spAutoFit/>
          </a:bodyPr>
          <a:lstStyle/>
          <a:p>
            <a:endParaRPr lang="nl-BE" b="1" dirty="0">
              <a:solidFill>
                <a:schemeClr val="bg1"/>
              </a:solidFill>
            </a:endParaRPr>
          </a:p>
          <a:p>
            <a:r>
              <a:rPr lang="nl-BE" sz="2000" b="1" dirty="0" err="1">
                <a:solidFill>
                  <a:schemeClr val="bg1"/>
                </a:solidFill>
              </a:rPr>
              <a:t>Conclusion</a:t>
            </a:r>
            <a:r>
              <a:rPr lang="nl-BE" sz="2000" b="1" dirty="0">
                <a:solidFill>
                  <a:schemeClr val="bg1"/>
                </a:solidFill>
              </a:rPr>
              <a:t>: Différents régimes dans la </a:t>
            </a:r>
            <a:r>
              <a:rPr lang="nl-BE" sz="2000" b="1" dirty="0" err="1">
                <a:solidFill>
                  <a:schemeClr val="bg1"/>
                </a:solidFill>
              </a:rPr>
              <a:t>politique</a:t>
            </a:r>
            <a:r>
              <a:rPr lang="nl-BE" sz="2000" b="1" dirty="0">
                <a:solidFill>
                  <a:schemeClr val="bg1"/>
                </a:solidFill>
              </a:rPr>
              <a:t> </a:t>
            </a:r>
            <a:r>
              <a:rPr lang="nl-BE" sz="2000" b="1" dirty="0" err="1">
                <a:solidFill>
                  <a:schemeClr val="bg1"/>
                </a:solidFill>
              </a:rPr>
              <a:t>urbaine</a:t>
            </a:r>
            <a:endParaRPr lang="nl-BE" sz="2000" dirty="0">
              <a:solidFill>
                <a:schemeClr val="bg1"/>
              </a:solidFill>
            </a:endParaRPr>
          </a:p>
        </p:txBody>
      </p:sp>
      <p:sp>
        <p:nvSpPr>
          <p:cNvPr id="6" name="Titel 1">
            <a:extLst>
              <a:ext uri="{FF2B5EF4-FFF2-40B4-BE49-F238E27FC236}">
                <a16:creationId xmlns:a16="http://schemas.microsoft.com/office/drawing/2014/main" id="{3FF8CB49-A886-4B4A-8F1B-2CA621D5847F}"/>
              </a:ext>
            </a:extLst>
          </p:cNvPr>
          <p:cNvSpPr txBox="1">
            <a:spLocks/>
          </p:cNvSpPr>
          <p:nvPr/>
        </p:nvSpPr>
        <p:spPr>
          <a:xfrm>
            <a:off x="0" y="67464"/>
            <a:ext cx="9144000" cy="857250"/>
          </a:xfrm>
          <a:prstGeom prst="rect">
            <a:avLst/>
          </a:prstGeom>
        </p:spPr>
        <p:txBody>
          <a:bodyPr/>
          <a:lstStyle>
            <a:lvl1pPr algn="l" defTabSz="914400" rtl="0" eaLnBrk="1" latinLnBrk="0" hangingPunct="1">
              <a:spcBef>
                <a:spcPct val="0"/>
              </a:spcBef>
              <a:buNone/>
              <a:defRPr sz="3200" kern="1200">
                <a:solidFill>
                  <a:schemeClr val="bg1"/>
                </a:solidFill>
                <a:latin typeface="+mj-lt"/>
                <a:ea typeface="+mj-ea"/>
                <a:cs typeface="+mj-cs"/>
              </a:defRPr>
            </a:lvl1pPr>
          </a:lstStyle>
          <a:p>
            <a:pPr algn="ctr"/>
            <a:r>
              <a:rPr lang="nl-NL" dirty="0" err="1"/>
              <a:t>Conclusions</a:t>
            </a:r>
            <a:endParaRPr lang="nl-BE" dirty="0"/>
          </a:p>
        </p:txBody>
      </p:sp>
    </p:spTree>
    <p:extLst>
      <p:ext uri="{BB962C8B-B14F-4D97-AF65-F5344CB8AC3E}">
        <p14:creationId xmlns:p14="http://schemas.microsoft.com/office/powerpoint/2010/main" val="212397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5"/>
      <p:bldP spid="5" grpId="0" bldLvl="5"/>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2D798F-E4B9-4AA4-98C3-58EB0CA3C7C4}"/>
              </a:ext>
            </a:extLst>
          </p:cNvPr>
          <p:cNvSpPr>
            <a:spLocks noGrp="1"/>
          </p:cNvSpPr>
          <p:nvPr>
            <p:ph type="title"/>
          </p:nvPr>
        </p:nvSpPr>
        <p:spPr/>
        <p:txBody>
          <a:bodyPr/>
          <a:lstStyle/>
          <a:p>
            <a:r>
              <a:rPr lang="nl-NL" dirty="0"/>
              <a:t>Merci de </a:t>
            </a:r>
            <a:r>
              <a:rPr lang="nl-NL" dirty="0" err="1"/>
              <a:t>votre</a:t>
            </a:r>
            <a:r>
              <a:rPr lang="nl-NL" dirty="0"/>
              <a:t> attention. </a:t>
            </a:r>
            <a:r>
              <a:rPr lang="nl-NL" dirty="0" err="1"/>
              <a:t>Questions</a:t>
            </a:r>
            <a:r>
              <a:rPr lang="nl-NL" dirty="0"/>
              <a:t>?</a:t>
            </a:r>
            <a:endParaRPr lang="nl-BE" dirty="0"/>
          </a:p>
        </p:txBody>
      </p:sp>
      <p:sp>
        <p:nvSpPr>
          <p:cNvPr id="4" name="Tijdelijke aanduiding voor dianummer 3">
            <a:extLst>
              <a:ext uri="{FF2B5EF4-FFF2-40B4-BE49-F238E27FC236}">
                <a16:creationId xmlns:a16="http://schemas.microsoft.com/office/drawing/2014/main" id="{E07DD484-BC84-4152-868A-6F0363B0C8B7}"/>
              </a:ext>
            </a:extLst>
          </p:cNvPr>
          <p:cNvSpPr>
            <a:spLocks noGrp="1"/>
          </p:cNvSpPr>
          <p:nvPr>
            <p:ph type="sldNum" sz="quarter" idx="12"/>
          </p:nvPr>
        </p:nvSpPr>
        <p:spPr/>
        <p:txBody>
          <a:bodyPr/>
          <a:lstStyle/>
          <a:p>
            <a:fld id="{85D460FF-DEC1-4727-8D64-D3ED0F812F35}" type="slidenum">
              <a:rPr lang="fr-CH" smtClean="0"/>
              <a:t>47</a:t>
            </a:fld>
            <a:endParaRPr lang="fr-CH"/>
          </a:p>
        </p:txBody>
      </p:sp>
      <p:graphicFrame>
        <p:nvGraphicFramePr>
          <p:cNvPr id="6" name="Tabel 6">
            <a:extLst>
              <a:ext uri="{FF2B5EF4-FFF2-40B4-BE49-F238E27FC236}">
                <a16:creationId xmlns:a16="http://schemas.microsoft.com/office/drawing/2014/main" id="{A66FD3D7-680F-44B6-85F3-7AE9A4B299C2}"/>
              </a:ext>
            </a:extLst>
          </p:cNvPr>
          <p:cNvGraphicFramePr>
            <a:graphicFrameLocks noGrp="1"/>
          </p:cNvGraphicFramePr>
          <p:nvPr>
            <p:extLst>
              <p:ext uri="{D42A27DB-BD31-4B8C-83A1-F6EECF244321}">
                <p14:modId xmlns:p14="http://schemas.microsoft.com/office/powerpoint/2010/main" val="4273486679"/>
              </p:ext>
            </p:extLst>
          </p:nvPr>
        </p:nvGraphicFramePr>
        <p:xfrm>
          <a:off x="457200" y="3143899"/>
          <a:ext cx="8507288" cy="1493520"/>
        </p:xfrm>
        <a:graphic>
          <a:graphicData uri="http://schemas.openxmlformats.org/drawingml/2006/table">
            <a:tbl>
              <a:tblPr firstRow="1" bandRow="1">
                <a:tableStyleId>{5C22544A-7EE6-4342-B048-85BDC9FD1C3A}</a:tableStyleId>
              </a:tblPr>
              <a:tblGrid>
                <a:gridCol w="4029768">
                  <a:extLst>
                    <a:ext uri="{9D8B030D-6E8A-4147-A177-3AD203B41FA5}">
                      <a16:colId xmlns:a16="http://schemas.microsoft.com/office/drawing/2014/main" val="3395281431"/>
                    </a:ext>
                  </a:extLst>
                </a:gridCol>
                <a:gridCol w="4477520">
                  <a:extLst>
                    <a:ext uri="{9D8B030D-6E8A-4147-A177-3AD203B41FA5}">
                      <a16:colId xmlns:a16="http://schemas.microsoft.com/office/drawing/2014/main" val="1105235183"/>
                    </a:ext>
                  </a:extLst>
                </a:gridCol>
              </a:tblGrid>
              <a:tr h="195612">
                <a:tc>
                  <a:txBody>
                    <a:bodyPr/>
                    <a:lstStyle/>
                    <a:p>
                      <a:r>
                        <a:rPr lang="nl-BE" sz="1000" b="0" dirty="0" err="1">
                          <a:solidFill>
                            <a:schemeClr val="bg1"/>
                          </a:solidFill>
                        </a:rPr>
                        <a:t>Docteur</a:t>
                      </a:r>
                      <a:r>
                        <a:rPr lang="nl-BE" sz="1000" b="0" dirty="0">
                          <a:solidFill>
                            <a:schemeClr val="bg1"/>
                          </a:solidFill>
                        </a:rPr>
                        <a:t> en criminologie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nl-NL" sz="1000" b="0" dirty="0">
                          <a:solidFill>
                            <a:schemeClr val="bg1"/>
                          </a:solidFill>
                        </a:rPr>
                        <a:t>Administrateur</a:t>
                      </a:r>
                      <a:endParaRPr lang="nl-BE" sz="1000" b="1"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33693645"/>
                  </a:ext>
                </a:extLst>
              </a:tr>
              <a:tr h="206902">
                <a:tc>
                  <a:txBody>
                    <a:bodyPr/>
                    <a:lstStyle/>
                    <a:p>
                      <a:r>
                        <a:rPr lang="nl-NL" sz="1000" b="0" dirty="0" err="1">
                          <a:solidFill>
                            <a:schemeClr val="bg1"/>
                          </a:solidFill>
                        </a:rPr>
                        <a:t>Adresse</a:t>
                      </a:r>
                      <a:r>
                        <a:rPr lang="nl-NL" sz="1000" b="0" dirty="0">
                          <a:solidFill>
                            <a:schemeClr val="bg1"/>
                          </a:solidFill>
                        </a:rPr>
                        <a:t> postale </a:t>
                      </a:r>
                      <a:r>
                        <a:rPr lang="nl-BE" sz="1000" b="0" dirty="0">
                          <a:solidFill>
                            <a:schemeClr val="bg1"/>
                          </a:solidFill>
                          <a:effectLst/>
                        </a:rPr>
                        <a:t>|</a:t>
                      </a:r>
                      <a:r>
                        <a:rPr lang="nl-NL" sz="1000" b="0" dirty="0">
                          <a:solidFill>
                            <a:schemeClr val="bg1"/>
                          </a:solidFill>
                        </a:rPr>
                        <a:t> Maisstraat 110, 9000 </a:t>
                      </a:r>
                      <a:r>
                        <a:rPr lang="nl-NL" sz="1000" b="0" dirty="0" err="1">
                          <a:solidFill>
                            <a:schemeClr val="bg1"/>
                          </a:solidFill>
                        </a:rPr>
                        <a:t>Gand</a:t>
                      </a:r>
                      <a:r>
                        <a:rPr lang="nl-NL" sz="1000" b="0" dirty="0">
                          <a:solidFill>
                            <a:schemeClr val="bg1"/>
                          </a:solidFill>
                        </a:rPr>
                        <a:t>, </a:t>
                      </a:r>
                      <a:r>
                        <a:rPr lang="nl-NL" sz="1000" b="0" dirty="0" err="1">
                          <a:solidFill>
                            <a:schemeClr val="bg1"/>
                          </a:solidFill>
                        </a:rPr>
                        <a:t>Belgique</a:t>
                      </a:r>
                      <a:endParaRPr lang="nl-BE" sz="1000" b="0" dirty="0">
                        <a:solidFill>
                          <a:schemeClr val="bg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nl-NL" sz="1000" b="1" dirty="0">
                          <a:solidFill>
                            <a:schemeClr val="bg1"/>
                          </a:solidFill>
                        </a:rPr>
                        <a:t>Centre de </a:t>
                      </a:r>
                      <a:r>
                        <a:rPr lang="nl-NL" sz="1000" b="1" dirty="0" err="1">
                          <a:solidFill>
                            <a:schemeClr val="bg1"/>
                          </a:solidFill>
                        </a:rPr>
                        <a:t>Connaissance</a:t>
                      </a:r>
                      <a:r>
                        <a:rPr lang="nl-NL" sz="1000" b="1" dirty="0">
                          <a:solidFill>
                            <a:schemeClr val="bg1"/>
                          </a:solidFill>
                        </a:rPr>
                        <a:t> </a:t>
                      </a:r>
                      <a:r>
                        <a:rPr lang="nl-NL" sz="1000" b="1" dirty="0" err="1">
                          <a:solidFill>
                            <a:schemeClr val="bg1"/>
                          </a:solidFill>
                        </a:rPr>
                        <a:t>Sécurité</a:t>
                      </a:r>
                      <a:r>
                        <a:rPr lang="nl-NL" sz="1000" b="1" dirty="0">
                          <a:solidFill>
                            <a:schemeClr val="bg1"/>
                          </a:solidFill>
                        </a:rPr>
                        <a:t> </a:t>
                      </a:r>
                      <a:r>
                        <a:rPr lang="nl-NL" sz="1000" b="1" dirty="0" err="1">
                          <a:solidFill>
                            <a:schemeClr val="bg1"/>
                          </a:solidFill>
                        </a:rPr>
                        <a:t>Sociétale</a:t>
                      </a:r>
                      <a:r>
                        <a:rPr lang="nl-NL" sz="1000" b="1" dirty="0">
                          <a:solidFill>
                            <a:schemeClr val="bg1"/>
                          </a:solidFill>
                        </a:rPr>
                        <a:t> &amp; </a:t>
                      </a:r>
                      <a:r>
                        <a:rPr lang="nl-NL" sz="1000" b="1" dirty="0" err="1">
                          <a:solidFill>
                            <a:schemeClr val="bg1"/>
                          </a:solidFill>
                        </a:rPr>
                        <a:t>Cohésion</a:t>
                      </a:r>
                      <a:r>
                        <a:rPr lang="nl-NL" sz="1000" b="1" dirty="0">
                          <a:solidFill>
                            <a:schemeClr val="bg1"/>
                          </a:solidFill>
                        </a:rPr>
                        <a:t> Sociale</a:t>
                      </a:r>
                      <a:endParaRPr lang="nl-BE" sz="1000" b="0" dirty="0">
                        <a:solidFill>
                          <a:schemeClr val="bg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66923767"/>
                  </a:ext>
                </a:extLst>
              </a:tr>
              <a:tr h="195612">
                <a:tc>
                  <a:txBody>
                    <a:bodyPr/>
                    <a:lstStyle/>
                    <a:p>
                      <a:r>
                        <a:rPr lang="nl-NL" sz="1000" b="0" dirty="0">
                          <a:solidFill>
                            <a:schemeClr val="bg1"/>
                          </a:solidFill>
                        </a:rPr>
                        <a:t>Portable </a:t>
                      </a:r>
                      <a:r>
                        <a:rPr lang="nl-BE" sz="1000" b="0" dirty="0">
                          <a:solidFill>
                            <a:schemeClr val="bg1"/>
                          </a:solidFill>
                          <a:effectLst/>
                        </a:rPr>
                        <a:t>|</a:t>
                      </a:r>
                      <a:r>
                        <a:rPr lang="nl-NL" sz="1000" b="0" dirty="0">
                          <a:solidFill>
                            <a:schemeClr val="bg1"/>
                          </a:solidFill>
                        </a:rPr>
                        <a:t>  +32(0)488 29.33.60</a:t>
                      </a:r>
                      <a:endParaRPr lang="nl-BE" sz="1000" b="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BE" sz="1000" b="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72820430"/>
                  </a:ext>
                </a:extLst>
              </a:tr>
              <a:tr h="1956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000" b="0" i="0" u="none" strike="noStrike" kern="1200" cap="none" spc="0" normalizeH="0" baseline="0" noProof="0" dirty="0">
                          <a:ln>
                            <a:noFill/>
                          </a:ln>
                          <a:solidFill>
                            <a:prstClr val="white"/>
                          </a:solidFill>
                          <a:effectLst/>
                          <a:uLnTx/>
                          <a:uFillTx/>
                          <a:latin typeface="+mn-lt"/>
                          <a:ea typeface="+mn-ea"/>
                          <a:cs typeface="+mn-cs"/>
                        </a:rPr>
                        <a:t>Email   | </a:t>
                      </a:r>
                      <a:r>
                        <a:rPr kumimoji="0" lang="nl-BE" sz="1000" b="0" i="0" u="none" strike="noStrike" kern="1200" cap="none" spc="0" normalizeH="0" baseline="0" noProof="0" dirty="0">
                          <a:ln>
                            <a:noFill/>
                          </a:ln>
                          <a:solidFill>
                            <a:prstClr val="white"/>
                          </a:solidFill>
                          <a:effectLst/>
                          <a:uLnTx/>
                          <a:uFillTx/>
                          <a:latin typeface="+mn-lt"/>
                          <a:ea typeface="+mn-ea"/>
                          <a:cs typeface="+mn-cs"/>
                          <a:hlinkClick r:id="rId2">
                            <a:extLst>
                              <a:ext uri="{A12FA001-AC4F-418D-AE19-62706E023703}">
                                <ahyp:hlinkClr xmlns:ahyp="http://schemas.microsoft.com/office/drawing/2018/hyperlinkcolor" val="tx"/>
                              </a:ext>
                            </a:extLst>
                          </a:hlinkClick>
                        </a:rPr>
                        <a:t>Devroeelke@gmail.com</a:t>
                      </a:r>
                      <a:r>
                        <a:rPr kumimoji="0" lang="nl-BE" sz="1000" b="0" i="0" u="none" strike="noStrike" kern="1200" cap="none" spc="0" normalizeH="0" baseline="0" noProof="0" dirty="0">
                          <a:ln>
                            <a:noFill/>
                          </a:ln>
                          <a:solidFill>
                            <a:prstClr val="white"/>
                          </a:solidFill>
                          <a:effectLst/>
                          <a:uLnTx/>
                          <a:uFillTx/>
                          <a:latin typeface="+mn-lt"/>
                          <a:ea typeface="+mn-ea"/>
                          <a:cs typeface="+mn-cs"/>
                        </a:rPr>
                        <a:t> </a:t>
                      </a:r>
                      <a:endParaRPr kumimoji="0" lang="nl-BE" sz="1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400" b="0" dirty="0">
                        <a:solidFill>
                          <a:schemeClr val="bg1"/>
                        </a:solidFill>
                        <a:effectLs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BE" sz="1400" b="0" dirty="0">
                        <a:solidFill>
                          <a:schemeClr val="bg1"/>
                        </a:solidFill>
                        <a:effectLs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25289232"/>
                  </a:ext>
                </a:extLst>
              </a:tr>
              <a:tr h="2881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BE" sz="1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BE" sz="1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47276339"/>
                  </a:ext>
                </a:extLst>
              </a:tr>
            </a:tbl>
          </a:graphicData>
        </a:graphic>
      </p:graphicFrame>
      <p:pic>
        <p:nvPicPr>
          <p:cNvPr id="8" name="Picture 2">
            <a:extLst>
              <a:ext uri="{FF2B5EF4-FFF2-40B4-BE49-F238E27FC236}">
                <a16:creationId xmlns:a16="http://schemas.microsoft.com/office/drawing/2014/main" id="{B597E403-6747-4F5F-8DF3-2B766EB7400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21214" b="14153"/>
          <a:stretch>
            <a:fillRect/>
          </a:stretch>
        </p:blipFill>
        <p:spPr bwMode="auto">
          <a:xfrm>
            <a:off x="539552" y="1968892"/>
            <a:ext cx="720080" cy="602858"/>
          </a:xfrm>
          <a:prstGeom prst="rect">
            <a:avLst/>
          </a:prstGeom>
          <a:noFill/>
          <a:extLst>
            <a:ext uri="{909E8E84-426E-40DD-AFC4-6F175D3DCCD1}">
              <a14:hiddenFill xmlns:a14="http://schemas.microsoft.com/office/drawing/2010/main">
                <a:solidFill>
                  <a:srgbClr val="FFFFFF"/>
                </a:solidFill>
              </a14:hiddenFill>
            </a:ext>
          </a:extLst>
        </p:spPr>
      </p:pic>
      <p:sp>
        <p:nvSpPr>
          <p:cNvPr id="9" name="Tekstvak 8">
            <a:extLst>
              <a:ext uri="{FF2B5EF4-FFF2-40B4-BE49-F238E27FC236}">
                <a16:creationId xmlns:a16="http://schemas.microsoft.com/office/drawing/2014/main" id="{2199AF16-9885-47F4-B62C-F8005F7445B7}"/>
              </a:ext>
            </a:extLst>
          </p:cNvPr>
          <p:cNvSpPr txBox="1"/>
          <p:nvPr/>
        </p:nvSpPr>
        <p:spPr>
          <a:xfrm>
            <a:off x="451157" y="2654806"/>
            <a:ext cx="1943161" cy="461665"/>
          </a:xfrm>
          <a:prstGeom prst="rect">
            <a:avLst/>
          </a:prstGeom>
          <a:noFill/>
        </p:spPr>
        <p:txBody>
          <a:bodyPr wrap="none" rtlCol="0">
            <a:spAutoFit/>
          </a:bodyPr>
          <a:lstStyle/>
          <a:p>
            <a:r>
              <a:rPr lang="nl-NL" sz="2400" dirty="0">
                <a:solidFill>
                  <a:schemeClr val="bg1"/>
                </a:solidFill>
              </a:rPr>
              <a:t>Elke Devroe </a:t>
            </a:r>
            <a:endParaRPr lang="nl-BE" sz="2400" dirty="0">
              <a:solidFill>
                <a:srgbClr val="FF0000"/>
              </a:solidFill>
            </a:endParaRPr>
          </a:p>
        </p:txBody>
      </p:sp>
    </p:spTree>
    <p:extLst>
      <p:ext uri="{BB962C8B-B14F-4D97-AF65-F5344CB8AC3E}">
        <p14:creationId xmlns:p14="http://schemas.microsoft.com/office/powerpoint/2010/main" val="3138712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DF7CBB48-4702-49F9-8BF7-FFC932A10037}"/>
              </a:ext>
            </a:extLst>
          </p:cNvPr>
          <p:cNvSpPr>
            <a:spLocks noGrp="1"/>
          </p:cNvSpPr>
          <p:nvPr>
            <p:ph type="sldNum" sz="quarter" idx="12"/>
          </p:nvPr>
        </p:nvSpPr>
        <p:spPr/>
        <p:txBody>
          <a:bodyPr/>
          <a:lstStyle/>
          <a:p>
            <a:fld id="{60D9D4EB-B897-442E-9F8E-1EB30A5A3E64}" type="slidenum">
              <a:rPr lang="nl-NL" smtClean="0"/>
              <a:pPr/>
              <a:t>5</a:t>
            </a:fld>
            <a:endParaRPr lang="nl-NL"/>
          </a:p>
        </p:txBody>
      </p:sp>
      <p:pic>
        <p:nvPicPr>
          <p:cNvPr id="4" name="Afbeelding 3">
            <a:extLst>
              <a:ext uri="{FF2B5EF4-FFF2-40B4-BE49-F238E27FC236}">
                <a16:creationId xmlns:a16="http://schemas.microsoft.com/office/drawing/2014/main" id="{14EAABBF-BA8C-4D27-8195-37B8B30BC5FE}"/>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l="10638" t="30920" r="11569" b="18048"/>
          <a:stretch/>
        </p:blipFill>
        <p:spPr>
          <a:xfrm>
            <a:off x="395535" y="1563637"/>
            <a:ext cx="8424937" cy="3446588"/>
          </a:xfrm>
          <a:prstGeom prst="rect">
            <a:avLst/>
          </a:prstGeom>
          <a:ln>
            <a:solidFill>
              <a:schemeClr val="bg1"/>
            </a:solidFill>
          </a:ln>
        </p:spPr>
      </p:pic>
      <p:sp>
        <p:nvSpPr>
          <p:cNvPr id="5" name="Ovaal 4">
            <a:extLst>
              <a:ext uri="{FF2B5EF4-FFF2-40B4-BE49-F238E27FC236}">
                <a16:creationId xmlns:a16="http://schemas.microsoft.com/office/drawing/2014/main" id="{038A502F-C24B-4B30-B41C-577E68A987A3}"/>
              </a:ext>
            </a:extLst>
          </p:cNvPr>
          <p:cNvSpPr/>
          <p:nvPr/>
        </p:nvSpPr>
        <p:spPr>
          <a:xfrm>
            <a:off x="2195736" y="4736381"/>
            <a:ext cx="432048" cy="2738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Tekstvak 5">
            <a:extLst>
              <a:ext uri="{FF2B5EF4-FFF2-40B4-BE49-F238E27FC236}">
                <a16:creationId xmlns:a16="http://schemas.microsoft.com/office/drawing/2014/main" id="{3D639258-1264-467F-82A2-FEF5CF82F31B}"/>
              </a:ext>
            </a:extLst>
          </p:cNvPr>
          <p:cNvSpPr txBox="1"/>
          <p:nvPr/>
        </p:nvSpPr>
        <p:spPr>
          <a:xfrm>
            <a:off x="0" y="771550"/>
            <a:ext cx="9144000" cy="646331"/>
          </a:xfrm>
          <a:prstGeom prst="rect">
            <a:avLst/>
          </a:prstGeom>
          <a:noFill/>
        </p:spPr>
        <p:txBody>
          <a:bodyPr wrap="square" rtlCol="0">
            <a:spAutoFit/>
          </a:bodyPr>
          <a:lstStyle/>
          <a:p>
            <a:pPr algn="ctr"/>
            <a:r>
              <a:rPr lang="fr-FR" dirty="0">
                <a:solidFill>
                  <a:schemeClr val="bg1"/>
                </a:solidFill>
              </a:rPr>
              <a:t>Organiser la politique de sécurité dans les grandes villes est un défi de taille pour la profession criminologique</a:t>
            </a:r>
            <a:endParaRPr lang="fr-BE" dirty="0">
              <a:solidFill>
                <a:schemeClr val="bg1"/>
              </a:solidFill>
            </a:endParaRPr>
          </a:p>
        </p:txBody>
      </p:sp>
      <p:sp>
        <p:nvSpPr>
          <p:cNvPr id="7" name="Titel 1">
            <a:extLst>
              <a:ext uri="{FF2B5EF4-FFF2-40B4-BE49-F238E27FC236}">
                <a16:creationId xmlns:a16="http://schemas.microsoft.com/office/drawing/2014/main" id="{E6F868DE-5E45-405A-AF08-AF146BA83EC6}"/>
              </a:ext>
            </a:extLst>
          </p:cNvPr>
          <p:cNvSpPr txBox="1">
            <a:spLocks/>
          </p:cNvSpPr>
          <p:nvPr/>
        </p:nvSpPr>
        <p:spPr>
          <a:xfrm>
            <a:off x="0" y="67464"/>
            <a:ext cx="9144000" cy="857250"/>
          </a:xfrm>
          <a:prstGeom prst="rect">
            <a:avLst/>
          </a:prstGeom>
        </p:spPr>
        <p:txBody>
          <a:bodyPr/>
          <a:lstStyle>
            <a:lvl1pPr algn="l" defTabSz="914400" rtl="0" eaLnBrk="1" latinLnBrk="0" hangingPunct="1">
              <a:spcBef>
                <a:spcPct val="0"/>
              </a:spcBef>
              <a:buNone/>
              <a:defRPr sz="3200" kern="1200">
                <a:solidFill>
                  <a:schemeClr val="bg1"/>
                </a:solidFill>
                <a:latin typeface="+mj-lt"/>
                <a:ea typeface="+mj-ea"/>
                <a:cs typeface="+mj-cs"/>
              </a:defRPr>
            </a:lvl1pPr>
          </a:lstStyle>
          <a:p>
            <a:pPr algn="ctr"/>
            <a:r>
              <a:rPr lang="nl-NL" dirty="0" err="1"/>
              <a:t>Introduction</a:t>
            </a:r>
            <a:endParaRPr lang="nl-BE" dirty="0"/>
          </a:p>
        </p:txBody>
      </p:sp>
    </p:spTree>
    <p:extLst>
      <p:ext uri="{BB962C8B-B14F-4D97-AF65-F5344CB8AC3E}">
        <p14:creationId xmlns:p14="http://schemas.microsoft.com/office/powerpoint/2010/main" val="1540983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60D9D4EB-B897-442E-9F8E-1EB30A5A3E64}" type="slidenum">
              <a:rPr lang="nl-NL" smtClean="0"/>
              <a:pPr/>
              <a:t>6</a:t>
            </a:fld>
            <a:endParaRPr lang="nl-NL"/>
          </a:p>
        </p:txBody>
      </p:sp>
      <p:grpSp>
        <p:nvGrpSpPr>
          <p:cNvPr id="2" name="Groep 1">
            <a:extLst>
              <a:ext uri="{FF2B5EF4-FFF2-40B4-BE49-F238E27FC236}">
                <a16:creationId xmlns:a16="http://schemas.microsoft.com/office/drawing/2014/main" id="{82D83FF6-411B-43FA-9E4A-E988D4E19207}"/>
              </a:ext>
            </a:extLst>
          </p:cNvPr>
          <p:cNvGrpSpPr/>
          <p:nvPr/>
        </p:nvGrpSpPr>
        <p:grpSpPr>
          <a:xfrm>
            <a:off x="457200" y="496089"/>
            <a:ext cx="1749696" cy="4545018"/>
            <a:chOff x="457200" y="496089"/>
            <a:chExt cx="1749696" cy="4545018"/>
          </a:xfrm>
        </p:grpSpPr>
        <p:pic>
          <p:nvPicPr>
            <p:cNvPr id="32770" name="Picture 2"/>
            <p:cNvPicPr>
              <a:picLocks noChangeAspect="1" noChangeArrowheads="1"/>
            </p:cNvPicPr>
            <p:nvPr/>
          </p:nvPicPr>
          <p:blipFill rotWithShape="1">
            <a:blip r:embed="rId2" cstate="print">
              <a:lum contrast="30000"/>
              <a:extLst>
                <a:ext uri="{BEBA8EAE-BF5A-486C-A8C5-ECC9F3942E4B}">
                  <a14:imgProps xmlns:a14="http://schemas.microsoft.com/office/drawing/2010/main">
                    <a14:imgLayer r:embed="rId3">
                      <a14:imgEffect>
                        <a14:sharpenSoften amount="50000"/>
                      </a14:imgEffect>
                    </a14:imgLayer>
                  </a14:imgProps>
                </a:ext>
              </a:extLst>
            </a:blip>
            <a:srcRect l="41103" t="35839" r="48598" b="5123"/>
            <a:stretch/>
          </p:blipFill>
          <p:spPr bwMode="auto">
            <a:xfrm>
              <a:off x="457200" y="771525"/>
              <a:ext cx="1378496" cy="4269582"/>
            </a:xfrm>
            <a:prstGeom prst="rect">
              <a:avLst/>
            </a:prstGeom>
            <a:noFill/>
            <a:ln w="9525">
              <a:noFill/>
              <a:miter lim="800000"/>
              <a:headEnd/>
              <a:tailEnd/>
            </a:ln>
          </p:spPr>
        </p:pic>
        <p:sp>
          <p:nvSpPr>
            <p:cNvPr id="5" name="Tekstvak 4">
              <a:extLst>
                <a:ext uri="{FF2B5EF4-FFF2-40B4-BE49-F238E27FC236}">
                  <a16:creationId xmlns:a16="http://schemas.microsoft.com/office/drawing/2014/main" id="{55B75015-DC4C-4EDB-A48E-2A4D640A9448}"/>
                </a:ext>
              </a:extLst>
            </p:cNvPr>
            <p:cNvSpPr txBox="1"/>
            <p:nvPr/>
          </p:nvSpPr>
          <p:spPr>
            <a:xfrm>
              <a:off x="468360" y="496089"/>
              <a:ext cx="1738536" cy="369332"/>
            </a:xfrm>
            <a:prstGeom prst="rect">
              <a:avLst/>
            </a:prstGeom>
            <a:noFill/>
          </p:spPr>
          <p:txBody>
            <a:bodyPr wrap="square" rtlCol="0">
              <a:spAutoFit/>
            </a:bodyPr>
            <a:lstStyle/>
            <a:p>
              <a:r>
                <a:rPr lang="fr-FR" sz="1800" dirty="0">
                  <a:solidFill>
                    <a:srgbClr val="FF0000"/>
                  </a:solidFill>
                </a:rPr>
                <a:t>Habitabilité…</a:t>
              </a:r>
            </a:p>
          </p:txBody>
        </p:sp>
      </p:grpSp>
      <p:sp>
        <p:nvSpPr>
          <p:cNvPr id="8" name="Titel 1">
            <a:extLst>
              <a:ext uri="{FF2B5EF4-FFF2-40B4-BE49-F238E27FC236}">
                <a16:creationId xmlns:a16="http://schemas.microsoft.com/office/drawing/2014/main" id="{BF1F36D2-8957-485D-93B1-DFCB411838F0}"/>
              </a:ext>
            </a:extLst>
          </p:cNvPr>
          <p:cNvSpPr txBox="1">
            <a:spLocks/>
          </p:cNvSpPr>
          <p:nvPr/>
        </p:nvSpPr>
        <p:spPr>
          <a:xfrm>
            <a:off x="0" y="67464"/>
            <a:ext cx="9144000" cy="857250"/>
          </a:xfrm>
          <a:prstGeom prst="rect">
            <a:avLst/>
          </a:prstGeom>
        </p:spPr>
        <p:txBody>
          <a:bodyPr/>
          <a:lstStyle>
            <a:lvl1pPr algn="l" defTabSz="914400" rtl="0" eaLnBrk="1" latinLnBrk="0" hangingPunct="1">
              <a:spcBef>
                <a:spcPct val="0"/>
              </a:spcBef>
              <a:buNone/>
              <a:defRPr sz="3200" kern="1200">
                <a:solidFill>
                  <a:schemeClr val="bg1"/>
                </a:solidFill>
                <a:latin typeface="+mj-lt"/>
                <a:ea typeface="+mj-ea"/>
                <a:cs typeface="+mj-cs"/>
              </a:defRPr>
            </a:lvl1pPr>
          </a:lstStyle>
          <a:p>
            <a:pPr algn="ctr"/>
            <a:r>
              <a:rPr lang="nl-NL" dirty="0" err="1"/>
              <a:t>Introduction</a:t>
            </a:r>
            <a:endParaRPr lang="nl-BE" dirty="0"/>
          </a:p>
        </p:txBody>
      </p:sp>
      <p:sp>
        <p:nvSpPr>
          <p:cNvPr id="9" name="Rechthoek 8">
            <a:extLst>
              <a:ext uri="{FF2B5EF4-FFF2-40B4-BE49-F238E27FC236}">
                <a16:creationId xmlns:a16="http://schemas.microsoft.com/office/drawing/2014/main" id="{AAD453F3-5258-483A-9505-ABD84435D4E1}"/>
              </a:ext>
            </a:extLst>
          </p:cNvPr>
          <p:cNvSpPr/>
          <p:nvPr/>
        </p:nvSpPr>
        <p:spPr>
          <a:xfrm>
            <a:off x="2041824" y="760517"/>
            <a:ext cx="7102176" cy="584775"/>
          </a:xfrm>
          <a:prstGeom prst="rect">
            <a:avLst/>
          </a:prstGeom>
        </p:spPr>
        <p:txBody>
          <a:bodyPr wrap="square">
            <a:spAutoFit/>
          </a:bodyPr>
          <a:lstStyle/>
          <a:p>
            <a:r>
              <a:rPr lang="fr-FR" sz="1600" dirty="0">
                <a:solidFill>
                  <a:schemeClr val="bg1"/>
                </a:solidFill>
              </a:rPr>
              <a:t>Il n’existe pas de simple «hiérarchie des villes mondiales» comme on l’affirme couramment.</a:t>
            </a:r>
          </a:p>
        </p:txBody>
      </p:sp>
      <p:sp>
        <p:nvSpPr>
          <p:cNvPr id="11" name="Rechthoek 10">
            <a:extLst>
              <a:ext uri="{FF2B5EF4-FFF2-40B4-BE49-F238E27FC236}">
                <a16:creationId xmlns:a16="http://schemas.microsoft.com/office/drawing/2014/main" id="{84D0F532-EFCC-4F44-8EE6-FABFD97DCE8B}"/>
              </a:ext>
            </a:extLst>
          </p:cNvPr>
          <p:cNvSpPr/>
          <p:nvPr/>
        </p:nvSpPr>
        <p:spPr>
          <a:xfrm>
            <a:off x="2024768" y="1282889"/>
            <a:ext cx="7136287" cy="2308324"/>
          </a:xfrm>
          <a:prstGeom prst="rect">
            <a:avLst/>
          </a:prstGeom>
        </p:spPr>
        <p:txBody>
          <a:bodyPr wrap="square">
            <a:spAutoFit/>
          </a:bodyPr>
          <a:lstStyle/>
          <a:p>
            <a:r>
              <a:rPr lang="fr-FR" sz="1600" dirty="0">
                <a:solidFill>
                  <a:schemeClr val="bg1"/>
                </a:solidFill>
              </a:rPr>
              <a:t>Selon la population, voir les publications de l'ONU</a:t>
            </a:r>
          </a:p>
          <a:p>
            <a:r>
              <a:rPr lang="fr-FR" sz="1600" dirty="0">
                <a:solidFill>
                  <a:schemeClr val="bg1"/>
                </a:solidFill>
              </a:rPr>
              <a:t>Mais aussi</a:t>
            </a:r>
          </a:p>
          <a:p>
            <a:r>
              <a:rPr lang="fr-FR" sz="1600" dirty="0">
                <a:solidFill>
                  <a:schemeClr val="bg1"/>
                </a:solidFill>
              </a:rPr>
              <a:t>Villes intelligentes,</a:t>
            </a:r>
          </a:p>
          <a:p>
            <a:r>
              <a:rPr lang="fr-FR" sz="1600" dirty="0">
                <a:solidFill>
                  <a:schemeClr val="bg1"/>
                </a:solidFill>
              </a:rPr>
              <a:t>Villes résilientes,</a:t>
            </a:r>
          </a:p>
          <a:p>
            <a:r>
              <a:rPr lang="fr-FR" sz="1600" dirty="0">
                <a:solidFill>
                  <a:schemeClr val="bg1"/>
                </a:solidFill>
              </a:rPr>
              <a:t>Villes sûres,</a:t>
            </a:r>
          </a:p>
          <a:p>
            <a:r>
              <a:rPr lang="fr-FR" sz="1600" dirty="0">
                <a:solidFill>
                  <a:schemeClr val="bg1"/>
                </a:solidFill>
              </a:rPr>
              <a:t>Richesse et pauvreté,</a:t>
            </a:r>
          </a:p>
          <a:p>
            <a:r>
              <a:rPr lang="fr-FR" sz="1600" dirty="0">
                <a:solidFill>
                  <a:schemeClr val="bg1"/>
                </a:solidFill>
              </a:rPr>
              <a:t>Durabilité,</a:t>
            </a:r>
          </a:p>
          <a:p>
            <a:r>
              <a:rPr lang="fr-FR" sz="1600" dirty="0">
                <a:solidFill>
                  <a:schemeClr val="bg1"/>
                </a:solidFill>
              </a:rPr>
              <a:t>Diversité culturelle,</a:t>
            </a:r>
          </a:p>
          <a:p>
            <a:r>
              <a:rPr lang="fr-FR" sz="1600" dirty="0">
                <a:solidFill>
                  <a:srgbClr val="FFFF00"/>
                </a:solidFill>
              </a:rPr>
              <a:t>Habitabilité…(</a:t>
            </a:r>
            <a:r>
              <a:rPr lang="fr-FR" sz="1600" dirty="0" err="1">
                <a:solidFill>
                  <a:srgbClr val="FFFF00"/>
                </a:solidFill>
              </a:rPr>
              <a:t>liveability</a:t>
            </a:r>
            <a:r>
              <a:rPr lang="fr-FR" sz="1600" dirty="0">
                <a:solidFill>
                  <a:srgbClr val="FFFF00"/>
                </a:solidFill>
              </a:rPr>
              <a:t>)</a:t>
            </a:r>
          </a:p>
        </p:txBody>
      </p:sp>
      <p:sp>
        <p:nvSpPr>
          <p:cNvPr id="12" name="Rechthoek 11">
            <a:extLst>
              <a:ext uri="{FF2B5EF4-FFF2-40B4-BE49-F238E27FC236}">
                <a16:creationId xmlns:a16="http://schemas.microsoft.com/office/drawing/2014/main" id="{211F1A32-F36B-43A6-9684-4E4C161B5C96}"/>
              </a:ext>
            </a:extLst>
          </p:cNvPr>
          <p:cNvSpPr/>
          <p:nvPr/>
        </p:nvSpPr>
        <p:spPr>
          <a:xfrm>
            <a:off x="2024767" y="3471447"/>
            <a:ext cx="7136287" cy="1569660"/>
          </a:xfrm>
          <a:prstGeom prst="rect">
            <a:avLst/>
          </a:prstGeom>
        </p:spPr>
        <p:txBody>
          <a:bodyPr wrap="square">
            <a:spAutoFit/>
          </a:bodyPr>
          <a:lstStyle/>
          <a:p>
            <a:r>
              <a:rPr lang="fr-FR" sz="1600" dirty="0">
                <a:solidFill>
                  <a:schemeClr val="bg1"/>
                </a:solidFill>
              </a:rPr>
              <a:t>Par conséquent, le classement n'est pas utilisé pour impliquer une hiérarchie mais pour montrer la structure d'une densité de réseau inégale. Le classement est un outil pédagogique idéal pour aider à comprendre la densité du réseau et, par conséquent, la manière dont le réseau mondial des villes fournit un cadre organisationnel pour la mondialisation: le sens </a:t>
            </a:r>
            <a:r>
              <a:rPr lang="fr-FR" sz="1600" dirty="0">
                <a:solidFill>
                  <a:srgbClr val="FFFF00"/>
                </a:solidFill>
              </a:rPr>
              <a:t>de la connectivité des villes.</a:t>
            </a:r>
            <a:endParaRPr lang="nl-BE" sz="16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ppt_x"/>
                                          </p:val>
                                        </p:tav>
                                        <p:tav tm="100000">
                                          <p:val>
                                            <p:strVal val="#ppt_x"/>
                                          </p:val>
                                        </p:tav>
                                      </p:tavLst>
                                    </p:anim>
                                    <p:anim calcmode="lin" valueType="num">
                                      <p:cBhvr additive="base">
                                        <p:cTn id="2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ijdelijke aanduiding voor dianummer 3"/>
          <p:cNvSpPr>
            <a:spLocks noGrp="1"/>
          </p:cNvSpPr>
          <p:nvPr>
            <p:ph type="sldNum" sz="quarter" idx="12"/>
          </p:nvPr>
        </p:nvSpPr>
        <p:spPr bwMode="auto">
          <a:noFill/>
          <a:ln>
            <a:miter lim="800000"/>
            <a:headEnd/>
            <a:tailEnd/>
          </a:ln>
        </p:spPr>
        <p:txBody>
          <a:bodyPr/>
          <a:lstStyle/>
          <a:p>
            <a:fld id="{E1FA7519-3446-4EBF-B448-512D8A857316}" type="slidenum">
              <a:rPr lang="nl-BE" altLang="nl-NL">
                <a:solidFill>
                  <a:schemeClr val="bg1"/>
                </a:solidFill>
                <a:latin typeface="Calibri" pitchFamily="34" charset="0"/>
                <a:cs typeface="Arial" charset="0"/>
              </a:rPr>
              <a:pPr/>
              <a:t>7</a:t>
            </a:fld>
            <a:endParaRPr lang="nl-BE" altLang="nl-NL">
              <a:solidFill>
                <a:schemeClr val="bg1"/>
              </a:solidFill>
              <a:latin typeface="Calibri" pitchFamily="34" charset="0"/>
              <a:cs typeface="Arial" charset="0"/>
            </a:endParaRPr>
          </a:p>
        </p:txBody>
      </p:sp>
      <p:pic>
        <p:nvPicPr>
          <p:cNvPr id="26628" name="Picture 2"/>
          <p:cNvPicPr>
            <a:picLocks noChangeAspect="1" noChangeArrowheads="1"/>
          </p:cNvPicPr>
          <p:nvPr/>
        </p:nvPicPr>
        <p:blipFill>
          <a:blip r:embed="rId2" cstate="print"/>
          <a:srcRect l="20172" t="1189" b="18002"/>
          <a:stretch>
            <a:fillRect/>
          </a:stretch>
        </p:blipFill>
        <p:spPr bwMode="auto">
          <a:xfrm>
            <a:off x="1043608" y="763226"/>
            <a:ext cx="2818254" cy="4032447"/>
          </a:xfrm>
          <a:prstGeom prst="rect">
            <a:avLst/>
          </a:prstGeom>
          <a:noFill/>
          <a:ln w="9525">
            <a:solidFill>
              <a:schemeClr val="tx1"/>
            </a:solidFill>
            <a:miter lim="800000"/>
            <a:headEnd/>
            <a:tailEnd/>
          </a:ln>
        </p:spPr>
      </p:pic>
      <p:grpSp>
        <p:nvGrpSpPr>
          <p:cNvPr id="2" name="Groep 1">
            <a:extLst>
              <a:ext uri="{FF2B5EF4-FFF2-40B4-BE49-F238E27FC236}">
                <a16:creationId xmlns:a16="http://schemas.microsoft.com/office/drawing/2014/main" id="{AFE46757-31DD-42F9-818B-1D536A73CFD9}"/>
              </a:ext>
            </a:extLst>
          </p:cNvPr>
          <p:cNvGrpSpPr/>
          <p:nvPr/>
        </p:nvGrpSpPr>
        <p:grpSpPr>
          <a:xfrm>
            <a:off x="5282139" y="763226"/>
            <a:ext cx="3231776" cy="4068949"/>
            <a:chOff x="5282139" y="834692"/>
            <a:chExt cx="3231776" cy="4068949"/>
          </a:xfrm>
        </p:grpSpPr>
        <p:sp>
          <p:nvSpPr>
            <p:cNvPr id="26629" name="TextBox 4"/>
            <p:cNvSpPr txBox="1">
              <a:spLocks noChangeArrowheads="1"/>
            </p:cNvSpPr>
            <p:nvPr/>
          </p:nvSpPr>
          <p:spPr bwMode="auto">
            <a:xfrm rot="10800000" flipV="1">
              <a:off x="5282139" y="3772562"/>
              <a:ext cx="3231775" cy="1131079"/>
            </a:xfrm>
            <a:prstGeom prst="rect">
              <a:avLst/>
            </a:prstGeom>
            <a:solidFill>
              <a:schemeClr val="tx1"/>
            </a:solidFill>
            <a:ln w="9525">
              <a:solidFill>
                <a:schemeClr val="bg1"/>
              </a:solidFill>
              <a:miter lim="800000"/>
              <a:headEnd/>
              <a:tailEnd/>
            </a:ln>
          </p:spPr>
          <p:txBody>
            <a:bodyPr wrap="square">
              <a:spAutoFit/>
            </a:bodyPr>
            <a:lstStyle/>
            <a:p>
              <a:pPr algn="just" eaLnBrk="1" hangingPunct="1"/>
              <a:r>
                <a:rPr lang="en-US" altLang="nl-NL" sz="1350" i="1" dirty="0">
                  <a:solidFill>
                    <a:schemeClr val="bg1"/>
                  </a:solidFill>
                  <a:cs typeface="Arial" charset="0"/>
                </a:rPr>
                <a:t>Benjamin Barber </a:t>
              </a:r>
              <a:r>
                <a:rPr lang="fr-FR" altLang="nl-NL" sz="1350" i="1" dirty="0">
                  <a:solidFill>
                    <a:schemeClr val="bg1"/>
                  </a:solidFill>
                  <a:cs typeface="Arial" charset="0"/>
                </a:rPr>
                <a:t>estime que l'avenir du monde peut résider dans les politiciens qui mettent en œuvre chaque jour des changements pratiques: les maires.</a:t>
              </a:r>
            </a:p>
          </p:txBody>
        </p:sp>
        <p:pic>
          <p:nvPicPr>
            <p:cNvPr id="26630" name="Picture 6"/>
            <p:cNvPicPr>
              <a:picLocks noChangeAspect="1"/>
            </p:cNvPicPr>
            <p:nvPr/>
          </p:nvPicPr>
          <p:blipFill>
            <a:blip r:embed="rId3" cstate="print"/>
            <a:srcRect/>
            <a:stretch>
              <a:fillRect/>
            </a:stretch>
          </p:blipFill>
          <p:spPr bwMode="auto">
            <a:xfrm>
              <a:off x="5282140" y="834692"/>
              <a:ext cx="3231775" cy="2807648"/>
            </a:xfrm>
            <a:prstGeom prst="rect">
              <a:avLst/>
            </a:prstGeom>
            <a:noFill/>
            <a:ln w="9525">
              <a:solidFill>
                <a:schemeClr val="bg1"/>
              </a:solidFill>
              <a:miter lim="800000"/>
              <a:headEnd/>
              <a:tailEnd/>
            </a:ln>
          </p:spPr>
        </p:pic>
      </p:grpSp>
      <p:sp>
        <p:nvSpPr>
          <p:cNvPr id="6" name="Tekstvak 5"/>
          <p:cNvSpPr txBox="1"/>
          <p:nvPr/>
        </p:nvSpPr>
        <p:spPr>
          <a:xfrm>
            <a:off x="5657850" y="4461960"/>
            <a:ext cx="2262522" cy="300082"/>
          </a:xfrm>
          <a:prstGeom prst="rect">
            <a:avLst/>
          </a:prstGeom>
          <a:noFill/>
        </p:spPr>
        <p:txBody>
          <a:bodyPr wrap="square" rtlCol="0">
            <a:spAutoFit/>
          </a:bodyPr>
          <a:lstStyle/>
          <a:p>
            <a:endParaRPr lang="en-GB" sz="1350" dirty="0"/>
          </a:p>
        </p:txBody>
      </p:sp>
      <p:sp>
        <p:nvSpPr>
          <p:cNvPr id="8" name="Titel 1">
            <a:extLst>
              <a:ext uri="{FF2B5EF4-FFF2-40B4-BE49-F238E27FC236}">
                <a16:creationId xmlns:a16="http://schemas.microsoft.com/office/drawing/2014/main" id="{66D92A66-FF5B-4B00-8A4E-6E265A22C063}"/>
              </a:ext>
            </a:extLst>
          </p:cNvPr>
          <p:cNvSpPr txBox="1">
            <a:spLocks/>
          </p:cNvSpPr>
          <p:nvPr/>
        </p:nvSpPr>
        <p:spPr>
          <a:xfrm>
            <a:off x="0" y="67464"/>
            <a:ext cx="9144000" cy="857250"/>
          </a:xfrm>
          <a:prstGeom prst="rect">
            <a:avLst/>
          </a:prstGeom>
        </p:spPr>
        <p:txBody>
          <a:bodyPr/>
          <a:lstStyle>
            <a:lvl1pPr algn="l" defTabSz="914400" rtl="0" eaLnBrk="1" latinLnBrk="0" hangingPunct="1">
              <a:spcBef>
                <a:spcPct val="0"/>
              </a:spcBef>
              <a:buNone/>
              <a:defRPr sz="3200" kern="1200">
                <a:solidFill>
                  <a:schemeClr val="bg1"/>
                </a:solidFill>
                <a:latin typeface="+mj-lt"/>
                <a:ea typeface="+mj-ea"/>
                <a:cs typeface="+mj-cs"/>
              </a:defRPr>
            </a:lvl1pPr>
          </a:lstStyle>
          <a:p>
            <a:pPr algn="ctr"/>
            <a:r>
              <a:rPr lang="nl-NL" dirty="0" err="1"/>
              <a:t>Introduction</a:t>
            </a:r>
            <a:endParaRPr lang="nl-B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628"/>
                                        </p:tgtEl>
                                        <p:attrNameLst>
                                          <p:attrName>style.visibility</p:attrName>
                                        </p:attrNameLst>
                                      </p:cBhvr>
                                      <p:to>
                                        <p:strVal val="visible"/>
                                      </p:to>
                                    </p:set>
                                    <p:animEffect transition="in" filter="fade">
                                      <p:cBhvr>
                                        <p:cTn id="7" dur="2000"/>
                                        <p:tgtEl>
                                          <p:spTgt spid="266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p:cNvSpPr>
            <a:spLocks noGrp="1"/>
          </p:cNvSpPr>
          <p:nvPr>
            <p:ph type="dt" sz="half" idx="2"/>
          </p:nvPr>
        </p:nvSpPr>
        <p:spPr>
          <a:xfrm>
            <a:off x="0" y="6376988"/>
            <a:ext cx="1547813" cy="365125"/>
          </a:xfrm>
          <a:prstGeom prst="rect">
            <a:avLst/>
          </a:prstGeom>
        </p:spPr>
        <p:txBody>
          <a:bodyPr vert="horz" lIns="91440" tIns="45720" rIns="91440" bIns="45720" rtlCol="0" anchor="ctr"/>
          <a:lstStyle>
            <a:defPPr>
              <a:defRPr lang="nl-BE"/>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A4F3F0F-4A38-4E9C-9B1E-64273E5F8A83}" type="datetime1">
              <a:rPr lang="en-GB" smtClean="0"/>
              <a:pPr/>
              <a:t>06/12/2020</a:t>
            </a:fld>
            <a:endParaRPr lang="nl-BE" dirty="0"/>
          </a:p>
        </p:txBody>
      </p:sp>
      <p:sp>
        <p:nvSpPr>
          <p:cNvPr id="3" name="Tijdelijke aanduiding voor voettekst 2"/>
          <p:cNvSpPr>
            <a:spLocks noGrp="1"/>
          </p:cNvSpPr>
          <p:nvPr>
            <p:ph type="ftr" sz="quarter" idx="3"/>
          </p:nvPr>
        </p:nvSpPr>
        <p:spPr>
          <a:xfrm>
            <a:off x="2915816" y="6356350"/>
            <a:ext cx="3384376" cy="365125"/>
          </a:xfrm>
          <a:prstGeom prst="rect">
            <a:avLst/>
          </a:prstGeom>
        </p:spPr>
        <p:txBody>
          <a:bodyPr vert="horz" lIns="91440" tIns="45720" rIns="91440" bIns="45720" rtlCol="0" anchor="ctr"/>
          <a:lstStyle>
            <a:defPPr>
              <a:defRPr lang="nl-BE"/>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BE"/>
              <a:t>"Embedded" Case-study, Molenbeek, Belgium</a:t>
            </a:r>
            <a:endParaRPr lang="nl-BE" dirty="0"/>
          </a:p>
        </p:txBody>
      </p:sp>
      <p:sp>
        <p:nvSpPr>
          <p:cNvPr id="4" name="Tijdelijke aanduiding voor dianumm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nl-BE"/>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B779C1C-99D2-4B4B-BE81-B750D8ACDF88}" type="slidenum">
              <a:rPr lang="nl-BE" smtClean="0"/>
              <a:pPr/>
              <a:t>8</a:t>
            </a:fld>
            <a:endParaRPr lang="nl-BE"/>
          </a:p>
        </p:txBody>
      </p:sp>
      <p:pic>
        <p:nvPicPr>
          <p:cNvPr id="24607" name="Picture 31"/>
          <p:cNvPicPr>
            <a:picLocks noChangeAspect="1" noChangeArrowheads="1"/>
          </p:cNvPicPr>
          <p:nvPr/>
        </p:nvPicPr>
        <p:blipFill rotWithShape="1">
          <a:blip r:embed="rId2" cstate="print"/>
          <a:srcRect l="2350" t="1036" b="4481"/>
          <a:stretch/>
        </p:blipFill>
        <p:spPr bwMode="auto">
          <a:xfrm>
            <a:off x="773906" y="1193820"/>
            <a:ext cx="7577339" cy="3682979"/>
          </a:xfrm>
          <a:prstGeom prst="rect">
            <a:avLst/>
          </a:prstGeom>
          <a:noFill/>
          <a:ln w="9525">
            <a:noFill/>
            <a:miter lim="800000"/>
            <a:headEnd/>
            <a:tailEnd/>
          </a:ln>
          <a:effectLst/>
        </p:spPr>
      </p:pic>
      <p:sp>
        <p:nvSpPr>
          <p:cNvPr id="13" name="Rechthoek 12"/>
          <p:cNvSpPr/>
          <p:nvPr/>
        </p:nvSpPr>
        <p:spPr>
          <a:xfrm>
            <a:off x="2249742" y="195486"/>
            <a:ext cx="5751258" cy="415498"/>
          </a:xfrm>
          <a:prstGeom prst="rect">
            <a:avLst/>
          </a:prstGeom>
        </p:spPr>
        <p:txBody>
          <a:bodyPr wrap="square">
            <a:spAutoFit/>
          </a:bodyPr>
          <a:lstStyle/>
          <a:p>
            <a:pPr algn="ctr"/>
            <a:endParaRPr lang="nl-BE" sz="2100" b="1" dirty="0">
              <a:solidFill>
                <a:schemeClr val="bg1"/>
              </a:solidFill>
              <a:latin typeface="Arial Narrow" pitchFamily="34" charset="0"/>
              <a:cs typeface="Arial" pitchFamily="34" charset="0"/>
            </a:endParaRPr>
          </a:p>
        </p:txBody>
      </p:sp>
      <p:sp>
        <p:nvSpPr>
          <p:cNvPr id="14" name="Rechthoek 13"/>
          <p:cNvSpPr/>
          <p:nvPr/>
        </p:nvSpPr>
        <p:spPr>
          <a:xfrm>
            <a:off x="773907" y="1193821"/>
            <a:ext cx="7596188" cy="3682979"/>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p>
        </p:txBody>
      </p:sp>
      <p:grpSp>
        <p:nvGrpSpPr>
          <p:cNvPr id="17" name="Groep 16"/>
          <p:cNvGrpSpPr/>
          <p:nvPr/>
        </p:nvGrpSpPr>
        <p:grpSpPr>
          <a:xfrm>
            <a:off x="2813450" y="1162669"/>
            <a:ext cx="3551435" cy="3733077"/>
            <a:chOff x="2195736" y="1268413"/>
            <a:chExt cx="4735246" cy="4977436"/>
          </a:xfrm>
        </p:grpSpPr>
        <p:sp>
          <p:nvSpPr>
            <p:cNvPr id="15" name="Rechthoek 14"/>
            <p:cNvSpPr/>
            <p:nvPr/>
          </p:nvSpPr>
          <p:spPr>
            <a:xfrm>
              <a:off x="2213018" y="1268413"/>
              <a:ext cx="4717964" cy="4977436"/>
            </a:xfrm>
            <a:prstGeom prst="rect">
              <a:avLst/>
            </a:prstGeom>
            <a:solidFill>
              <a:schemeClr val="accent3">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900"/>
            </a:p>
          </p:txBody>
        </p:sp>
        <p:sp>
          <p:nvSpPr>
            <p:cNvPr id="16" name="Tekstvak 7"/>
            <p:cNvSpPr txBox="1">
              <a:spLocks noChangeArrowheads="1"/>
            </p:cNvSpPr>
            <p:nvPr/>
          </p:nvSpPr>
          <p:spPr bwMode="auto">
            <a:xfrm>
              <a:off x="2195736" y="1268413"/>
              <a:ext cx="1347990" cy="615553"/>
            </a:xfrm>
            <a:prstGeom prst="rect">
              <a:avLst/>
            </a:prstGeom>
            <a:noFill/>
            <a:ln w="9525">
              <a:noFill/>
              <a:miter lim="800000"/>
              <a:headEnd/>
              <a:tailEnd/>
            </a:ln>
          </p:spPr>
          <p:txBody>
            <a:bodyPr>
              <a:spAutoFit/>
            </a:bodyPr>
            <a:lstStyle/>
            <a:p>
              <a:r>
                <a:rPr lang="nl-BE" sz="1200" b="1" dirty="0">
                  <a:solidFill>
                    <a:schemeClr val="bg1"/>
                  </a:solidFill>
                  <a:effectLst>
                    <a:outerShdw blurRad="38100" dist="38100" dir="2700000" algn="tl">
                      <a:srgbClr val="000000">
                        <a:alpha val="43137"/>
                      </a:srgbClr>
                    </a:outerShdw>
                  </a:effectLst>
                  <a:latin typeface="Arial Narrow" pitchFamily="34" charset="0"/>
                </a:rPr>
                <a:t>Universum : Global</a:t>
              </a:r>
            </a:p>
          </p:txBody>
        </p:sp>
      </p:grpSp>
      <p:grpSp>
        <p:nvGrpSpPr>
          <p:cNvPr id="18" name="Groep 17"/>
          <p:cNvGrpSpPr/>
          <p:nvPr/>
        </p:nvGrpSpPr>
        <p:grpSpPr>
          <a:xfrm>
            <a:off x="2985527" y="1279661"/>
            <a:ext cx="3220242" cy="3220243"/>
            <a:chOff x="2425172" y="1424401"/>
            <a:chExt cx="4293656" cy="4293657"/>
          </a:xfrm>
        </p:grpSpPr>
        <p:sp>
          <p:nvSpPr>
            <p:cNvPr id="19" name="Ovaal 18"/>
            <p:cNvSpPr>
              <a:spLocks noChangeAspect="1"/>
            </p:cNvSpPr>
            <p:nvPr/>
          </p:nvSpPr>
          <p:spPr>
            <a:xfrm>
              <a:off x="2425172" y="1424401"/>
              <a:ext cx="4293656" cy="4293657"/>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900"/>
            </a:p>
          </p:txBody>
        </p:sp>
        <p:sp>
          <p:nvSpPr>
            <p:cNvPr id="20" name="Tekstvak 19"/>
            <p:cNvSpPr txBox="1">
              <a:spLocks noChangeArrowheads="1"/>
            </p:cNvSpPr>
            <p:nvPr/>
          </p:nvSpPr>
          <p:spPr bwMode="auto">
            <a:xfrm>
              <a:off x="4151571" y="1556792"/>
              <a:ext cx="840860" cy="369332"/>
            </a:xfrm>
            <a:prstGeom prst="rect">
              <a:avLst/>
            </a:prstGeom>
            <a:noFill/>
            <a:ln w="9525">
              <a:noFill/>
              <a:miter lim="800000"/>
              <a:headEnd/>
              <a:tailEnd/>
            </a:ln>
          </p:spPr>
          <p:txBody>
            <a:bodyPr wrap="square">
              <a:spAutoFit/>
            </a:bodyPr>
            <a:lstStyle/>
            <a:p>
              <a:pPr algn="ctr"/>
              <a:r>
                <a:rPr lang="nl-BE" sz="1200" b="1" dirty="0" err="1">
                  <a:solidFill>
                    <a:schemeClr val="bg1"/>
                  </a:solidFill>
                  <a:effectLst>
                    <a:outerShdw blurRad="38100" dist="38100" dir="2700000" algn="tl">
                      <a:srgbClr val="000000">
                        <a:alpha val="43137"/>
                      </a:srgbClr>
                    </a:outerShdw>
                  </a:effectLst>
                  <a:latin typeface="Arial Narrow" pitchFamily="34" charset="0"/>
                </a:rPr>
                <a:t>Europe</a:t>
              </a:r>
              <a:endParaRPr lang="nl-BE" sz="1200" b="1" dirty="0">
                <a:solidFill>
                  <a:schemeClr val="bg1"/>
                </a:solidFill>
                <a:effectLst>
                  <a:outerShdw blurRad="38100" dist="38100" dir="2700000" algn="tl">
                    <a:srgbClr val="000000">
                      <a:alpha val="43137"/>
                    </a:srgbClr>
                  </a:outerShdw>
                </a:effectLst>
                <a:latin typeface="Arial Narrow" pitchFamily="34" charset="0"/>
              </a:endParaRPr>
            </a:p>
          </p:txBody>
        </p:sp>
      </p:grpSp>
      <p:grpSp>
        <p:nvGrpSpPr>
          <p:cNvPr id="24" name="Groep 23"/>
          <p:cNvGrpSpPr/>
          <p:nvPr/>
        </p:nvGrpSpPr>
        <p:grpSpPr>
          <a:xfrm>
            <a:off x="3436360" y="1730494"/>
            <a:ext cx="2318574" cy="2318575"/>
            <a:chOff x="3026283" y="2025512"/>
            <a:chExt cx="3091432" cy="3091433"/>
          </a:xfrm>
        </p:grpSpPr>
        <p:sp>
          <p:nvSpPr>
            <p:cNvPr id="25" name="Ovaal 24"/>
            <p:cNvSpPr>
              <a:spLocks noChangeAspect="1"/>
            </p:cNvSpPr>
            <p:nvPr/>
          </p:nvSpPr>
          <p:spPr>
            <a:xfrm>
              <a:off x="3026283" y="2025512"/>
              <a:ext cx="3091432" cy="3091433"/>
            </a:xfrm>
            <a:prstGeom prst="ellipse">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BE" sz="900" dirty="0"/>
            </a:p>
          </p:txBody>
        </p:sp>
        <p:sp>
          <p:nvSpPr>
            <p:cNvPr id="26" name="Tekstvak 9"/>
            <p:cNvSpPr txBox="1">
              <a:spLocks noChangeArrowheads="1"/>
            </p:cNvSpPr>
            <p:nvPr/>
          </p:nvSpPr>
          <p:spPr bwMode="auto">
            <a:xfrm>
              <a:off x="4094036" y="2279735"/>
              <a:ext cx="955929" cy="369332"/>
            </a:xfrm>
            <a:prstGeom prst="rect">
              <a:avLst/>
            </a:prstGeom>
            <a:noFill/>
            <a:ln w="9525">
              <a:noFill/>
              <a:miter lim="800000"/>
              <a:headEnd/>
              <a:tailEnd/>
            </a:ln>
          </p:spPr>
          <p:txBody>
            <a:bodyPr>
              <a:spAutoFit/>
            </a:bodyPr>
            <a:lstStyle/>
            <a:p>
              <a:pPr algn="ctr"/>
              <a:r>
                <a:rPr lang="nl-BE" sz="1200" b="1" dirty="0">
                  <a:solidFill>
                    <a:schemeClr val="bg1"/>
                  </a:solidFill>
                  <a:effectLst>
                    <a:outerShdw blurRad="38100" dist="38100" dir="2700000" algn="tl">
                      <a:srgbClr val="000000">
                        <a:alpha val="43137"/>
                      </a:srgbClr>
                    </a:outerShdw>
                  </a:effectLst>
                  <a:latin typeface="Arial Narrow" pitchFamily="34" charset="0"/>
                </a:rPr>
                <a:t>National</a:t>
              </a:r>
            </a:p>
          </p:txBody>
        </p:sp>
      </p:grpSp>
      <p:sp>
        <p:nvSpPr>
          <p:cNvPr id="27" name="Ovaal 26"/>
          <p:cNvSpPr>
            <a:spLocks noChangeAspect="1"/>
          </p:cNvSpPr>
          <p:nvPr/>
        </p:nvSpPr>
        <p:spPr bwMode="auto">
          <a:xfrm>
            <a:off x="3839162" y="2133295"/>
            <a:ext cx="630185" cy="630185"/>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BE" sz="500" b="1" dirty="0" err="1">
                <a:solidFill>
                  <a:schemeClr val="tx1"/>
                </a:solidFill>
              </a:rPr>
              <a:t>Metro-polise</a:t>
            </a:r>
            <a:r>
              <a:rPr lang="nl-BE" sz="500" b="1" dirty="0">
                <a:solidFill>
                  <a:schemeClr val="tx1"/>
                </a:solidFill>
              </a:rPr>
              <a:t> A</a:t>
            </a:r>
            <a:endParaRPr lang="nl-BE" sz="600" b="1" dirty="0">
              <a:solidFill>
                <a:schemeClr val="tx1"/>
              </a:solidFill>
            </a:endParaRPr>
          </a:p>
        </p:txBody>
      </p:sp>
      <p:sp>
        <p:nvSpPr>
          <p:cNvPr id="31" name="Ovaal 30"/>
          <p:cNvSpPr/>
          <p:nvPr/>
        </p:nvSpPr>
        <p:spPr>
          <a:xfrm rot="19209057">
            <a:off x="4533550" y="1935068"/>
            <a:ext cx="1434682" cy="685001"/>
          </a:xfrm>
          <a:prstGeom prst="ellipse">
            <a:avLst/>
          </a:prstGeom>
          <a:solidFill>
            <a:srgbClr val="FF0000">
              <a:alpha val="34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900"/>
          </a:p>
        </p:txBody>
      </p:sp>
      <p:sp>
        <p:nvSpPr>
          <p:cNvPr id="28" name="Ovaal 27"/>
          <p:cNvSpPr>
            <a:spLocks noChangeAspect="1"/>
          </p:cNvSpPr>
          <p:nvPr/>
        </p:nvSpPr>
        <p:spPr bwMode="auto">
          <a:xfrm>
            <a:off x="4721949" y="2133295"/>
            <a:ext cx="630185" cy="630185"/>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BE" sz="500" b="1" dirty="0" err="1">
                <a:solidFill>
                  <a:schemeClr val="tx1"/>
                </a:solidFill>
              </a:rPr>
              <a:t>Metro-polise</a:t>
            </a:r>
            <a:r>
              <a:rPr lang="nl-BE" sz="500" b="1" dirty="0">
                <a:solidFill>
                  <a:schemeClr val="tx1"/>
                </a:solidFill>
              </a:rPr>
              <a:t> B </a:t>
            </a:r>
            <a:endParaRPr lang="nl-BE" sz="600" b="1" dirty="0">
              <a:solidFill>
                <a:schemeClr val="tx1"/>
              </a:solidFill>
            </a:endParaRPr>
          </a:p>
        </p:txBody>
      </p:sp>
      <p:sp>
        <p:nvSpPr>
          <p:cNvPr id="32" name="Ovaal 31"/>
          <p:cNvSpPr/>
          <p:nvPr/>
        </p:nvSpPr>
        <p:spPr>
          <a:xfrm rot="13320000">
            <a:off x="3664136" y="2053224"/>
            <a:ext cx="895494" cy="660297"/>
          </a:xfrm>
          <a:prstGeom prst="ellipse">
            <a:avLst/>
          </a:prstGeom>
          <a:solidFill>
            <a:srgbClr val="FF0000">
              <a:alpha val="34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700" dirty="0"/>
          </a:p>
        </p:txBody>
      </p:sp>
      <p:sp>
        <p:nvSpPr>
          <p:cNvPr id="33" name="Ovaal 32"/>
          <p:cNvSpPr>
            <a:spLocks noChangeAspect="1"/>
          </p:cNvSpPr>
          <p:nvPr/>
        </p:nvSpPr>
        <p:spPr bwMode="auto">
          <a:xfrm rot="16200000">
            <a:off x="3668906" y="2678882"/>
            <a:ext cx="1853486" cy="2275284"/>
          </a:xfrm>
          <a:prstGeom prst="ellipse">
            <a:avLst/>
          </a:prstGeom>
          <a:solidFill>
            <a:srgbClr val="FF0000">
              <a:alpha val="34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sz="900"/>
          </a:p>
        </p:txBody>
      </p:sp>
      <p:sp>
        <p:nvSpPr>
          <p:cNvPr id="29" name="Ovaal 28"/>
          <p:cNvSpPr>
            <a:spLocks noChangeAspect="1"/>
          </p:cNvSpPr>
          <p:nvPr/>
        </p:nvSpPr>
        <p:spPr bwMode="auto">
          <a:xfrm>
            <a:off x="4721949" y="3016083"/>
            <a:ext cx="630185" cy="630185"/>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BE" sz="500" b="1" dirty="0" err="1">
                <a:solidFill>
                  <a:schemeClr val="tx1"/>
                </a:solidFill>
              </a:rPr>
              <a:t>Metro-polise</a:t>
            </a:r>
            <a:r>
              <a:rPr lang="nl-BE" sz="500" b="1" dirty="0">
                <a:solidFill>
                  <a:schemeClr val="tx1"/>
                </a:solidFill>
              </a:rPr>
              <a:t> D</a:t>
            </a:r>
            <a:endParaRPr lang="nl-BE" sz="600" b="1" dirty="0">
              <a:solidFill>
                <a:schemeClr val="tx1"/>
              </a:solidFill>
            </a:endParaRPr>
          </a:p>
        </p:txBody>
      </p:sp>
      <p:sp>
        <p:nvSpPr>
          <p:cNvPr id="30" name="Ovaal 29"/>
          <p:cNvSpPr>
            <a:spLocks noChangeAspect="1"/>
          </p:cNvSpPr>
          <p:nvPr/>
        </p:nvSpPr>
        <p:spPr bwMode="auto">
          <a:xfrm>
            <a:off x="3839162" y="3016083"/>
            <a:ext cx="630185" cy="630185"/>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BE" sz="500" b="1" dirty="0" err="1">
                <a:solidFill>
                  <a:schemeClr val="tx1"/>
                </a:solidFill>
              </a:rPr>
              <a:t>Metro-polise</a:t>
            </a:r>
            <a:endParaRPr lang="nl-BE" sz="500" b="1" dirty="0">
              <a:solidFill>
                <a:schemeClr val="tx1"/>
              </a:solidFill>
            </a:endParaRPr>
          </a:p>
          <a:p>
            <a:pPr algn="ctr">
              <a:defRPr/>
            </a:pPr>
            <a:r>
              <a:rPr lang="nl-BE" sz="500" b="1" dirty="0">
                <a:solidFill>
                  <a:schemeClr val="tx1"/>
                </a:solidFill>
              </a:rPr>
              <a:t>C </a:t>
            </a:r>
            <a:endParaRPr lang="nl-BE" sz="600" b="1" dirty="0">
              <a:solidFill>
                <a:schemeClr val="tx1"/>
              </a:solidFill>
            </a:endParaRPr>
          </a:p>
        </p:txBody>
      </p:sp>
      <p:sp>
        <p:nvSpPr>
          <p:cNvPr id="35" name="Tekstvak 34">
            <a:extLst>
              <a:ext uri="{FF2B5EF4-FFF2-40B4-BE49-F238E27FC236}">
                <a16:creationId xmlns:a16="http://schemas.microsoft.com/office/drawing/2014/main" id="{1ED486F4-08B1-4CA2-A229-59058F2C6817}"/>
              </a:ext>
            </a:extLst>
          </p:cNvPr>
          <p:cNvSpPr txBox="1"/>
          <p:nvPr/>
        </p:nvSpPr>
        <p:spPr>
          <a:xfrm>
            <a:off x="0" y="714341"/>
            <a:ext cx="9144000" cy="338554"/>
          </a:xfrm>
          <a:prstGeom prst="rect">
            <a:avLst/>
          </a:prstGeom>
          <a:noFill/>
        </p:spPr>
        <p:txBody>
          <a:bodyPr wrap="square" rtlCol="0">
            <a:spAutoFit/>
          </a:bodyPr>
          <a:lstStyle/>
          <a:p>
            <a:pPr algn="ctr"/>
            <a:r>
              <a:rPr lang="nl-BE" sz="1600" b="1" dirty="0">
                <a:solidFill>
                  <a:schemeClr val="bg1"/>
                </a:solidFill>
                <a:effectLst>
                  <a:outerShdw blurRad="38100" dist="38100" dir="2700000" algn="tl">
                    <a:srgbClr val="000000">
                      <a:alpha val="43137"/>
                    </a:srgbClr>
                  </a:outerShdw>
                </a:effectLst>
              </a:rPr>
              <a:t>Les </a:t>
            </a:r>
            <a:r>
              <a:rPr lang="nl-BE" sz="1600" b="1" dirty="0" err="1">
                <a:solidFill>
                  <a:schemeClr val="bg1"/>
                </a:solidFill>
                <a:effectLst>
                  <a:outerShdw blurRad="38100" dist="38100" dir="2700000" algn="tl">
                    <a:srgbClr val="000000">
                      <a:alpha val="43137"/>
                    </a:srgbClr>
                  </a:outerShdw>
                </a:effectLst>
              </a:rPr>
              <a:t>métropoles</a:t>
            </a:r>
            <a:r>
              <a:rPr lang="nl-BE" sz="1600" b="1" dirty="0">
                <a:solidFill>
                  <a:schemeClr val="bg1"/>
                </a:solidFill>
                <a:effectLst>
                  <a:outerShdw blurRad="38100" dist="38100" dir="2700000" algn="tl">
                    <a:srgbClr val="000000">
                      <a:alpha val="43137"/>
                    </a:srgbClr>
                  </a:outerShdw>
                </a:effectLst>
              </a:rPr>
              <a:t> dans </a:t>
            </a:r>
            <a:r>
              <a:rPr lang="nl-BE" sz="1600" b="1" dirty="0" err="1">
                <a:solidFill>
                  <a:schemeClr val="bg1"/>
                </a:solidFill>
                <a:effectLst>
                  <a:outerShdw blurRad="38100" dist="38100" dir="2700000" algn="tl">
                    <a:srgbClr val="000000">
                      <a:alpha val="43137"/>
                    </a:srgbClr>
                  </a:outerShdw>
                </a:effectLst>
              </a:rPr>
              <a:t>le</a:t>
            </a:r>
            <a:r>
              <a:rPr lang="nl-BE" sz="1600" b="1" dirty="0">
                <a:solidFill>
                  <a:schemeClr val="bg1"/>
                </a:solidFill>
                <a:effectLst>
                  <a:outerShdw blurRad="38100" dist="38100" dir="2700000" algn="tl">
                    <a:srgbClr val="000000">
                      <a:alpha val="43137"/>
                    </a:srgbClr>
                  </a:outerShdw>
                </a:effectLst>
              </a:rPr>
              <a:t> monde: </a:t>
            </a:r>
            <a:r>
              <a:rPr lang="nl-BE" sz="1600" dirty="0">
                <a:solidFill>
                  <a:schemeClr val="bg1"/>
                </a:solidFill>
                <a:effectLst>
                  <a:outerShdw blurRad="38100" dist="38100" dir="2700000" algn="tl">
                    <a:srgbClr val="000000">
                      <a:alpha val="43137"/>
                    </a:srgbClr>
                  </a:outerShdw>
                </a:effectLst>
              </a:rPr>
              <a:t>Communication et </a:t>
            </a:r>
            <a:r>
              <a:rPr lang="nl-BE" sz="1600" dirty="0" err="1">
                <a:solidFill>
                  <a:schemeClr val="bg1"/>
                </a:solidFill>
                <a:effectLst>
                  <a:outerShdw blurRad="38100" dist="38100" dir="2700000" algn="tl">
                    <a:srgbClr val="000000">
                      <a:alpha val="43137"/>
                    </a:srgbClr>
                  </a:outerShdw>
                </a:effectLst>
              </a:rPr>
              <a:t>interaction</a:t>
            </a:r>
            <a:r>
              <a:rPr lang="nl-BE" sz="1600" dirty="0">
                <a:solidFill>
                  <a:schemeClr val="bg1"/>
                </a:solidFill>
                <a:effectLst>
                  <a:outerShdw blurRad="38100" dist="38100" dir="2700000" algn="tl">
                    <a:srgbClr val="000000">
                      <a:alpha val="43137"/>
                    </a:srgbClr>
                  </a:outerShdw>
                </a:effectLst>
              </a:rPr>
              <a:t> </a:t>
            </a:r>
            <a:r>
              <a:rPr lang="nl-BE" sz="1600" dirty="0" err="1">
                <a:solidFill>
                  <a:schemeClr val="bg1"/>
                </a:solidFill>
                <a:effectLst>
                  <a:outerShdw blurRad="38100" dist="38100" dir="2700000" algn="tl">
                    <a:srgbClr val="000000">
                      <a:alpha val="43137"/>
                    </a:srgbClr>
                  </a:outerShdw>
                </a:effectLst>
              </a:rPr>
              <a:t>entre</a:t>
            </a:r>
            <a:r>
              <a:rPr lang="nl-BE" sz="1600" dirty="0">
                <a:solidFill>
                  <a:schemeClr val="bg1"/>
                </a:solidFill>
                <a:effectLst>
                  <a:outerShdw blurRad="38100" dist="38100" dir="2700000" algn="tl">
                    <a:srgbClr val="000000">
                      <a:alpha val="43137"/>
                    </a:srgbClr>
                  </a:outerShdw>
                </a:effectLst>
              </a:rPr>
              <a:t> différents </a:t>
            </a:r>
            <a:r>
              <a:rPr lang="nl-BE" sz="1600" dirty="0" err="1">
                <a:solidFill>
                  <a:schemeClr val="bg1"/>
                </a:solidFill>
                <a:effectLst>
                  <a:outerShdw blurRad="38100" dist="38100" dir="2700000" algn="tl">
                    <a:srgbClr val="000000">
                      <a:alpha val="43137"/>
                    </a:srgbClr>
                  </a:outerShdw>
                </a:effectLst>
              </a:rPr>
              <a:t>métropoles</a:t>
            </a:r>
            <a:r>
              <a:rPr lang="nl-BE" sz="1600" dirty="0">
                <a:solidFill>
                  <a:schemeClr val="bg1"/>
                </a:solidFill>
                <a:effectLst>
                  <a:outerShdw blurRad="38100" dist="38100" dir="2700000" algn="tl">
                    <a:srgbClr val="000000">
                      <a:alpha val="43137"/>
                    </a:srgbClr>
                  </a:outerShdw>
                </a:effectLst>
              </a:rPr>
              <a:t> </a:t>
            </a:r>
          </a:p>
        </p:txBody>
      </p:sp>
      <p:sp>
        <p:nvSpPr>
          <p:cNvPr id="36" name="Titel 1">
            <a:extLst>
              <a:ext uri="{FF2B5EF4-FFF2-40B4-BE49-F238E27FC236}">
                <a16:creationId xmlns:a16="http://schemas.microsoft.com/office/drawing/2014/main" id="{21CF8662-3CBD-4DF6-B6E2-79088311AC37}"/>
              </a:ext>
            </a:extLst>
          </p:cNvPr>
          <p:cNvSpPr txBox="1">
            <a:spLocks/>
          </p:cNvSpPr>
          <p:nvPr/>
        </p:nvSpPr>
        <p:spPr>
          <a:xfrm>
            <a:off x="0" y="67464"/>
            <a:ext cx="9144000" cy="857250"/>
          </a:xfrm>
          <a:prstGeom prst="rect">
            <a:avLst/>
          </a:prstGeom>
        </p:spPr>
        <p:txBody>
          <a:bodyPr/>
          <a:lstStyle>
            <a:lvl1pPr algn="l" defTabSz="914400" rtl="0" eaLnBrk="1" latinLnBrk="0" hangingPunct="1">
              <a:spcBef>
                <a:spcPct val="0"/>
              </a:spcBef>
              <a:buNone/>
              <a:defRPr sz="3200" kern="1200">
                <a:solidFill>
                  <a:schemeClr val="bg1"/>
                </a:solidFill>
                <a:latin typeface="+mj-lt"/>
                <a:ea typeface="+mj-ea"/>
                <a:cs typeface="+mj-cs"/>
              </a:defRPr>
            </a:lvl1pPr>
          </a:lstStyle>
          <a:p>
            <a:pPr algn="ctr"/>
            <a:r>
              <a:rPr lang="nl-NL" dirty="0" err="1"/>
              <a:t>Introduction</a:t>
            </a:r>
            <a:endParaRPr lang="nl-B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20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20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20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2000"/>
                                        <p:tgtEl>
                                          <p:spTgt spid="2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2000"/>
                                        <p:tgtEl>
                                          <p:spTgt spid="2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2000"/>
                                        <p:tgtEl>
                                          <p:spTgt spid="3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200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2000"/>
                                        <p:tgtEl>
                                          <p:spTgt spid="3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2000"/>
                                        <p:tgtEl>
                                          <p:spTgt spid="3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fade">
                                      <p:cBhvr>
                                        <p:cTn id="45"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7" grpId="0" animBg="1"/>
      <p:bldP spid="31" grpId="0" animBg="1"/>
      <p:bldP spid="28" grpId="0" animBg="1"/>
      <p:bldP spid="32" grpId="0" animBg="1"/>
      <p:bldP spid="33" grpId="0" animBg="1"/>
      <p:bldP spid="29" grpId="0" animBg="1"/>
      <p:bldP spid="3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F62B1B-CC48-4A69-AA86-C42447D7580E}"/>
              </a:ext>
            </a:extLst>
          </p:cNvPr>
          <p:cNvSpPr>
            <a:spLocks noGrp="1"/>
          </p:cNvSpPr>
          <p:nvPr>
            <p:ph type="title"/>
          </p:nvPr>
        </p:nvSpPr>
        <p:spPr/>
        <p:txBody>
          <a:bodyPr/>
          <a:lstStyle/>
          <a:p>
            <a:r>
              <a:rPr lang="nl-NL" dirty="0" err="1"/>
              <a:t>Contenu</a:t>
            </a:r>
            <a:endParaRPr lang="nl-BE" dirty="0"/>
          </a:p>
        </p:txBody>
      </p:sp>
      <p:sp>
        <p:nvSpPr>
          <p:cNvPr id="3" name="Tijdelijke aanduiding voor inhoud 2">
            <a:extLst>
              <a:ext uri="{FF2B5EF4-FFF2-40B4-BE49-F238E27FC236}">
                <a16:creationId xmlns:a16="http://schemas.microsoft.com/office/drawing/2014/main" id="{CC89D676-66EB-485C-B634-6339F2466149}"/>
              </a:ext>
            </a:extLst>
          </p:cNvPr>
          <p:cNvSpPr>
            <a:spLocks noGrp="1"/>
          </p:cNvSpPr>
          <p:nvPr>
            <p:ph idx="1"/>
          </p:nvPr>
        </p:nvSpPr>
        <p:spPr>
          <a:xfrm>
            <a:off x="1243207" y="1729241"/>
            <a:ext cx="7704856" cy="3045420"/>
          </a:xfrm>
        </p:spPr>
        <p:txBody>
          <a:bodyPr>
            <a:normAutofit/>
          </a:bodyPr>
          <a:lstStyle/>
          <a:p>
            <a:pPr marL="457200" indent="-457200">
              <a:buFont typeface="+mj-lt"/>
              <a:buAutoNum type="arabicPeriod"/>
            </a:pPr>
            <a:r>
              <a:rPr lang="nl-NL" b="1" dirty="0" err="1"/>
              <a:t>Introduction</a:t>
            </a:r>
            <a:endParaRPr lang="nl-NL" b="1" dirty="0"/>
          </a:p>
          <a:p>
            <a:pPr marL="457200" indent="-457200">
              <a:buFont typeface="+mj-lt"/>
              <a:buAutoNum type="arabicPeriod"/>
            </a:pPr>
            <a:r>
              <a:rPr lang="nl-NL" b="1" dirty="0" err="1"/>
              <a:t>Définitions</a:t>
            </a:r>
            <a:r>
              <a:rPr lang="nl-NL" b="1" dirty="0"/>
              <a:t> du </a:t>
            </a:r>
            <a:r>
              <a:rPr lang="nl-NL" b="1" dirty="0" err="1"/>
              <a:t>gouvernance</a:t>
            </a:r>
            <a:r>
              <a:rPr lang="nl-NL" b="1" dirty="0"/>
              <a:t> et méthodologie du </a:t>
            </a:r>
            <a:r>
              <a:rPr lang="nl-NL" b="1" dirty="0" err="1"/>
              <a:t>projet</a:t>
            </a:r>
            <a:r>
              <a:rPr lang="nl-NL" b="1" dirty="0"/>
              <a:t> de recherche des </a:t>
            </a:r>
            <a:r>
              <a:rPr lang="nl-NL" b="1" dirty="0" err="1"/>
              <a:t>métropoles</a:t>
            </a:r>
            <a:r>
              <a:rPr lang="nl-NL" b="1" dirty="0"/>
              <a:t> </a:t>
            </a:r>
          </a:p>
          <a:p>
            <a:pPr marL="457200" indent="-457200">
              <a:buFont typeface="+mj-lt"/>
              <a:buAutoNum type="arabicPeriod"/>
            </a:pPr>
            <a:r>
              <a:rPr lang="nl-BE" b="1" dirty="0" err="1"/>
              <a:t>Diagnostic</a:t>
            </a:r>
            <a:r>
              <a:rPr lang="nl-BE" b="1" dirty="0"/>
              <a:t> </a:t>
            </a:r>
            <a:r>
              <a:rPr lang="nl-BE" b="1" dirty="0" err="1"/>
              <a:t>toolbox</a:t>
            </a:r>
            <a:r>
              <a:rPr lang="nl-BE" b="1" dirty="0"/>
              <a:t> </a:t>
            </a:r>
            <a:r>
              <a:rPr lang="nl-BE" b="1" dirty="0" err="1"/>
              <a:t>basé</a:t>
            </a:r>
            <a:r>
              <a:rPr lang="nl-BE" b="1" strike="sngStrike" dirty="0" err="1"/>
              <a:t>e</a:t>
            </a:r>
            <a:r>
              <a:rPr lang="nl-BE" b="1" dirty="0"/>
              <a:t> </a:t>
            </a:r>
            <a:r>
              <a:rPr lang="nl-BE" b="1" dirty="0" err="1"/>
              <a:t>sur</a:t>
            </a:r>
            <a:r>
              <a:rPr lang="nl-BE" b="1" dirty="0"/>
              <a:t> des </a:t>
            </a:r>
            <a:r>
              <a:rPr lang="nl-BE" b="1" dirty="0" err="1"/>
              <a:t>théories</a:t>
            </a:r>
            <a:r>
              <a:rPr lang="nl-BE" b="1" dirty="0"/>
              <a:t> </a:t>
            </a:r>
            <a:r>
              <a:rPr lang="nl-BE" b="1" dirty="0" err="1"/>
              <a:t>criminologiques</a:t>
            </a:r>
            <a:r>
              <a:rPr lang="nl-BE" b="1" dirty="0"/>
              <a:t> </a:t>
            </a:r>
          </a:p>
          <a:p>
            <a:pPr marL="0" lvl="1" indent="0">
              <a:buNone/>
            </a:pPr>
            <a:r>
              <a:rPr lang="nl-BE" sz="2400" b="1" dirty="0"/>
              <a:t>4. </a:t>
            </a:r>
            <a:r>
              <a:rPr lang="nl-BE" sz="2400" b="1" dirty="0" err="1"/>
              <a:t>Quelques</a:t>
            </a:r>
            <a:r>
              <a:rPr lang="nl-BE" sz="2400" b="1" dirty="0"/>
              <a:t> </a:t>
            </a:r>
            <a:r>
              <a:rPr lang="nl-BE" sz="2400" b="1" dirty="0" err="1"/>
              <a:t>examples</a:t>
            </a:r>
            <a:r>
              <a:rPr lang="nl-BE" sz="2400" b="1" dirty="0"/>
              <a:t> </a:t>
            </a:r>
            <a:r>
              <a:rPr lang="nl-BE" sz="2400" b="1" dirty="0" err="1"/>
              <a:t>pratique</a:t>
            </a:r>
            <a:r>
              <a:rPr lang="nl-BE" sz="2400" b="1" dirty="0"/>
              <a:t> des grand </a:t>
            </a:r>
            <a:r>
              <a:rPr lang="nl-BE" sz="2400" b="1" dirty="0" err="1"/>
              <a:t>villes</a:t>
            </a:r>
            <a:endParaRPr lang="nl-BE" sz="2400" b="1" dirty="0"/>
          </a:p>
          <a:p>
            <a:pPr marL="0" lvl="1" indent="0">
              <a:buNone/>
            </a:pPr>
            <a:r>
              <a:rPr lang="nl-BE" sz="2400" b="1" dirty="0"/>
              <a:t>5. </a:t>
            </a:r>
            <a:r>
              <a:rPr lang="nl-BE" sz="2400" b="1" dirty="0" err="1"/>
              <a:t>Conclusions</a:t>
            </a:r>
            <a:r>
              <a:rPr lang="nl-BE" sz="2400" b="1" dirty="0"/>
              <a:t>: différents regimes </a:t>
            </a:r>
          </a:p>
          <a:p>
            <a:pPr marL="857250" lvl="1" indent="-457200"/>
            <a:endParaRPr lang="nl-BE" sz="2000" dirty="0">
              <a:solidFill>
                <a:srgbClr val="FF0000"/>
              </a:solidFill>
            </a:endParaRPr>
          </a:p>
          <a:p>
            <a:pPr marL="857250" lvl="1" indent="-457200"/>
            <a:endParaRPr lang="nl-BE" sz="2000" dirty="0">
              <a:solidFill>
                <a:srgbClr val="FF0000"/>
              </a:solidFill>
            </a:endParaRPr>
          </a:p>
        </p:txBody>
      </p:sp>
      <p:sp>
        <p:nvSpPr>
          <p:cNvPr id="4" name="Tijdelijke aanduiding voor dianummer 3">
            <a:extLst>
              <a:ext uri="{FF2B5EF4-FFF2-40B4-BE49-F238E27FC236}">
                <a16:creationId xmlns:a16="http://schemas.microsoft.com/office/drawing/2014/main" id="{AAD75D56-7A0F-4A59-8AFF-66CB7CD834C5}"/>
              </a:ext>
            </a:extLst>
          </p:cNvPr>
          <p:cNvSpPr>
            <a:spLocks noGrp="1"/>
          </p:cNvSpPr>
          <p:nvPr>
            <p:ph type="sldNum" sz="quarter" idx="12"/>
          </p:nvPr>
        </p:nvSpPr>
        <p:spPr/>
        <p:txBody>
          <a:bodyPr/>
          <a:lstStyle/>
          <a:p>
            <a:fld id="{85D460FF-DEC1-4727-8D64-D3ED0F812F35}" type="slidenum">
              <a:rPr lang="fr-CH" smtClean="0"/>
              <a:t>9</a:t>
            </a:fld>
            <a:endParaRPr lang="fr-CH"/>
          </a:p>
        </p:txBody>
      </p:sp>
      <p:sp>
        <p:nvSpPr>
          <p:cNvPr id="8" name="Pijl: rechts 7">
            <a:extLst>
              <a:ext uri="{FF2B5EF4-FFF2-40B4-BE49-F238E27FC236}">
                <a16:creationId xmlns:a16="http://schemas.microsoft.com/office/drawing/2014/main" id="{9655F755-7FC7-498F-861A-D412839BB73C}"/>
              </a:ext>
            </a:extLst>
          </p:cNvPr>
          <p:cNvSpPr/>
          <p:nvPr/>
        </p:nvSpPr>
        <p:spPr>
          <a:xfrm>
            <a:off x="-668716" y="2211710"/>
            <a:ext cx="668716" cy="36004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391163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1.66667E-6 -4.81481E-6 L 0.1349 -4.81481E-6 " pathEditMode="relative" rAng="0" ptsTypes="AA">
                                      <p:cBhvr>
                                        <p:cTn id="6" dur="2000" fill="hold"/>
                                        <p:tgtEl>
                                          <p:spTgt spid="8"/>
                                        </p:tgtEl>
                                        <p:attrNameLst>
                                          <p:attrName>ppt_x</p:attrName>
                                          <p:attrName>ppt_y</p:attrName>
                                        </p:attrNameLst>
                                      </p:cBhvr>
                                      <p:rCtr x="673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Kantoorthema">
  <a:themeElements>
    <a:clrScheme name="DCAF Brand 2019">
      <a:dk1>
        <a:srgbClr val="00204E"/>
      </a:dk1>
      <a:lt1>
        <a:sysClr val="window" lastClr="FFFFFF"/>
      </a:lt1>
      <a:dk2>
        <a:srgbClr val="00204E"/>
      </a:dk2>
      <a:lt2>
        <a:srgbClr val="FBEABF"/>
      </a:lt2>
      <a:accent1>
        <a:srgbClr val="F0AB00"/>
      </a:accent1>
      <a:accent2>
        <a:srgbClr val="00B2A9"/>
      </a:accent2>
      <a:accent3>
        <a:srgbClr val="8996A0"/>
      </a:accent3>
      <a:accent4>
        <a:srgbClr val="A7B0B8"/>
      </a:accent4>
      <a:accent5>
        <a:srgbClr val="40C5BF"/>
      </a:accent5>
      <a:accent6>
        <a:srgbClr val="F4C040"/>
      </a:accent6>
      <a:hlink>
        <a:srgbClr val="00B2A9"/>
      </a:hlink>
      <a:folHlink>
        <a:srgbClr val="8996A0"/>
      </a:folHlink>
    </a:clrScheme>
    <a:fontScheme name="DCAF Brand 2019">
      <a:majorFont>
        <a:latin typeface="Saira ExtraBold"/>
        <a:ea typeface=""/>
        <a:cs typeface=""/>
      </a:majorFont>
      <a:minorFont>
        <a:latin typeface="Saira"/>
        <a:ea typeface=""/>
        <a:cs typeface=""/>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CAF_PPT_2019  -  Read-Only" id="{014F4D34-BD9E-4009-8C7E-E98A92B543D8}" vid="{F29C20E7-F5D4-4B35-9A82-AD8720EE558F}"/>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4A9AA30F3D58A46B04FE04A637DDD7E" ma:contentTypeVersion="5" ma:contentTypeDescription="Create a new document." ma:contentTypeScope="" ma:versionID="07087c4bf0409b5998ee80a82f212cca">
  <xsd:schema xmlns:xsd="http://www.w3.org/2001/XMLSchema" xmlns:xs="http://www.w3.org/2001/XMLSchema" xmlns:p="http://schemas.microsoft.com/office/2006/metadata/properties" xmlns:ns2="a1ec9f4b-03c0-425a-a532-22b772d100b9" xmlns:ns3="4c17f5b6-eb87-4ddb-ba55-74da1aef247e" targetNamespace="http://schemas.microsoft.com/office/2006/metadata/properties" ma:root="true" ma:fieldsID="6096781fde60b319dac031bc944f137e" ns2:_="" ns3:_="">
    <xsd:import namespace="a1ec9f4b-03c0-425a-a532-22b772d100b9"/>
    <xsd:import namespace="4c17f5b6-eb87-4ddb-ba55-74da1aef247e"/>
    <xsd:element name="properties">
      <xsd:complexType>
        <xsd:sequence>
          <xsd:element name="documentManagement">
            <xsd:complexType>
              <xsd:all>
                <xsd:element ref="ns2:_dlc_DocId" minOccurs="0"/>
                <xsd:element ref="ns2:_dlc_DocIdUrl" minOccurs="0"/>
                <xsd:element ref="ns2:_dlc_DocIdPersistId" minOccurs="0"/>
                <xsd:element ref="ns3:Author0" minOccurs="0"/>
                <xsd:element ref="ns3:Date" minOccurs="0"/>
                <xsd:element ref="ns3:Document_x0020_Type" minOccurs="0"/>
                <xsd:element ref="ns3: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ec9f4b-03c0-425a-a532-22b772d100b9"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4c17f5b6-eb87-4ddb-ba55-74da1aef247e" elementFormDefault="qualified">
    <xsd:import namespace="http://schemas.microsoft.com/office/2006/documentManagement/types"/>
    <xsd:import namespace="http://schemas.microsoft.com/office/infopath/2007/PartnerControls"/>
    <xsd:element name="Author0" ma:index="11" nillable="true" ma:displayName="Author" ma:list="UserInfo" ma:SharePointGroup="0" ma:internalName="Author0"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ate" ma:index="12" nillable="true" ma:displayName="Date" ma:format="DateOnly" ma:internalName="Date">
      <xsd:simpleType>
        <xsd:restriction base="dms:DateTime"/>
      </xsd:simpleType>
    </xsd:element>
    <xsd:element name="Document_x0020_Type" ma:index="14" nillable="true" ma:displayName="Document Type" ma:internalName="Document_x0020_Type">
      <xsd:simpleType>
        <xsd:restriction base="dms:Text">
          <xsd:maxLength value="255"/>
        </xsd:restriction>
      </xsd:simpleType>
    </xsd:element>
    <xsd:element name="Topic" ma:index="15" nillable="true" ma:displayName="Topic" ma:internalName="Topic">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opic xmlns="4c17f5b6-eb87-4ddb-ba55-74da1aef247e">DCAF Standard Template</Topic>
    <Author0 xmlns="4c17f5b6-eb87-4ddb-ba55-74da1aef247e">
      <UserInfo>
        <DisplayName/>
        <AccountId xsi:nil="true"/>
        <AccountType/>
      </UserInfo>
    </Author0>
    <_dlc_DocId xmlns="a1ec9f4b-03c0-425a-a532-22b772d100b9">HF4RY2MMQTEP-1069230636-26</_dlc_DocId>
    <Date xmlns="4c17f5b6-eb87-4ddb-ba55-74da1aef247e" xsi:nil="true"/>
    <_dlc_DocIdUrl xmlns="a1ec9f4b-03c0-425a-a532-22b772d100b9">
      <Url>http://portal.dcaf.ch/intranet/_layouts/15/DocIdRedir.aspx?ID=HF4RY2MMQTEP-1069230636-26</Url>
      <Description>HF4RY2MMQTEP-1069230636-26</Description>
    </_dlc_DocIdUrl>
    <Document_x0020_Type xmlns="4c17f5b6-eb87-4ddb-ba55-74da1aef247e" xsi:nil="true"/>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A54F654-4CDB-4612-9E81-5752656467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ec9f4b-03c0-425a-a532-22b772d100b9"/>
    <ds:schemaRef ds:uri="4c17f5b6-eb87-4ddb-ba55-74da1aef24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D908632-6804-4692-88CB-B65401DE260E}">
  <ds:schemaRefs>
    <ds:schemaRef ds:uri="http://purl.org/dc/elements/1.1/"/>
    <ds:schemaRef ds:uri="http://www.w3.org/XML/1998/namespace"/>
    <ds:schemaRef ds:uri="http://schemas.microsoft.com/office/infopath/2007/PartnerControls"/>
    <ds:schemaRef ds:uri="http://purl.org/dc/terms/"/>
    <ds:schemaRef ds:uri="http://schemas.openxmlformats.org/package/2006/metadata/core-properties"/>
    <ds:schemaRef ds:uri="http://purl.org/dc/dcmitype/"/>
    <ds:schemaRef ds:uri="http://schemas.microsoft.com/office/2006/documentManagement/types"/>
    <ds:schemaRef ds:uri="4c17f5b6-eb87-4ddb-ba55-74da1aef247e"/>
    <ds:schemaRef ds:uri="a1ec9f4b-03c0-425a-a532-22b772d100b9"/>
    <ds:schemaRef ds:uri="http://schemas.microsoft.com/office/2006/metadata/properties"/>
  </ds:schemaRefs>
</ds:datastoreItem>
</file>

<file path=customXml/itemProps3.xml><?xml version="1.0" encoding="utf-8"?>
<ds:datastoreItem xmlns:ds="http://schemas.openxmlformats.org/officeDocument/2006/customXml" ds:itemID="{00743556-E4CE-4332-94DD-FE7B91744762}">
  <ds:schemaRefs>
    <ds:schemaRef ds:uri="http://schemas.microsoft.com/sharepoint/events"/>
  </ds:schemaRefs>
</ds:datastoreItem>
</file>

<file path=customXml/itemProps4.xml><?xml version="1.0" encoding="utf-8"?>
<ds:datastoreItem xmlns:ds="http://schemas.openxmlformats.org/officeDocument/2006/customXml" ds:itemID="{5C5AEAA0-232A-4C6D-8E17-49003119181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DCAF PPT template</Template>
  <TotalTime>1547</TotalTime>
  <Words>4257</Words>
  <Application>Microsoft Office PowerPoint</Application>
  <PresentationFormat>Diavoorstelling (16:9)</PresentationFormat>
  <Paragraphs>647</Paragraphs>
  <Slides>47</Slides>
  <Notes>0</Notes>
  <HiddenSlides>9</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47</vt:i4>
      </vt:variant>
    </vt:vector>
  </HeadingPairs>
  <TitlesOfParts>
    <vt:vector size="54" baseType="lpstr">
      <vt:lpstr>Arial Narrow</vt:lpstr>
      <vt:lpstr>Saira</vt:lpstr>
      <vt:lpstr>Saira ExtraBold</vt:lpstr>
      <vt:lpstr>Calibri</vt:lpstr>
      <vt:lpstr>Arial</vt:lpstr>
      <vt:lpstr>Minion</vt:lpstr>
      <vt:lpstr>Kantoorthema</vt:lpstr>
      <vt:lpstr>Politique de sécurité en métropoles </vt:lpstr>
      <vt:lpstr>Contenu</vt:lpstr>
      <vt:lpstr>PowerPoint-presentatie</vt:lpstr>
      <vt:lpstr>PowerPoint-presentatie</vt:lpstr>
      <vt:lpstr>PowerPoint-presentatie</vt:lpstr>
      <vt:lpstr>PowerPoint-presentatie</vt:lpstr>
      <vt:lpstr>PowerPoint-presentatie</vt:lpstr>
      <vt:lpstr>PowerPoint-presentatie</vt:lpstr>
      <vt:lpstr>Contenu</vt:lpstr>
      <vt:lpstr>PowerPoint-presentatie</vt:lpstr>
      <vt:lpstr>PowerPoint-presentatie</vt:lpstr>
      <vt:lpstr>Publications </vt:lpstr>
      <vt:lpstr>PowerPoint-presentatie</vt:lpstr>
      <vt:lpstr>PowerPoint-presentatie</vt:lpstr>
      <vt:lpstr>PowerPoint-presentatie</vt:lpstr>
      <vt:lpstr>Contenu</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Contenu</vt:lpstr>
      <vt:lpstr>PowerPoint-presentatie</vt:lpstr>
      <vt:lpstr>PowerPoint-presentatie</vt:lpstr>
      <vt:lpstr>Contenu</vt:lpstr>
      <vt:lpstr>PowerPoint-presentatie</vt:lpstr>
      <vt:lpstr>PowerPoint-presentatie</vt:lpstr>
      <vt:lpstr>Merci de votre attention.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pponsaers@gmail.com</dc:creator>
  <cp:lastModifiedBy>pponsaers@gmail.com</cp:lastModifiedBy>
  <cp:revision>197</cp:revision>
  <dcterms:created xsi:type="dcterms:W3CDTF">2020-11-14T14:55:41Z</dcterms:created>
  <dcterms:modified xsi:type="dcterms:W3CDTF">2020-12-06T14:19:02Z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b4ce1521-fe70-4b84-b3d9-d71fcef5761b</vt:lpwstr>
  </property>
  <property fmtid="{D5CDD505-2E9C-101B-9397-08002B2CF9AE}" pid="3" name="ContentTypeId">
    <vt:lpwstr>0x010100B4A9AA30F3D58A46B04FE04A637DDD7E</vt:lpwstr>
  </property>
</Properties>
</file>