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Lst>
  <p:notesMasterIdLst>
    <p:notesMasterId r:id="rId31"/>
  </p:notesMasterIdLst>
  <p:sldIdLst>
    <p:sldId id="257" r:id="rId6"/>
    <p:sldId id="543" r:id="rId7"/>
    <p:sldId id="539" r:id="rId8"/>
    <p:sldId id="548" r:id="rId9"/>
    <p:sldId id="546" r:id="rId10"/>
    <p:sldId id="549" r:id="rId11"/>
    <p:sldId id="282" r:id="rId12"/>
    <p:sldId id="271" r:id="rId13"/>
    <p:sldId id="272" r:id="rId14"/>
    <p:sldId id="273" r:id="rId15"/>
    <p:sldId id="274" r:id="rId16"/>
    <p:sldId id="275" r:id="rId17"/>
    <p:sldId id="276" r:id="rId18"/>
    <p:sldId id="277" r:id="rId19"/>
    <p:sldId id="540" r:id="rId20"/>
    <p:sldId id="278" r:id="rId21"/>
    <p:sldId id="279" r:id="rId22"/>
    <p:sldId id="280" r:id="rId23"/>
    <p:sldId id="281" r:id="rId24"/>
    <p:sldId id="545" r:id="rId25"/>
    <p:sldId id="267" r:id="rId26"/>
    <p:sldId id="268" r:id="rId27"/>
    <p:sldId id="542" r:id="rId28"/>
    <p:sldId id="544" r:id="rId29"/>
    <p:sldId id="320" r:id="rId30"/>
  </p:sldIdLst>
  <p:sldSz cx="9144000" cy="5143500" type="screen16x9"/>
  <p:notesSz cx="6858000" cy="9144000"/>
  <p:embeddedFontLst>
    <p:embeddedFont>
      <p:font typeface="Arial Narrow" panose="020B0606020202030204" pitchFamily="34" charset="0"/>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Saira" panose="020B0604020202020204" charset="0"/>
      <p:regular r:id="rId40"/>
      <p:bold r:id="rId41"/>
    </p:embeddedFont>
    <p:embeddedFont>
      <p:font typeface="Saira ExtraBold" panose="020B0604020202020204" charset="0"/>
      <p:bold r:id="rId42"/>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63"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94682" autoAdjust="0"/>
  </p:normalViewPr>
  <p:slideViewPr>
    <p:cSldViewPr>
      <p:cViewPr varScale="1">
        <p:scale>
          <a:sx n="90" d="100"/>
          <a:sy n="90" d="100"/>
        </p:scale>
        <p:origin x="678" y="84"/>
      </p:cViewPr>
      <p:guideLst>
        <p:guide orient="horz" pos="2663"/>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3.fntdata"/><Relationship Id="rId42" Type="http://schemas.openxmlformats.org/officeDocument/2006/relationships/font" Target="fonts/font11.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5.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4.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9B8BF6-1D50-4B85-AF90-17537E63981B}" type="datetimeFigureOut">
              <a:rPr lang="nl-BE" smtClean="0"/>
              <a:t>11/12/2020</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204DAF-A864-4CC9-9E06-C52A343CA4E0}" type="slidenum">
              <a:rPr lang="nl-BE" smtClean="0"/>
              <a:t>‹nr.›</a:t>
            </a:fld>
            <a:endParaRPr lang="nl-BE"/>
          </a:p>
        </p:txBody>
      </p:sp>
    </p:spTree>
    <p:extLst>
      <p:ext uri="{BB962C8B-B14F-4D97-AF65-F5344CB8AC3E}">
        <p14:creationId xmlns:p14="http://schemas.microsoft.com/office/powerpoint/2010/main" val="3271905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_White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85D460FF-DEC1-4727-8D64-D3ED0F812F35}" type="slidenum">
              <a:rPr lang="fr-CH" smtClean="0"/>
              <a:t>‹nr.›</a:t>
            </a:fld>
            <a:endParaRPr lang="fr-CH"/>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3568" y="195485"/>
            <a:ext cx="1728192" cy="294931"/>
          </a:xfrm>
          <a:prstGeom prst="rect">
            <a:avLst/>
          </a:prstGeom>
        </p:spPr>
      </p:pic>
      <p:sp>
        <p:nvSpPr>
          <p:cNvPr id="9" name="Title Placeholder 1">
            <a:extLst>
              <a:ext uri="{FF2B5EF4-FFF2-40B4-BE49-F238E27FC236}">
                <a16:creationId xmlns:a16="http://schemas.microsoft.com/office/drawing/2014/main" id="{182EDE65-81C6-4D04-A738-160D0B7848B2}"/>
              </a:ext>
            </a:extLst>
          </p:cNvPr>
          <p:cNvSpPr>
            <a:spLocks noGrp="1"/>
          </p:cNvSpPr>
          <p:nvPr>
            <p:ph type="title"/>
          </p:nvPr>
        </p:nvSpPr>
        <p:spPr>
          <a:xfrm>
            <a:off x="467544" y="621903"/>
            <a:ext cx="8229600" cy="942975"/>
          </a:xfrm>
          <a:prstGeom prst="rect">
            <a:avLst/>
          </a:prstGeom>
        </p:spPr>
        <p:txBody>
          <a:bodyPr vert="horz" lIns="91440" tIns="45720" rIns="91440" bIns="45720" rtlCol="0" anchor="ctr">
            <a:normAutofit/>
          </a:bodyPr>
          <a:lstStyle>
            <a:lvl1pPr>
              <a:defRPr>
                <a:solidFill>
                  <a:schemeClr val="tx1"/>
                </a:solidFill>
              </a:defRPr>
            </a:lvl1pPr>
          </a:lstStyle>
          <a:p>
            <a:r>
              <a:rPr lang="nl-NL"/>
              <a:t>Klik om stijl te bewerken</a:t>
            </a:r>
            <a:endParaRPr lang="fr-CH" dirty="0"/>
          </a:p>
        </p:txBody>
      </p:sp>
      <p:sp>
        <p:nvSpPr>
          <p:cNvPr id="10" name="Text Placeholder 2">
            <a:extLst>
              <a:ext uri="{FF2B5EF4-FFF2-40B4-BE49-F238E27FC236}">
                <a16:creationId xmlns:a16="http://schemas.microsoft.com/office/drawing/2014/main" id="{FEC2E78C-50BD-4404-81C2-D4B9DBFF7CD5}"/>
              </a:ext>
            </a:extLst>
          </p:cNvPr>
          <p:cNvSpPr>
            <a:spLocks noGrp="1"/>
          </p:cNvSpPr>
          <p:nvPr>
            <p:ph idx="1"/>
          </p:nvPr>
        </p:nvSpPr>
        <p:spPr>
          <a:xfrm>
            <a:off x="467544" y="1449318"/>
            <a:ext cx="8229600" cy="3334084"/>
          </a:xfrm>
          <a:prstGeom prst="rect">
            <a:avLst/>
          </a:prstGeom>
        </p:spPr>
        <p:txBody>
          <a:bodyPr vert="horz" lIns="91440" tIns="45720" rIns="91440" bIns="45720" rtlCol="0">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CH" dirty="0"/>
          </a:p>
        </p:txBody>
      </p:sp>
      <p:sp>
        <p:nvSpPr>
          <p:cNvPr id="11" name="Date Placeholder 3">
            <a:extLst>
              <a:ext uri="{FF2B5EF4-FFF2-40B4-BE49-F238E27FC236}">
                <a16:creationId xmlns:a16="http://schemas.microsoft.com/office/drawing/2014/main" id="{B15DDBDE-253E-4B94-9F37-FFD219AC9F4C}"/>
              </a:ext>
            </a:extLst>
          </p:cNvPr>
          <p:cNvSpPr txBox="1">
            <a:spLocks/>
          </p:cNvSpPr>
          <p:nvPr userDrawn="1"/>
        </p:nvSpPr>
        <p:spPr>
          <a:xfrm>
            <a:off x="467544" y="4790802"/>
            <a:ext cx="2133600" cy="301228"/>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4730F7-AEFF-411A-9935-E22A84A9D5F5}" type="datetimeFigureOut">
              <a:rPr lang="fr-CH" smtClean="0"/>
              <a:pPr/>
              <a:t>11.12.2020</a:t>
            </a:fld>
            <a:endParaRPr lang="fr-CH" dirty="0"/>
          </a:p>
        </p:txBody>
      </p:sp>
    </p:spTree>
    <p:extLst>
      <p:ext uri="{BB962C8B-B14F-4D97-AF65-F5344CB8AC3E}">
        <p14:creationId xmlns:p14="http://schemas.microsoft.com/office/powerpoint/2010/main" val="752330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3775298"/>
            <a:ext cx="5486400" cy="425054"/>
          </a:xfrm>
        </p:spPr>
        <p:txBody>
          <a:bodyPr anchor="b"/>
          <a:lstStyle>
            <a:lvl1pPr algn="l">
              <a:defRPr sz="2000" b="1"/>
            </a:lvl1pPr>
          </a:lstStyle>
          <a:p>
            <a:r>
              <a:rPr lang="nl-NL"/>
              <a:t>Klik om stijl te bewerken</a:t>
            </a:r>
            <a:endParaRPr lang="fr-CH" dirty="0"/>
          </a:p>
        </p:txBody>
      </p:sp>
      <p:sp>
        <p:nvSpPr>
          <p:cNvPr id="3" name="Picture Placeholder 2"/>
          <p:cNvSpPr>
            <a:spLocks noGrp="1"/>
          </p:cNvSpPr>
          <p:nvPr>
            <p:ph type="pic" idx="1"/>
          </p:nvPr>
        </p:nvSpPr>
        <p:spPr>
          <a:xfrm>
            <a:off x="1792288" y="918333"/>
            <a:ext cx="5486400" cy="28055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fr-CH"/>
          </a:p>
        </p:txBody>
      </p:sp>
      <p:sp>
        <p:nvSpPr>
          <p:cNvPr id="4" name="Text Placeholder 3"/>
          <p:cNvSpPr>
            <a:spLocks noGrp="1"/>
          </p:cNvSpPr>
          <p:nvPr>
            <p:ph type="body" sz="half" idx="2"/>
          </p:nvPr>
        </p:nvSpPr>
        <p:spPr>
          <a:xfrm>
            <a:off x="1792288" y="4200351"/>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AAC597AE-4B9A-45E3-A33D-2CBF2A116C09}" type="datetime1">
              <a:rPr lang="fr-CH" smtClean="0"/>
              <a:t>11.12.2020</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85D460FF-DEC1-4727-8D64-D3ED0F812F35}" type="slidenum">
              <a:rPr lang="fr-CH" smtClean="0"/>
              <a:t>‹nr.›</a:t>
            </a:fld>
            <a:endParaRPr lang="fr-CH"/>
          </a:p>
        </p:txBody>
      </p:sp>
    </p:spTree>
    <p:extLst>
      <p:ext uri="{BB962C8B-B14F-4D97-AF65-F5344CB8AC3E}">
        <p14:creationId xmlns:p14="http://schemas.microsoft.com/office/powerpoint/2010/main" val="3708419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3775298"/>
            <a:ext cx="5486400" cy="425054"/>
          </a:xfrm>
        </p:spPr>
        <p:txBody>
          <a:bodyPr anchor="b"/>
          <a:lstStyle>
            <a:lvl1pPr algn="l">
              <a:defRPr sz="2000" b="1">
                <a:solidFill>
                  <a:schemeClr val="tx1"/>
                </a:solidFill>
              </a:defRPr>
            </a:lvl1pPr>
          </a:lstStyle>
          <a:p>
            <a:r>
              <a:rPr lang="nl-NL"/>
              <a:t>Klik om stijl te bewerken</a:t>
            </a:r>
            <a:endParaRPr lang="fr-CH" dirty="0"/>
          </a:p>
        </p:txBody>
      </p:sp>
      <p:sp>
        <p:nvSpPr>
          <p:cNvPr id="3" name="Picture Placeholder 2"/>
          <p:cNvSpPr>
            <a:spLocks noGrp="1"/>
          </p:cNvSpPr>
          <p:nvPr>
            <p:ph type="pic" idx="1"/>
          </p:nvPr>
        </p:nvSpPr>
        <p:spPr>
          <a:xfrm>
            <a:off x="1792288" y="918333"/>
            <a:ext cx="5486400" cy="2805545"/>
          </a:xfrm>
        </p:spPr>
        <p:txBody>
          <a:bodyPr/>
          <a:lstStyle>
            <a:lvl1pPr marL="0" indent="0">
              <a:buNone/>
              <a:defRPr sz="3200">
                <a:ln>
                  <a:noFill/>
                </a:ln>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fr-CH"/>
          </a:p>
        </p:txBody>
      </p:sp>
      <p:sp>
        <p:nvSpPr>
          <p:cNvPr id="4" name="Text Placeholder 3"/>
          <p:cNvSpPr>
            <a:spLocks noGrp="1"/>
          </p:cNvSpPr>
          <p:nvPr>
            <p:ph type="body" sz="half" idx="2"/>
          </p:nvPr>
        </p:nvSpPr>
        <p:spPr>
          <a:xfrm>
            <a:off x="1792288" y="4200351"/>
            <a:ext cx="5486400" cy="603647"/>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A38DBAC-00EF-4D7F-8353-02966E80E5D8}" type="datetime1">
              <a:rPr lang="fr-CH" smtClean="0"/>
              <a:t>11.12.2020</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85D460FF-DEC1-4727-8D64-D3ED0F812F35}" type="slidenum">
              <a:rPr lang="fr-CH" smtClean="0"/>
              <a:t>‹nr.›</a:t>
            </a:fld>
            <a:endParaRPr lang="fr-CH"/>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7544" y="195486"/>
            <a:ext cx="2016224" cy="344086"/>
          </a:xfrm>
          <a:prstGeom prst="rect">
            <a:avLst/>
          </a:prstGeom>
        </p:spPr>
      </p:pic>
    </p:spTree>
    <p:extLst>
      <p:ext uri="{BB962C8B-B14F-4D97-AF65-F5344CB8AC3E}">
        <p14:creationId xmlns:p14="http://schemas.microsoft.com/office/powerpoint/2010/main" val="1594150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a:xfrm>
            <a:off x="457200" y="771550"/>
            <a:ext cx="5122912" cy="857250"/>
          </a:xfrm>
        </p:spPr>
        <p:txBody>
          <a:bodyPr>
            <a:normAutofit/>
          </a:bodyPr>
          <a:lstStyle>
            <a:lvl1pPr>
              <a:defRPr sz="2400"/>
            </a:lvl1pPr>
          </a:lstStyle>
          <a:p>
            <a:r>
              <a:rPr lang="nl-NL"/>
              <a:t>Klik om stijl te bewerken</a:t>
            </a:r>
            <a:endParaRPr lang="fr-CH" dirty="0"/>
          </a:p>
        </p:txBody>
      </p:sp>
      <p:sp>
        <p:nvSpPr>
          <p:cNvPr id="3" name="Vertical Text Placeholder 2"/>
          <p:cNvSpPr>
            <a:spLocks noGrp="1"/>
          </p:cNvSpPr>
          <p:nvPr>
            <p:ph type="body" orient="vert" idx="1"/>
          </p:nvPr>
        </p:nvSpPr>
        <p:spPr>
          <a:xfrm rot="16200000">
            <a:off x="1511659" y="663534"/>
            <a:ext cx="2880323" cy="4968554"/>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CH" dirty="0"/>
          </a:p>
        </p:txBody>
      </p:sp>
      <p:sp>
        <p:nvSpPr>
          <p:cNvPr id="4" name="Date Placeholder 3"/>
          <p:cNvSpPr>
            <a:spLocks noGrp="1"/>
          </p:cNvSpPr>
          <p:nvPr>
            <p:ph type="dt" sz="half" idx="10"/>
          </p:nvPr>
        </p:nvSpPr>
        <p:spPr/>
        <p:txBody>
          <a:bodyPr/>
          <a:lstStyle/>
          <a:p>
            <a:fld id="{538BA4E6-1551-411A-935C-C3C38093B605}" type="datetime1">
              <a:rPr lang="fr-CH" smtClean="0"/>
              <a:t>11.12.2020</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85D460FF-DEC1-4727-8D64-D3ED0F812F35}" type="slidenum">
              <a:rPr lang="fr-CH" smtClean="0"/>
              <a:t>‹nr.›</a:t>
            </a:fld>
            <a:endParaRPr lang="fr-CH"/>
          </a:p>
        </p:txBody>
      </p:sp>
      <p:sp>
        <p:nvSpPr>
          <p:cNvPr id="8" name="Picture Placeholder 7"/>
          <p:cNvSpPr>
            <a:spLocks noGrp="1"/>
          </p:cNvSpPr>
          <p:nvPr>
            <p:ph type="pic" sz="quarter" idx="13"/>
          </p:nvPr>
        </p:nvSpPr>
        <p:spPr>
          <a:xfrm>
            <a:off x="5724525" y="0"/>
            <a:ext cx="3419475" cy="5143500"/>
          </a:xfrm>
        </p:spPr>
        <p:txBody>
          <a:bodyPr/>
          <a:lstStyle/>
          <a:p>
            <a:r>
              <a:rPr lang="nl-NL"/>
              <a:t>Klik op het pictogram als u een afbeelding wilt toevoegen</a:t>
            </a:r>
            <a:endParaRPr lang="fr-CH"/>
          </a:p>
        </p:txBody>
      </p:sp>
    </p:spTree>
    <p:extLst>
      <p:ext uri="{BB962C8B-B14F-4D97-AF65-F5344CB8AC3E}">
        <p14:creationId xmlns:p14="http://schemas.microsoft.com/office/powerpoint/2010/main" val="1449589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rot="16200000">
            <a:off x="-288540" y="1239602"/>
            <a:ext cx="4032448" cy="2808312"/>
          </a:xfrm>
        </p:spPr>
        <p:txBody>
          <a:bodyPr vert="eaVert"/>
          <a:lstStyle/>
          <a:p>
            <a:r>
              <a:rPr lang="nl-NL"/>
              <a:t>Klik om stijl te bewerken</a:t>
            </a:r>
            <a:endParaRPr lang="fr-CH"/>
          </a:p>
        </p:txBody>
      </p:sp>
      <p:sp>
        <p:nvSpPr>
          <p:cNvPr id="3" name="Vertical Text Placeholder 2"/>
          <p:cNvSpPr>
            <a:spLocks noGrp="1"/>
          </p:cNvSpPr>
          <p:nvPr>
            <p:ph type="body" orient="vert" idx="1"/>
          </p:nvPr>
        </p:nvSpPr>
        <p:spPr>
          <a:xfrm rot="16200000">
            <a:off x="2627784" y="1203598"/>
            <a:ext cx="4032448" cy="288032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CH" dirty="0"/>
          </a:p>
        </p:txBody>
      </p:sp>
      <p:sp>
        <p:nvSpPr>
          <p:cNvPr id="4" name="Date Placeholder 3"/>
          <p:cNvSpPr>
            <a:spLocks noGrp="1"/>
          </p:cNvSpPr>
          <p:nvPr>
            <p:ph type="dt" sz="half" idx="10"/>
          </p:nvPr>
        </p:nvSpPr>
        <p:spPr/>
        <p:txBody>
          <a:bodyPr/>
          <a:lstStyle/>
          <a:p>
            <a:fld id="{4D5278DD-CF10-4F3F-94CB-F0BCC5AC5C2D}" type="datetime1">
              <a:rPr lang="fr-CH" smtClean="0"/>
              <a:t>11.12.2020</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85D460FF-DEC1-4727-8D64-D3ED0F812F35}" type="slidenum">
              <a:rPr lang="fr-CH" smtClean="0"/>
              <a:t>‹nr.›</a:t>
            </a:fld>
            <a:endParaRPr lang="fr-CH"/>
          </a:p>
        </p:txBody>
      </p:sp>
      <p:sp>
        <p:nvSpPr>
          <p:cNvPr id="8" name="Picture Placeholder 7"/>
          <p:cNvSpPr>
            <a:spLocks noGrp="1"/>
          </p:cNvSpPr>
          <p:nvPr>
            <p:ph type="pic" sz="quarter" idx="13"/>
          </p:nvPr>
        </p:nvSpPr>
        <p:spPr>
          <a:xfrm>
            <a:off x="6156325" y="0"/>
            <a:ext cx="2987675" cy="5143500"/>
          </a:xfrm>
        </p:spPr>
        <p:txBody>
          <a:bodyPr/>
          <a:lstStyle/>
          <a:p>
            <a:r>
              <a:rPr lang="nl-NL"/>
              <a:t>Klik op het pictogram als u een afbeelding wilt toevoegen</a:t>
            </a:r>
            <a:endParaRPr lang="fr-CH"/>
          </a:p>
        </p:txBody>
      </p:sp>
    </p:spTree>
    <p:extLst>
      <p:ext uri="{BB962C8B-B14F-4D97-AF65-F5344CB8AC3E}">
        <p14:creationId xmlns:p14="http://schemas.microsoft.com/office/powerpoint/2010/main" val="2754410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eldia">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8B599585-2FEB-416E-BA22-20AE1801C901}" type="datetime1">
              <a:rPr lang="nl-BE"/>
              <a:pPr>
                <a:defRPr/>
              </a:pPr>
              <a:t>11/12/2020</a:t>
            </a:fld>
            <a:endParaRPr lang="nl-BE"/>
          </a:p>
        </p:txBody>
      </p:sp>
      <p:sp>
        <p:nvSpPr>
          <p:cNvPr id="3" name="Tijdelijke aanduiding voor voettekst 4"/>
          <p:cNvSpPr>
            <a:spLocks noGrp="1"/>
          </p:cNvSpPr>
          <p:nvPr>
            <p:ph type="ftr" sz="quarter" idx="11"/>
          </p:nvPr>
        </p:nvSpPr>
        <p:spPr/>
        <p:txBody>
          <a:bodyPr/>
          <a:lstStyle>
            <a:lvl1pPr>
              <a:defRPr/>
            </a:lvl1pPr>
          </a:lstStyle>
          <a:p>
            <a:pPr>
              <a:defRPr/>
            </a:pPr>
            <a:r>
              <a:rPr lang="nl-BE"/>
              <a:t>Policing European Metropolises Project</a:t>
            </a:r>
          </a:p>
        </p:txBody>
      </p:sp>
      <p:sp>
        <p:nvSpPr>
          <p:cNvPr id="4" name="Tijdelijke aanduiding voor dianummer 5"/>
          <p:cNvSpPr>
            <a:spLocks noGrp="1"/>
          </p:cNvSpPr>
          <p:nvPr>
            <p:ph type="sldNum" sz="quarter" idx="12"/>
          </p:nvPr>
        </p:nvSpPr>
        <p:spPr/>
        <p:txBody>
          <a:bodyPr/>
          <a:lstStyle>
            <a:lvl1pPr>
              <a:defRPr/>
            </a:lvl1pPr>
          </a:lstStyle>
          <a:p>
            <a:fld id="{AD0EE365-4D73-46BE-AA3C-0372F26EA943}" type="slidenum">
              <a:rPr lang="nl-BE" altLang="nl-NL"/>
              <a:pPr/>
              <a:t>‹nr.›</a:t>
            </a:fld>
            <a:endParaRPr lang="nl-BE" altLang="nl-NL"/>
          </a:p>
        </p:txBody>
      </p:sp>
    </p:spTree>
    <p:extLst>
      <p:ext uri="{BB962C8B-B14F-4D97-AF65-F5344CB8AC3E}">
        <p14:creationId xmlns:p14="http://schemas.microsoft.com/office/powerpoint/2010/main" val="3859573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a:solidFill>
                  <a:schemeClr val="tx1"/>
                </a:solidFill>
              </a:defRPr>
            </a:lvl1pPr>
          </a:lstStyle>
          <a:p>
            <a:r>
              <a:rPr lang="nl-NL"/>
              <a:t>Klik om stijl te bewerken</a:t>
            </a:r>
            <a:endParaRPr lang="fr-CH" dirty="0"/>
          </a:p>
        </p:txBody>
      </p:sp>
      <p:sp>
        <p:nvSpPr>
          <p:cNvPr id="3" name="Subtitle 2"/>
          <p:cNvSpPr>
            <a:spLocks noGrp="1"/>
          </p:cNvSpPr>
          <p:nvPr>
            <p:ph type="subTitle" idx="1"/>
          </p:nvPr>
        </p:nvSpPr>
        <p:spPr>
          <a:xfrm>
            <a:off x="683568"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fr-CH" dirty="0"/>
          </a:p>
        </p:txBody>
      </p:sp>
      <p:sp>
        <p:nvSpPr>
          <p:cNvPr id="4" name="Date Placeholder 3"/>
          <p:cNvSpPr>
            <a:spLocks noGrp="1"/>
          </p:cNvSpPr>
          <p:nvPr>
            <p:ph type="dt" sz="half" idx="10"/>
          </p:nvPr>
        </p:nvSpPr>
        <p:spPr/>
        <p:txBody>
          <a:bodyPr/>
          <a:lstStyle/>
          <a:p>
            <a:fld id="{12F68F36-AC89-4D82-8938-A57232788EA6}" type="datetime1">
              <a:rPr lang="fr-CH" smtClean="0"/>
              <a:t>11.12.2020</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85D460FF-DEC1-4727-8D64-D3ED0F812F35}" type="slidenum">
              <a:rPr lang="fr-CH" smtClean="0"/>
              <a:t>‹nr.›</a:t>
            </a:fld>
            <a:endParaRPr lang="fr-CH"/>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3568" y="195485"/>
            <a:ext cx="1728192" cy="294931"/>
          </a:xfrm>
          <a:prstGeom prst="rect">
            <a:avLst/>
          </a:prstGeom>
        </p:spPr>
      </p:pic>
    </p:spTree>
    <p:extLst>
      <p:ext uri="{BB962C8B-B14F-4D97-AF65-F5344CB8AC3E}">
        <p14:creationId xmlns:p14="http://schemas.microsoft.com/office/powerpoint/2010/main" val="469531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fr-CH"/>
          </a:p>
        </p:txBody>
      </p:sp>
      <p:sp>
        <p:nvSpPr>
          <p:cNvPr id="3" name="Content Placeholder 2"/>
          <p:cNvSpPr>
            <a:spLocks noGrp="1"/>
          </p:cNvSpPr>
          <p:nvPr>
            <p:ph idx="1"/>
          </p:nvPr>
        </p:nvSpPr>
        <p:spPr>
          <a:xfrm>
            <a:off x="457200" y="1707654"/>
            <a:ext cx="8229600" cy="288696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CH" dirty="0"/>
          </a:p>
        </p:txBody>
      </p:sp>
      <p:sp>
        <p:nvSpPr>
          <p:cNvPr id="4" name="Date Placeholder 3"/>
          <p:cNvSpPr>
            <a:spLocks noGrp="1"/>
          </p:cNvSpPr>
          <p:nvPr>
            <p:ph type="dt" sz="half" idx="10"/>
          </p:nvPr>
        </p:nvSpPr>
        <p:spPr/>
        <p:txBody>
          <a:bodyPr/>
          <a:lstStyle/>
          <a:p>
            <a:fld id="{634693FE-522A-4354-AF8D-A5554DB942DB}" type="datetime1">
              <a:rPr lang="fr-CH" smtClean="0"/>
              <a:t>11.12.2020</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85D460FF-DEC1-4727-8D64-D3ED0F812F35}" type="slidenum">
              <a:rPr lang="fr-CH" smtClean="0"/>
              <a:t>‹nr.›</a:t>
            </a:fld>
            <a:endParaRPr lang="fr-CH"/>
          </a:p>
        </p:txBody>
      </p:sp>
      <p:sp>
        <p:nvSpPr>
          <p:cNvPr id="7" name="Rectangle 6"/>
          <p:cNvSpPr/>
          <p:nvPr userDrawn="1"/>
        </p:nvSpPr>
        <p:spPr>
          <a:xfrm>
            <a:off x="467544" y="1589927"/>
            <a:ext cx="648072"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878280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467544" y="1544187"/>
            <a:ext cx="7772400" cy="928687"/>
          </a:xfrm>
        </p:spPr>
        <p:txBody>
          <a:bodyPr anchor="t"/>
          <a:lstStyle>
            <a:lvl1pPr algn="l">
              <a:defRPr sz="4000" b="0" cap="all"/>
            </a:lvl1pPr>
          </a:lstStyle>
          <a:p>
            <a:r>
              <a:rPr lang="nl-NL"/>
              <a:t>Klik om stijl te bewerken</a:t>
            </a:r>
            <a:endParaRPr lang="fr-CH" dirty="0"/>
          </a:p>
        </p:txBody>
      </p:sp>
      <p:sp>
        <p:nvSpPr>
          <p:cNvPr id="3" name="Text Placeholder 2"/>
          <p:cNvSpPr>
            <a:spLocks noGrp="1"/>
          </p:cNvSpPr>
          <p:nvPr>
            <p:ph type="body" idx="1"/>
          </p:nvPr>
        </p:nvSpPr>
        <p:spPr>
          <a:xfrm>
            <a:off x="467544" y="2701023"/>
            <a:ext cx="7772400" cy="102285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50FADA0B-031F-45C8-AA99-3D708BA88AE5}" type="datetime1">
              <a:rPr lang="fr-CH" smtClean="0"/>
              <a:t>11.12.2020</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85D460FF-DEC1-4727-8D64-D3ED0F812F35}" type="slidenum">
              <a:rPr lang="fr-CH" smtClean="0"/>
              <a:t>‹nr.›</a:t>
            </a:fld>
            <a:endParaRPr lang="fr-CH"/>
          </a:p>
        </p:txBody>
      </p:sp>
      <p:sp>
        <p:nvSpPr>
          <p:cNvPr id="7" name="Rectangle 6"/>
          <p:cNvSpPr/>
          <p:nvPr userDrawn="1"/>
        </p:nvSpPr>
        <p:spPr>
          <a:xfrm>
            <a:off x="467544" y="1347614"/>
            <a:ext cx="648072"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961342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fr-CH"/>
          </a:p>
        </p:txBody>
      </p:sp>
      <p:sp>
        <p:nvSpPr>
          <p:cNvPr id="3" name="Content Placeholder 2"/>
          <p:cNvSpPr>
            <a:spLocks noGrp="1"/>
          </p:cNvSpPr>
          <p:nvPr>
            <p:ph sz="half" idx="1"/>
          </p:nvPr>
        </p:nvSpPr>
        <p:spPr>
          <a:xfrm>
            <a:off x="457200" y="1707653"/>
            <a:ext cx="4038600" cy="28869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CH" dirty="0"/>
          </a:p>
        </p:txBody>
      </p:sp>
      <p:sp>
        <p:nvSpPr>
          <p:cNvPr id="4" name="Content Placeholder 3"/>
          <p:cNvSpPr>
            <a:spLocks noGrp="1"/>
          </p:cNvSpPr>
          <p:nvPr>
            <p:ph sz="half" idx="2"/>
          </p:nvPr>
        </p:nvSpPr>
        <p:spPr>
          <a:xfrm>
            <a:off x="4648200" y="1707653"/>
            <a:ext cx="4038600" cy="28869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CH"/>
          </a:p>
        </p:txBody>
      </p:sp>
      <p:sp>
        <p:nvSpPr>
          <p:cNvPr id="5" name="Date Placeholder 4"/>
          <p:cNvSpPr>
            <a:spLocks noGrp="1"/>
          </p:cNvSpPr>
          <p:nvPr>
            <p:ph type="dt" sz="half" idx="10"/>
          </p:nvPr>
        </p:nvSpPr>
        <p:spPr/>
        <p:txBody>
          <a:bodyPr/>
          <a:lstStyle/>
          <a:p>
            <a:fld id="{77DF0227-479F-4EFA-9949-961A9E08844B}" type="datetime1">
              <a:rPr lang="fr-CH" smtClean="0"/>
              <a:t>11.12.2020</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85D460FF-DEC1-4727-8D64-D3ED0F812F35}" type="slidenum">
              <a:rPr lang="fr-CH" smtClean="0"/>
              <a:t>‹nr.›</a:t>
            </a:fld>
            <a:endParaRPr lang="fr-CH"/>
          </a:p>
        </p:txBody>
      </p:sp>
      <p:sp>
        <p:nvSpPr>
          <p:cNvPr id="8" name="Rectangle 7"/>
          <p:cNvSpPr/>
          <p:nvPr userDrawn="1"/>
        </p:nvSpPr>
        <p:spPr>
          <a:xfrm>
            <a:off x="467544" y="1563638"/>
            <a:ext cx="648072"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108547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43558"/>
            <a:ext cx="8229600" cy="504056"/>
          </a:xfrm>
        </p:spPr>
        <p:txBody>
          <a:bodyPr/>
          <a:lstStyle>
            <a:lvl1pPr>
              <a:defRPr>
                <a:solidFill>
                  <a:schemeClr val="tx1"/>
                </a:solidFill>
              </a:defRPr>
            </a:lvl1pPr>
          </a:lstStyle>
          <a:p>
            <a:r>
              <a:rPr lang="nl-NL"/>
              <a:t>Klik om stijl te bewerken</a:t>
            </a:r>
            <a:endParaRPr lang="fr-CH" dirty="0"/>
          </a:p>
        </p:txBody>
      </p:sp>
      <p:sp>
        <p:nvSpPr>
          <p:cNvPr id="3" name="Text Placeholder 2"/>
          <p:cNvSpPr>
            <a:spLocks noGrp="1"/>
          </p:cNvSpPr>
          <p:nvPr>
            <p:ph type="body" idx="1"/>
          </p:nvPr>
        </p:nvSpPr>
        <p:spPr>
          <a:xfrm>
            <a:off x="457200" y="1659880"/>
            <a:ext cx="4040188" cy="479822"/>
          </a:xfrm>
        </p:spPr>
        <p:txBody>
          <a:bodyPr anchor="b">
            <a:norm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457200" y="2211710"/>
            <a:ext cx="4040188" cy="2382912"/>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CH" dirty="0"/>
          </a:p>
        </p:txBody>
      </p:sp>
      <p:sp>
        <p:nvSpPr>
          <p:cNvPr id="5" name="Text Placeholder 4"/>
          <p:cNvSpPr>
            <a:spLocks noGrp="1"/>
          </p:cNvSpPr>
          <p:nvPr>
            <p:ph type="body" sz="quarter" idx="3"/>
          </p:nvPr>
        </p:nvSpPr>
        <p:spPr>
          <a:xfrm>
            <a:off x="4645026" y="1659880"/>
            <a:ext cx="4041775" cy="479822"/>
          </a:xfrm>
        </p:spPr>
        <p:txBody>
          <a:bodyPr anchor="b">
            <a:norm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4645026" y="2211710"/>
            <a:ext cx="4041775" cy="2382912"/>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CH" dirty="0"/>
          </a:p>
        </p:txBody>
      </p:sp>
      <p:sp>
        <p:nvSpPr>
          <p:cNvPr id="7" name="Date Placeholder 6"/>
          <p:cNvSpPr>
            <a:spLocks noGrp="1"/>
          </p:cNvSpPr>
          <p:nvPr>
            <p:ph type="dt" sz="half" idx="10"/>
          </p:nvPr>
        </p:nvSpPr>
        <p:spPr/>
        <p:txBody>
          <a:bodyPr/>
          <a:lstStyle/>
          <a:p>
            <a:fld id="{BB1727DD-CD19-4D4E-AD7F-CF3CB1B5664E}" type="datetime1">
              <a:rPr lang="fr-CH" smtClean="0"/>
              <a:t>11.12.2020</a:t>
            </a:fld>
            <a:endParaRPr lang="fr-CH"/>
          </a:p>
        </p:txBody>
      </p:sp>
      <p:sp>
        <p:nvSpPr>
          <p:cNvPr id="8" name="Footer Placeholder 7"/>
          <p:cNvSpPr>
            <a:spLocks noGrp="1"/>
          </p:cNvSpPr>
          <p:nvPr>
            <p:ph type="ftr" sz="quarter" idx="11"/>
          </p:nvPr>
        </p:nvSpPr>
        <p:spPr/>
        <p:txBody>
          <a:bodyPr/>
          <a:lstStyle/>
          <a:p>
            <a:endParaRPr lang="fr-CH"/>
          </a:p>
        </p:txBody>
      </p:sp>
      <p:sp>
        <p:nvSpPr>
          <p:cNvPr id="9" name="Slide Number Placeholder 8"/>
          <p:cNvSpPr>
            <a:spLocks noGrp="1"/>
          </p:cNvSpPr>
          <p:nvPr>
            <p:ph type="sldNum" sz="quarter" idx="12"/>
          </p:nvPr>
        </p:nvSpPr>
        <p:spPr/>
        <p:txBody>
          <a:bodyPr/>
          <a:lstStyle/>
          <a:p>
            <a:fld id="{85D460FF-DEC1-4727-8D64-D3ED0F812F35}" type="slidenum">
              <a:rPr lang="fr-CH" smtClean="0"/>
              <a:t>‹nr.›</a:t>
            </a:fld>
            <a:endParaRPr lang="fr-CH"/>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7544" y="195486"/>
            <a:ext cx="2016224" cy="344086"/>
          </a:xfrm>
          <a:prstGeom prst="rect">
            <a:avLst/>
          </a:prstGeom>
        </p:spPr>
      </p:pic>
      <p:sp>
        <p:nvSpPr>
          <p:cNvPr id="11" name="Rectangle 10"/>
          <p:cNvSpPr/>
          <p:nvPr userDrawn="1"/>
        </p:nvSpPr>
        <p:spPr>
          <a:xfrm>
            <a:off x="467544" y="1491630"/>
            <a:ext cx="648072"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288843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7067128" cy="1872208"/>
          </a:xfrm>
        </p:spPr>
        <p:txBody>
          <a:bodyPr/>
          <a:lstStyle/>
          <a:p>
            <a:r>
              <a:rPr lang="nl-NL"/>
              <a:t>Klik om stijl te bewerken</a:t>
            </a:r>
            <a:endParaRPr lang="fr-CH" dirty="0"/>
          </a:p>
        </p:txBody>
      </p:sp>
      <p:sp>
        <p:nvSpPr>
          <p:cNvPr id="3" name="Date Placeholder 2"/>
          <p:cNvSpPr>
            <a:spLocks noGrp="1"/>
          </p:cNvSpPr>
          <p:nvPr>
            <p:ph type="dt" sz="half" idx="10"/>
          </p:nvPr>
        </p:nvSpPr>
        <p:spPr/>
        <p:txBody>
          <a:bodyPr/>
          <a:lstStyle/>
          <a:p>
            <a:fld id="{DDB51CE6-F187-42F8-B002-1F2E329FC6FD}" type="datetime1">
              <a:rPr lang="fr-CH" smtClean="0"/>
              <a:t>11.12.2020</a:t>
            </a:fld>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85D460FF-DEC1-4727-8D64-D3ED0F812F35}" type="slidenum">
              <a:rPr lang="fr-CH" smtClean="0"/>
              <a:t>‹nr.›</a:t>
            </a:fld>
            <a:endParaRPr lang="fr-CH"/>
          </a:p>
        </p:txBody>
      </p:sp>
      <p:sp>
        <p:nvSpPr>
          <p:cNvPr id="6" name="Rectangle 5"/>
          <p:cNvSpPr/>
          <p:nvPr userDrawn="1"/>
        </p:nvSpPr>
        <p:spPr>
          <a:xfrm>
            <a:off x="467544" y="915566"/>
            <a:ext cx="648072"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374627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8" name="Rectangle 7"/>
          <p:cNvSpPr/>
          <p:nvPr userDrawn="1"/>
        </p:nvSpPr>
        <p:spPr>
          <a:xfrm>
            <a:off x="0" y="2211710"/>
            <a:ext cx="5220072" cy="29317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Slide Number Placeholder 3"/>
          <p:cNvSpPr>
            <a:spLocks noGrp="1"/>
          </p:cNvSpPr>
          <p:nvPr>
            <p:ph type="sldNum" sz="quarter" idx="12"/>
          </p:nvPr>
        </p:nvSpPr>
        <p:spPr/>
        <p:txBody>
          <a:bodyPr/>
          <a:lstStyle/>
          <a:p>
            <a:fld id="{85D460FF-DEC1-4727-8D64-D3ED0F812F35}" type="slidenum">
              <a:rPr lang="fr-CH" smtClean="0"/>
              <a:t>‹nr.›</a:t>
            </a:fld>
            <a:endParaRPr lang="fr-CH"/>
          </a:p>
        </p:txBody>
      </p:sp>
      <p:sp>
        <p:nvSpPr>
          <p:cNvPr id="5" name="Subtitle 2"/>
          <p:cNvSpPr>
            <a:spLocks noGrp="1"/>
          </p:cNvSpPr>
          <p:nvPr>
            <p:ph type="subTitle" idx="1"/>
          </p:nvPr>
        </p:nvSpPr>
        <p:spPr>
          <a:xfrm>
            <a:off x="395536" y="2427734"/>
            <a:ext cx="4608512" cy="2448272"/>
          </a:xfrm>
        </p:spPr>
        <p:txBody>
          <a:bodyPr>
            <a:normAutofit/>
          </a:bodyPr>
          <a:lstStyle>
            <a:lvl1pPr marL="0" indent="0">
              <a:buNone/>
              <a:defRPr/>
            </a:lvl1pPr>
          </a:lstStyle>
          <a:p>
            <a:pPr algn="l"/>
            <a:r>
              <a:rPr lang="nl-NL" sz="1800">
                <a:solidFill>
                  <a:schemeClr val="tx1"/>
                </a:solidFill>
              </a:rPr>
              <a:t>Klikken om de ondertitelstijl van het model te bewerken</a:t>
            </a:r>
            <a:endParaRPr lang="fr-CH" sz="1800" dirty="0">
              <a:solidFill>
                <a:schemeClr val="tx1"/>
              </a:solidFill>
            </a:endParaRPr>
          </a:p>
        </p:txBody>
      </p:sp>
      <p:sp>
        <p:nvSpPr>
          <p:cNvPr id="6" name="Rectangle 5"/>
          <p:cNvSpPr/>
          <p:nvPr userDrawn="1"/>
        </p:nvSpPr>
        <p:spPr>
          <a:xfrm>
            <a:off x="0" y="1275606"/>
            <a:ext cx="5220072"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7" name="Content Placeholder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560" y="1553290"/>
            <a:ext cx="2592288" cy="442396"/>
          </a:xfrm>
          <a:prstGeom prst="rect">
            <a:avLst/>
          </a:prstGeom>
        </p:spPr>
      </p:pic>
      <p:sp>
        <p:nvSpPr>
          <p:cNvPr id="2" name="Rectangle 1"/>
          <p:cNvSpPr/>
          <p:nvPr userDrawn="1"/>
        </p:nvSpPr>
        <p:spPr>
          <a:xfrm>
            <a:off x="0" y="0"/>
            <a:ext cx="5220072" cy="12756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651800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67544" y="699542"/>
            <a:ext cx="3008313" cy="871538"/>
          </a:xfrm>
        </p:spPr>
        <p:txBody>
          <a:bodyPr anchor="b"/>
          <a:lstStyle>
            <a:lvl1pPr algn="l">
              <a:defRPr sz="2000" b="1"/>
            </a:lvl1pPr>
          </a:lstStyle>
          <a:p>
            <a:r>
              <a:rPr lang="nl-NL"/>
              <a:t>Klik om stijl te bewerken</a:t>
            </a:r>
            <a:endParaRPr lang="fr-CH" dirty="0"/>
          </a:p>
        </p:txBody>
      </p:sp>
      <p:sp>
        <p:nvSpPr>
          <p:cNvPr id="3" name="Content Placeholder 2"/>
          <p:cNvSpPr>
            <a:spLocks noGrp="1"/>
          </p:cNvSpPr>
          <p:nvPr>
            <p:ph idx="1"/>
          </p:nvPr>
        </p:nvSpPr>
        <p:spPr>
          <a:xfrm>
            <a:off x="3575050" y="699542"/>
            <a:ext cx="5111750" cy="3895081"/>
          </a:xfrm>
        </p:spPr>
        <p:txBody>
          <a:bodyPr/>
          <a:lstStyle>
            <a:lvl1pPr>
              <a:defRPr sz="2800"/>
            </a:lvl1pPr>
            <a:lvl2pPr>
              <a:defRPr sz="2400"/>
            </a:lvl2pPr>
            <a:lvl3pPr>
              <a:defRPr sz="2000"/>
            </a:lvl3pPr>
            <a:lvl4pPr>
              <a:defRPr sz="1600"/>
            </a:lvl4pPr>
            <a:lvl5pPr>
              <a:defRPr sz="14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CH" dirty="0"/>
          </a:p>
        </p:txBody>
      </p:sp>
      <p:sp>
        <p:nvSpPr>
          <p:cNvPr id="4" name="Text Placeholder 3"/>
          <p:cNvSpPr>
            <a:spLocks noGrp="1"/>
          </p:cNvSpPr>
          <p:nvPr>
            <p:ph type="body" sz="half" idx="2"/>
          </p:nvPr>
        </p:nvSpPr>
        <p:spPr>
          <a:xfrm>
            <a:off x="457201" y="1635646"/>
            <a:ext cx="3008313" cy="29589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F1E7BE3-5A6E-47CC-B3D0-54F9D2780A66}" type="datetime1">
              <a:rPr lang="fr-CH" smtClean="0"/>
              <a:t>11.12.2020</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85D460FF-DEC1-4727-8D64-D3ED0F812F35}" type="slidenum">
              <a:rPr lang="fr-CH" smtClean="0"/>
              <a:t>‹nr.›</a:t>
            </a:fld>
            <a:endParaRPr lang="fr-CH"/>
          </a:p>
        </p:txBody>
      </p:sp>
    </p:spTree>
    <p:extLst>
      <p:ext uri="{BB962C8B-B14F-4D97-AF65-F5344CB8AC3E}">
        <p14:creationId xmlns:p14="http://schemas.microsoft.com/office/powerpoint/2010/main" val="1413360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27534"/>
            <a:ext cx="8229600" cy="857250"/>
          </a:xfrm>
          <a:prstGeom prst="rect">
            <a:avLst/>
          </a:prstGeom>
        </p:spPr>
        <p:txBody>
          <a:bodyPr vert="horz" lIns="91440" tIns="45720" rIns="91440" bIns="45720" rtlCol="0" anchor="ctr">
            <a:normAutofit/>
          </a:bodyPr>
          <a:lstStyle/>
          <a:p>
            <a:r>
              <a:rPr lang="nl-NL"/>
              <a:t>Klik om stijl te bewerken</a:t>
            </a:r>
            <a:endParaRPr lang="fr-CH" dirty="0"/>
          </a:p>
        </p:txBody>
      </p:sp>
      <p:sp>
        <p:nvSpPr>
          <p:cNvPr id="3" name="Text Placeholder 2"/>
          <p:cNvSpPr>
            <a:spLocks noGrp="1"/>
          </p:cNvSpPr>
          <p:nvPr>
            <p:ph type="body" idx="1"/>
          </p:nvPr>
        </p:nvSpPr>
        <p:spPr>
          <a:xfrm>
            <a:off x="457200" y="1563637"/>
            <a:ext cx="8229600" cy="3030985"/>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CH"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606E89E-F1B8-4293-B278-2A402170DAEB}" type="datetime1">
              <a:rPr lang="fr-CH" smtClean="0"/>
              <a:t>11.12.2020</a:t>
            </a:fld>
            <a:endParaRPr lang="fr-CH"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5D460FF-DEC1-4727-8D64-D3ED0F812F35}" type="slidenum">
              <a:rPr lang="fr-CH" smtClean="0"/>
              <a:t>‹nr.›</a:t>
            </a:fld>
            <a:endParaRPr lang="fr-CH" dirty="0"/>
          </a:p>
        </p:txBody>
      </p:sp>
      <p:pic>
        <p:nvPicPr>
          <p:cNvPr id="7" name="Picture 6"/>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487925" y="195486"/>
            <a:ext cx="1635804" cy="279164"/>
          </a:xfrm>
          <a:prstGeom prst="rect">
            <a:avLst/>
          </a:prstGeom>
        </p:spPr>
      </p:pic>
    </p:spTree>
    <p:extLst>
      <p:ext uri="{BB962C8B-B14F-4D97-AF65-F5344CB8AC3E}">
        <p14:creationId xmlns:p14="http://schemas.microsoft.com/office/powerpoint/2010/main" val="3584037345"/>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0" r:id="rId11"/>
    <p:sldLayoutId id="2147483658" r:id="rId12"/>
    <p:sldLayoutId id="2147483659" r:id="rId13"/>
    <p:sldLayoutId id="2147483663" r:id="rId14"/>
  </p:sldLayoutIdLst>
  <p:hf hdr="0" ftr="0" dt="0"/>
  <p:txStyles>
    <p:titleStyle>
      <a:lvl1pPr algn="l" defTabSz="914400" rtl="0" eaLnBrk="1" latinLnBrk="0" hangingPunct="1">
        <a:spcBef>
          <a:spcPct val="0"/>
        </a:spcBef>
        <a:buNone/>
        <a:defRPr sz="32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mailto:Devroeelke@gmail.com"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9FAD9ED5-CA2C-48AA-9F1A-AEE4752C97E8}"/>
              </a:ext>
            </a:extLst>
          </p:cNvPr>
          <p:cNvSpPr/>
          <p:nvPr/>
        </p:nvSpPr>
        <p:spPr>
          <a:xfrm>
            <a:off x="457200" y="1484784"/>
            <a:ext cx="730424" cy="2228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ijdelijke aanduiding voor dianummer 2">
            <a:extLst>
              <a:ext uri="{FF2B5EF4-FFF2-40B4-BE49-F238E27FC236}">
                <a16:creationId xmlns:a16="http://schemas.microsoft.com/office/drawing/2014/main" id="{6465F449-EE41-4016-8284-4C44EEDDF405}"/>
              </a:ext>
            </a:extLst>
          </p:cNvPr>
          <p:cNvSpPr>
            <a:spLocks noGrp="1"/>
          </p:cNvSpPr>
          <p:nvPr>
            <p:ph type="sldNum" sz="quarter" idx="12"/>
          </p:nvPr>
        </p:nvSpPr>
        <p:spPr/>
        <p:txBody>
          <a:bodyPr/>
          <a:lstStyle/>
          <a:p>
            <a:fld id="{85D460FF-DEC1-4727-8D64-D3ED0F812F35}" type="slidenum">
              <a:rPr lang="fr-CH" smtClean="0"/>
              <a:t>1</a:t>
            </a:fld>
            <a:endParaRPr lang="fr-CH"/>
          </a:p>
        </p:txBody>
      </p:sp>
      <p:sp>
        <p:nvSpPr>
          <p:cNvPr id="6" name="Titel 1">
            <a:extLst>
              <a:ext uri="{FF2B5EF4-FFF2-40B4-BE49-F238E27FC236}">
                <a16:creationId xmlns:a16="http://schemas.microsoft.com/office/drawing/2014/main" id="{0F4C6A3B-39E8-4BEC-9CC9-B7BAD646F108}"/>
              </a:ext>
            </a:extLst>
          </p:cNvPr>
          <p:cNvSpPr>
            <a:spLocks noGrp="1"/>
          </p:cNvSpPr>
          <p:nvPr>
            <p:ph type="title"/>
          </p:nvPr>
        </p:nvSpPr>
        <p:spPr>
          <a:xfrm>
            <a:off x="457200" y="627534"/>
            <a:ext cx="8229600" cy="857250"/>
          </a:xfrm>
        </p:spPr>
        <p:txBody>
          <a:bodyPr>
            <a:normAutofit fontScale="90000"/>
          </a:bodyPr>
          <a:lstStyle/>
          <a:p>
            <a:pPr algn="ctr"/>
            <a:r>
              <a:rPr lang="nl-NL" dirty="0"/>
              <a:t>Prévention de </a:t>
            </a:r>
            <a:r>
              <a:rPr lang="nl-NL" dirty="0" err="1"/>
              <a:t>radicalisation</a:t>
            </a:r>
            <a:r>
              <a:rPr lang="nl-NL" dirty="0"/>
              <a:t> au niveau </a:t>
            </a:r>
            <a:r>
              <a:rPr lang="nl-NL" dirty="0" err="1"/>
              <a:t>locales</a:t>
            </a:r>
            <a:r>
              <a:rPr lang="nl-NL" dirty="0"/>
              <a:t>  </a:t>
            </a:r>
            <a:endParaRPr lang="nl-BE" dirty="0"/>
          </a:p>
        </p:txBody>
      </p:sp>
      <p:sp>
        <p:nvSpPr>
          <p:cNvPr id="8" name="Tekstvak 7">
            <a:extLst>
              <a:ext uri="{FF2B5EF4-FFF2-40B4-BE49-F238E27FC236}">
                <a16:creationId xmlns:a16="http://schemas.microsoft.com/office/drawing/2014/main" id="{D883F616-BD81-497A-BCFD-4FED1A791B74}"/>
              </a:ext>
            </a:extLst>
          </p:cNvPr>
          <p:cNvSpPr txBox="1"/>
          <p:nvPr/>
        </p:nvSpPr>
        <p:spPr>
          <a:xfrm>
            <a:off x="611560" y="1347614"/>
            <a:ext cx="3312368" cy="857250"/>
          </a:xfrm>
          <a:prstGeom prst="rect">
            <a:avLst/>
          </a:prstGeom>
          <a:noFill/>
        </p:spPr>
        <p:txBody>
          <a:bodyPr wrap="square" rtlCol="0">
            <a:spAutoFit/>
          </a:bodyPr>
          <a:lstStyle/>
          <a:p>
            <a:r>
              <a:rPr lang="nl-NL" sz="2400" dirty="0">
                <a:solidFill>
                  <a:schemeClr val="bg1"/>
                </a:solidFill>
                <a:effectLst>
                  <a:outerShdw blurRad="38100" dist="38100" dir="2700000" algn="tl">
                    <a:srgbClr val="000000">
                      <a:alpha val="43137"/>
                    </a:srgbClr>
                  </a:outerShdw>
                </a:effectLst>
              </a:rPr>
              <a:t>Elke Devroe</a:t>
            </a:r>
          </a:p>
          <a:p>
            <a:r>
              <a:rPr lang="nl-NL" sz="2400" dirty="0">
                <a:solidFill>
                  <a:schemeClr val="bg1"/>
                </a:solidFill>
                <a:effectLst>
                  <a:outerShdw blurRad="38100" dist="38100" dir="2700000" algn="tl">
                    <a:srgbClr val="000000">
                      <a:alpha val="43137"/>
                    </a:srgbClr>
                  </a:outerShdw>
                </a:effectLst>
              </a:rPr>
              <a:t>Dr. Criminologie</a:t>
            </a:r>
            <a:endParaRPr lang="nl-BE" sz="2400" dirty="0">
              <a:solidFill>
                <a:schemeClr val="bg1"/>
              </a:solidFill>
              <a:effectLst>
                <a:outerShdw blurRad="38100" dist="38100" dir="2700000" algn="tl">
                  <a:srgbClr val="000000">
                    <a:alpha val="43137"/>
                  </a:srgbClr>
                </a:outerShdw>
              </a:effectLst>
            </a:endParaRPr>
          </a:p>
        </p:txBody>
      </p:sp>
      <p:pic>
        <p:nvPicPr>
          <p:cNvPr id="10" name="Picture 4" descr="http://4.bp.blogspot.com/-loxhdUt7sJg/VkzVqyRGWAI/AAAAAAAABaA/SH4GbACehhc/s1600/14-11%2Bmolanbaik.jpg">
            <a:extLst>
              <a:ext uri="{FF2B5EF4-FFF2-40B4-BE49-F238E27FC236}">
                <a16:creationId xmlns:a16="http://schemas.microsoft.com/office/drawing/2014/main" id="{BE6636EC-3DAE-4A5E-93E0-BE8D6903B78D}"/>
              </a:ext>
            </a:extLst>
          </p:cNvPr>
          <p:cNvPicPr>
            <a:picLocks noChangeAspect="1" noChangeArrowheads="1"/>
          </p:cNvPicPr>
          <p:nvPr/>
        </p:nvPicPr>
        <p:blipFill>
          <a:blip r:embed="rId2" cstate="print"/>
          <a:srcRect/>
          <a:stretch>
            <a:fillRect/>
          </a:stretch>
        </p:blipFill>
        <p:spPr bwMode="auto">
          <a:xfrm>
            <a:off x="3635896" y="1347493"/>
            <a:ext cx="4536504" cy="4011514"/>
          </a:xfrm>
          <a:prstGeom prst="rect">
            <a:avLst/>
          </a:prstGeom>
          <a:noFill/>
        </p:spPr>
      </p:pic>
    </p:spTree>
    <p:extLst>
      <p:ext uri="{BB962C8B-B14F-4D97-AF65-F5344CB8AC3E}">
        <p14:creationId xmlns:p14="http://schemas.microsoft.com/office/powerpoint/2010/main" val="178442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360"/>
                                          </p:val>
                                        </p:tav>
                                        <p:tav tm="100000">
                                          <p:val>
                                            <p:fltVal val="0"/>
                                          </p:val>
                                        </p:tav>
                                      </p:tavLst>
                                    </p:anim>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D39AFE5-3803-4833-90BD-FE0C26968C44}"/>
              </a:ext>
            </a:extLst>
          </p:cNvPr>
          <p:cNvSpPr>
            <a:spLocks noGrp="1"/>
          </p:cNvSpPr>
          <p:nvPr>
            <p:ph idx="1"/>
          </p:nvPr>
        </p:nvSpPr>
        <p:spPr>
          <a:xfrm>
            <a:off x="457200" y="1707654"/>
            <a:ext cx="8229600" cy="3168352"/>
          </a:xfrm>
        </p:spPr>
        <p:txBody>
          <a:bodyPr>
            <a:normAutofit/>
          </a:bodyPr>
          <a:lstStyle/>
          <a:p>
            <a:pPr marL="0" indent="0">
              <a:spcBef>
                <a:spcPts val="0"/>
              </a:spcBef>
              <a:buNone/>
            </a:pPr>
            <a:r>
              <a:rPr lang="nl-NL" sz="1700" b="1" dirty="0"/>
              <a:t>3.2. </a:t>
            </a:r>
            <a:r>
              <a:rPr lang="nl-NL" sz="1700" b="1" dirty="0" err="1"/>
              <a:t>Stimuler</a:t>
            </a:r>
            <a:r>
              <a:rPr lang="nl-NL" sz="1700" b="1" dirty="0"/>
              <a:t> </a:t>
            </a:r>
            <a:r>
              <a:rPr lang="nl-NL" sz="1700" b="1" dirty="0" err="1"/>
              <a:t>le</a:t>
            </a:r>
            <a:r>
              <a:rPr lang="nl-NL" sz="1700" b="1" dirty="0"/>
              <a:t> débat </a:t>
            </a:r>
            <a:r>
              <a:rPr lang="nl-NL" sz="1700" b="1" dirty="0" err="1"/>
              <a:t>publique</a:t>
            </a:r>
            <a:endParaRPr lang="nl-NL" sz="1700" b="1" dirty="0"/>
          </a:p>
          <a:p>
            <a:pPr marL="0" indent="0">
              <a:spcBef>
                <a:spcPts val="0"/>
              </a:spcBef>
              <a:buNone/>
            </a:pPr>
            <a:endParaRPr lang="nl-NL" sz="1700" i="1" dirty="0"/>
          </a:p>
          <a:p>
            <a:pPr marL="0" indent="0">
              <a:spcBef>
                <a:spcPts val="0"/>
              </a:spcBef>
              <a:buNone/>
            </a:pPr>
            <a:r>
              <a:rPr lang="nl-NL" sz="1700" i="1" dirty="0"/>
              <a:t>Groupe </a:t>
            </a:r>
            <a:r>
              <a:rPr lang="nl-NL" sz="1700" i="1" dirty="0" err="1"/>
              <a:t>cible</a:t>
            </a:r>
            <a:r>
              <a:rPr lang="nl-NL" sz="1700" i="1" dirty="0"/>
              <a:t> </a:t>
            </a:r>
          </a:p>
          <a:p>
            <a:pPr marL="0" indent="0">
              <a:spcBef>
                <a:spcPts val="0"/>
              </a:spcBef>
              <a:buNone/>
            </a:pPr>
            <a:r>
              <a:rPr lang="nl-NL" sz="1700" dirty="0" err="1"/>
              <a:t>Inhabitants</a:t>
            </a:r>
            <a:r>
              <a:rPr lang="nl-NL" sz="1700" dirty="0"/>
              <a:t>, </a:t>
            </a:r>
            <a:r>
              <a:rPr lang="nl-NL" sz="1700" dirty="0" err="1"/>
              <a:t>jeunes</a:t>
            </a:r>
            <a:r>
              <a:rPr lang="nl-NL" sz="1700" dirty="0"/>
              <a:t>, </a:t>
            </a:r>
            <a:r>
              <a:rPr lang="nl-NL" sz="1700" dirty="0" err="1"/>
              <a:t>groupes</a:t>
            </a:r>
            <a:r>
              <a:rPr lang="nl-NL" sz="1700" dirty="0"/>
              <a:t> mixte en </a:t>
            </a:r>
            <a:r>
              <a:rPr lang="nl-NL" sz="1700" dirty="0" err="1"/>
              <a:t>etnicité</a:t>
            </a:r>
            <a:r>
              <a:rPr lang="nl-NL" sz="1700" dirty="0"/>
              <a:t> et </a:t>
            </a:r>
            <a:r>
              <a:rPr lang="nl-NL" sz="1700" dirty="0" err="1"/>
              <a:t>réligion</a:t>
            </a:r>
            <a:endParaRPr lang="nl-NL" sz="1700" dirty="0"/>
          </a:p>
          <a:p>
            <a:pPr marL="0" indent="0">
              <a:spcBef>
                <a:spcPts val="0"/>
              </a:spcBef>
              <a:buNone/>
            </a:pPr>
            <a:r>
              <a:rPr lang="nl-BE" sz="1600" i="1" dirty="0"/>
              <a:t>Point de </a:t>
            </a:r>
            <a:r>
              <a:rPr lang="nl-BE" sz="1600" i="1" dirty="0" err="1"/>
              <a:t>départ</a:t>
            </a:r>
            <a:r>
              <a:rPr lang="nl-BE" sz="1600" i="1" dirty="0"/>
              <a:t> </a:t>
            </a:r>
          </a:p>
          <a:p>
            <a:pPr marL="0" indent="0">
              <a:spcBef>
                <a:spcPts val="0"/>
              </a:spcBef>
              <a:buNone/>
            </a:pPr>
            <a:r>
              <a:rPr lang="nl-BE" sz="1600" dirty="0" err="1"/>
              <a:t>Renforcer</a:t>
            </a:r>
            <a:r>
              <a:rPr lang="nl-BE" sz="1600" dirty="0"/>
              <a:t> la </a:t>
            </a:r>
            <a:r>
              <a:rPr lang="nl-BE" sz="1600" dirty="0" err="1"/>
              <a:t>position</a:t>
            </a:r>
            <a:r>
              <a:rPr lang="nl-BE" sz="1600" dirty="0"/>
              <a:t> du </a:t>
            </a:r>
            <a:r>
              <a:rPr lang="nl-BE" sz="1600" dirty="0" err="1"/>
              <a:t>groupe</a:t>
            </a:r>
            <a:r>
              <a:rPr lang="nl-BE" sz="1600" dirty="0"/>
              <a:t> </a:t>
            </a:r>
            <a:r>
              <a:rPr lang="nl-BE" sz="1600" dirty="0" err="1"/>
              <a:t>cible</a:t>
            </a:r>
            <a:endParaRPr lang="nl-BE" sz="1600" dirty="0"/>
          </a:p>
          <a:p>
            <a:pPr marL="0" indent="0">
              <a:spcBef>
                <a:spcPts val="0"/>
              </a:spcBef>
              <a:buNone/>
            </a:pPr>
            <a:r>
              <a:rPr lang="nl-BE" sz="1600" dirty="0" err="1"/>
              <a:t>Améliorer</a:t>
            </a:r>
            <a:r>
              <a:rPr lang="nl-BE" sz="1600" dirty="0"/>
              <a:t> </a:t>
            </a:r>
            <a:r>
              <a:rPr lang="nl-BE" sz="1600" dirty="0" err="1"/>
              <a:t>le</a:t>
            </a:r>
            <a:r>
              <a:rPr lang="nl-BE" sz="1600" dirty="0"/>
              <a:t> contact </a:t>
            </a:r>
            <a:r>
              <a:rPr lang="nl-BE" sz="1600" dirty="0" err="1"/>
              <a:t>interculturel</a:t>
            </a:r>
            <a:endParaRPr lang="nl-BE" sz="1600" dirty="0"/>
          </a:p>
          <a:p>
            <a:pPr marL="0" indent="0">
              <a:spcBef>
                <a:spcPts val="0"/>
              </a:spcBef>
              <a:buNone/>
            </a:pPr>
            <a:r>
              <a:rPr lang="nl-BE" sz="1600" dirty="0" err="1"/>
              <a:t>Meilleur</a:t>
            </a:r>
            <a:r>
              <a:rPr lang="nl-BE" sz="1600" dirty="0"/>
              <a:t> contact </a:t>
            </a:r>
            <a:r>
              <a:rPr lang="nl-BE" sz="1600" dirty="0" err="1"/>
              <a:t>entre</a:t>
            </a:r>
            <a:r>
              <a:rPr lang="nl-BE" sz="1600" dirty="0"/>
              <a:t> </a:t>
            </a:r>
            <a:r>
              <a:rPr lang="nl-BE" sz="1600" dirty="0" err="1"/>
              <a:t>l’authorité</a:t>
            </a:r>
            <a:r>
              <a:rPr lang="nl-BE" sz="1600" dirty="0"/>
              <a:t> </a:t>
            </a:r>
            <a:r>
              <a:rPr lang="nl-BE" sz="1600" dirty="0" err="1"/>
              <a:t>publique</a:t>
            </a:r>
            <a:r>
              <a:rPr lang="nl-BE" sz="1600" dirty="0"/>
              <a:t> </a:t>
            </a:r>
            <a:r>
              <a:rPr lang="nl-BE" sz="1600" dirty="0" err="1"/>
              <a:t>local</a:t>
            </a:r>
            <a:r>
              <a:rPr lang="nl-BE" sz="1600" dirty="0"/>
              <a:t> et </a:t>
            </a:r>
            <a:r>
              <a:rPr lang="nl-BE" sz="1600" dirty="0" err="1"/>
              <a:t>le</a:t>
            </a:r>
            <a:r>
              <a:rPr lang="nl-BE" sz="1600" dirty="0"/>
              <a:t> public</a:t>
            </a:r>
          </a:p>
          <a:p>
            <a:pPr marL="0" indent="0">
              <a:spcBef>
                <a:spcPts val="0"/>
              </a:spcBef>
              <a:buNone/>
            </a:pPr>
            <a:r>
              <a:rPr lang="nl-BE" sz="1600" i="1" dirty="0"/>
              <a:t>Méthode </a:t>
            </a:r>
            <a:r>
              <a:rPr lang="nl-BE" sz="1600" i="1" dirty="0" err="1"/>
              <a:t>locale</a:t>
            </a:r>
            <a:endParaRPr lang="nl-BE" sz="1600" i="1" dirty="0"/>
          </a:p>
          <a:p>
            <a:pPr marL="0" indent="0">
              <a:spcBef>
                <a:spcPts val="0"/>
              </a:spcBef>
              <a:buNone/>
            </a:pPr>
            <a:r>
              <a:rPr lang="nl-BE" sz="1600" i="1" dirty="0"/>
              <a:t>Methodes </a:t>
            </a:r>
          </a:p>
          <a:p>
            <a:pPr marL="0" indent="0">
              <a:spcBef>
                <a:spcPts val="0"/>
              </a:spcBef>
              <a:buNone/>
            </a:pPr>
            <a:r>
              <a:rPr lang="nl-BE" sz="1700" dirty="0" err="1"/>
              <a:t>Activités</a:t>
            </a:r>
            <a:r>
              <a:rPr lang="nl-BE" sz="1700" dirty="0"/>
              <a:t> de sport; </a:t>
            </a:r>
            <a:r>
              <a:rPr lang="nl-BE" sz="1700" dirty="0" err="1"/>
              <a:t>débats</a:t>
            </a:r>
            <a:r>
              <a:rPr lang="nl-BE" sz="1700" dirty="0"/>
              <a:t> </a:t>
            </a:r>
            <a:r>
              <a:rPr lang="nl-BE" sz="1700" dirty="0" err="1"/>
              <a:t>sur</a:t>
            </a:r>
            <a:r>
              <a:rPr lang="nl-BE" sz="1700" dirty="0"/>
              <a:t> des </a:t>
            </a:r>
            <a:r>
              <a:rPr lang="nl-BE" sz="1700" dirty="0" err="1"/>
              <a:t>thèmes</a:t>
            </a:r>
            <a:r>
              <a:rPr lang="nl-BE" sz="1700" dirty="0"/>
              <a:t> </a:t>
            </a:r>
            <a:r>
              <a:rPr lang="nl-BE" sz="1700" dirty="0" err="1"/>
              <a:t>spécifiques</a:t>
            </a:r>
            <a:endParaRPr lang="nl-BE" sz="1700" dirty="0"/>
          </a:p>
        </p:txBody>
      </p:sp>
      <p:sp>
        <p:nvSpPr>
          <p:cNvPr id="4" name="Titel 1">
            <a:extLst>
              <a:ext uri="{FF2B5EF4-FFF2-40B4-BE49-F238E27FC236}">
                <a16:creationId xmlns:a16="http://schemas.microsoft.com/office/drawing/2014/main" id="{A56BC38D-7D4D-4E39-974E-7BE8EA017C40}"/>
              </a:ext>
            </a:extLst>
          </p:cNvPr>
          <p:cNvSpPr>
            <a:spLocks noGrp="1"/>
          </p:cNvSpPr>
          <p:nvPr>
            <p:ph type="title"/>
          </p:nvPr>
        </p:nvSpPr>
        <p:spPr>
          <a:xfrm>
            <a:off x="179512" y="627534"/>
            <a:ext cx="8507288" cy="1368152"/>
          </a:xfrm>
        </p:spPr>
        <p:txBody>
          <a:bodyPr>
            <a:normAutofit/>
          </a:bodyPr>
          <a:lstStyle/>
          <a:p>
            <a:r>
              <a:rPr lang="nl-NL" sz="3200" dirty="0">
                <a:solidFill>
                  <a:schemeClr val="bg1"/>
                </a:solidFill>
              </a:rPr>
              <a:t>Méthodes </a:t>
            </a:r>
            <a:r>
              <a:rPr lang="nl-NL" sz="3200" dirty="0" err="1">
                <a:solidFill>
                  <a:schemeClr val="bg1"/>
                </a:solidFill>
              </a:rPr>
              <a:t>proactives</a:t>
            </a:r>
            <a:r>
              <a:rPr lang="nl-NL" sz="3200" dirty="0">
                <a:solidFill>
                  <a:schemeClr val="bg1"/>
                </a:solidFill>
              </a:rPr>
              <a:t> (2) </a:t>
            </a:r>
            <a:br>
              <a:rPr lang="nl-BE" sz="3200" dirty="0">
                <a:solidFill>
                  <a:srgbClr val="FF0000"/>
                </a:solidFill>
              </a:rPr>
            </a:br>
            <a:endParaRPr lang="nl-BE" dirty="0"/>
          </a:p>
        </p:txBody>
      </p:sp>
      <p:sp>
        <p:nvSpPr>
          <p:cNvPr id="2" name="Tijdelijke aanduiding voor dianummer 1">
            <a:extLst>
              <a:ext uri="{FF2B5EF4-FFF2-40B4-BE49-F238E27FC236}">
                <a16:creationId xmlns:a16="http://schemas.microsoft.com/office/drawing/2014/main" id="{00918AE1-274F-47ED-9A75-878EEC22267A}"/>
              </a:ext>
            </a:extLst>
          </p:cNvPr>
          <p:cNvSpPr>
            <a:spLocks noGrp="1"/>
          </p:cNvSpPr>
          <p:nvPr>
            <p:ph type="sldNum" sz="quarter" idx="12"/>
          </p:nvPr>
        </p:nvSpPr>
        <p:spPr/>
        <p:txBody>
          <a:bodyPr/>
          <a:lstStyle/>
          <a:p>
            <a:fld id="{85D460FF-DEC1-4727-8D64-D3ED0F812F35}" type="slidenum">
              <a:rPr lang="fr-CH" smtClean="0"/>
              <a:t>10</a:t>
            </a:fld>
            <a:endParaRPr lang="fr-CH"/>
          </a:p>
        </p:txBody>
      </p:sp>
    </p:spTree>
    <p:extLst>
      <p:ext uri="{BB962C8B-B14F-4D97-AF65-F5344CB8AC3E}">
        <p14:creationId xmlns:p14="http://schemas.microsoft.com/office/powerpoint/2010/main" val="108970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D39AFE5-3803-4833-90BD-FE0C26968C44}"/>
              </a:ext>
            </a:extLst>
          </p:cNvPr>
          <p:cNvSpPr>
            <a:spLocks noGrp="1"/>
          </p:cNvSpPr>
          <p:nvPr>
            <p:ph idx="1"/>
          </p:nvPr>
        </p:nvSpPr>
        <p:spPr>
          <a:xfrm>
            <a:off x="457200" y="1707654"/>
            <a:ext cx="8229600" cy="3024336"/>
          </a:xfrm>
        </p:spPr>
        <p:txBody>
          <a:bodyPr>
            <a:noAutofit/>
          </a:bodyPr>
          <a:lstStyle/>
          <a:p>
            <a:pPr marL="0" indent="0">
              <a:spcBef>
                <a:spcPts val="0"/>
              </a:spcBef>
              <a:buNone/>
            </a:pPr>
            <a:r>
              <a:rPr lang="nl-NL" sz="1700" b="1" dirty="0"/>
              <a:t>3.3. Soutien </a:t>
            </a:r>
            <a:r>
              <a:rPr lang="nl-NL" sz="1700" b="1" dirty="0" err="1"/>
              <a:t>pédagogique</a:t>
            </a:r>
            <a:r>
              <a:rPr lang="nl-NL" sz="1700" b="1" dirty="0"/>
              <a:t> </a:t>
            </a:r>
            <a:r>
              <a:rPr lang="nl-NL" sz="1700" b="1" dirty="0" err="1"/>
              <a:t>aux</a:t>
            </a:r>
            <a:r>
              <a:rPr lang="nl-NL" sz="1700" b="1" dirty="0"/>
              <a:t> </a:t>
            </a:r>
            <a:r>
              <a:rPr lang="nl-NL" sz="1700" b="1" dirty="0" err="1"/>
              <a:t>parents</a:t>
            </a:r>
            <a:endParaRPr lang="nl-NL" sz="1700" b="1" dirty="0"/>
          </a:p>
          <a:p>
            <a:pPr marL="0" indent="0">
              <a:spcBef>
                <a:spcPts val="0"/>
              </a:spcBef>
              <a:buNone/>
            </a:pPr>
            <a:endParaRPr lang="nl-NL" sz="1700" i="1" dirty="0"/>
          </a:p>
          <a:p>
            <a:pPr marL="0" indent="0">
              <a:spcBef>
                <a:spcPts val="0"/>
              </a:spcBef>
              <a:buNone/>
            </a:pPr>
            <a:r>
              <a:rPr lang="nl-NL" sz="1700" i="1" dirty="0"/>
              <a:t>Groupe </a:t>
            </a:r>
            <a:r>
              <a:rPr lang="nl-NL" sz="1700" i="1" dirty="0" err="1"/>
              <a:t>cible</a:t>
            </a:r>
            <a:r>
              <a:rPr lang="nl-NL" sz="1700" i="1" dirty="0"/>
              <a:t> </a:t>
            </a:r>
          </a:p>
          <a:p>
            <a:pPr marL="0" indent="0">
              <a:spcBef>
                <a:spcPts val="0"/>
              </a:spcBef>
              <a:buNone/>
            </a:pPr>
            <a:r>
              <a:rPr lang="nl-NL" sz="1700" dirty="0"/>
              <a:t>Parents </a:t>
            </a:r>
          </a:p>
          <a:p>
            <a:pPr marL="0" indent="0">
              <a:spcBef>
                <a:spcPts val="0"/>
              </a:spcBef>
              <a:buNone/>
            </a:pPr>
            <a:r>
              <a:rPr lang="nl-BE" sz="1700" i="1" dirty="0"/>
              <a:t>Point de </a:t>
            </a:r>
            <a:r>
              <a:rPr lang="nl-BE" sz="1700" i="1" dirty="0" err="1"/>
              <a:t>départ</a:t>
            </a:r>
            <a:r>
              <a:rPr lang="nl-BE" sz="1700" i="1" dirty="0"/>
              <a:t> </a:t>
            </a:r>
          </a:p>
          <a:p>
            <a:pPr marL="0" indent="0">
              <a:spcBef>
                <a:spcPts val="0"/>
              </a:spcBef>
              <a:buNone/>
            </a:pPr>
            <a:r>
              <a:rPr lang="nl-BE" sz="1700" dirty="0" err="1"/>
              <a:t>Résoudre</a:t>
            </a:r>
            <a:r>
              <a:rPr lang="nl-BE" sz="1700" dirty="0"/>
              <a:t> des </a:t>
            </a:r>
            <a:r>
              <a:rPr lang="nl-BE" sz="1700" dirty="0" err="1"/>
              <a:t>problèmes</a:t>
            </a:r>
            <a:r>
              <a:rPr lang="nl-BE" sz="1700" dirty="0"/>
              <a:t> </a:t>
            </a:r>
            <a:r>
              <a:rPr lang="nl-BE" sz="1700" dirty="0" err="1"/>
              <a:t>concernant</a:t>
            </a:r>
            <a:r>
              <a:rPr lang="nl-BE" sz="1700" dirty="0"/>
              <a:t> des </a:t>
            </a:r>
            <a:r>
              <a:rPr lang="nl-BE" sz="1700" dirty="0" err="1"/>
              <a:t>normes</a:t>
            </a:r>
            <a:r>
              <a:rPr lang="nl-BE" sz="1700" dirty="0"/>
              <a:t> et </a:t>
            </a:r>
            <a:r>
              <a:rPr lang="nl-BE" sz="1700" dirty="0" err="1"/>
              <a:t>valeurs</a:t>
            </a:r>
            <a:endParaRPr lang="nl-BE" sz="1700" dirty="0"/>
          </a:p>
          <a:p>
            <a:pPr marL="0" indent="0">
              <a:spcBef>
                <a:spcPts val="0"/>
              </a:spcBef>
              <a:buNone/>
            </a:pPr>
            <a:r>
              <a:rPr lang="nl-BE" sz="1700" dirty="0" err="1"/>
              <a:t>Apprendre</a:t>
            </a:r>
            <a:r>
              <a:rPr lang="nl-BE" sz="1700" dirty="0"/>
              <a:t> de </a:t>
            </a:r>
            <a:r>
              <a:rPr lang="nl-BE" sz="1700" dirty="0" err="1"/>
              <a:t>dialoguer</a:t>
            </a:r>
            <a:r>
              <a:rPr lang="nl-BE" sz="1700" dirty="0"/>
              <a:t> </a:t>
            </a:r>
            <a:r>
              <a:rPr lang="nl-BE" sz="1700" dirty="0" err="1"/>
              <a:t>avec</a:t>
            </a:r>
            <a:r>
              <a:rPr lang="nl-BE" sz="1700" dirty="0"/>
              <a:t> des </a:t>
            </a:r>
            <a:r>
              <a:rPr lang="nl-BE" sz="1700" dirty="0" err="1"/>
              <a:t>jeunes</a:t>
            </a:r>
            <a:r>
              <a:rPr lang="nl-BE" sz="1700" dirty="0"/>
              <a:t> </a:t>
            </a:r>
            <a:r>
              <a:rPr lang="nl-BE" sz="1700" dirty="0" err="1"/>
              <a:t>sur</a:t>
            </a:r>
            <a:r>
              <a:rPr lang="nl-BE" sz="1700" dirty="0"/>
              <a:t> la </a:t>
            </a:r>
            <a:r>
              <a:rPr lang="nl-BE" sz="1700" dirty="0" err="1"/>
              <a:t>réligion</a:t>
            </a:r>
            <a:endParaRPr lang="nl-BE" sz="1700" dirty="0"/>
          </a:p>
          <a:p>
            <a:pPr marL="0" indent="0">
              <a:spcBef>
                <a:spcPts val="0"/>
              </a:spcBef>
              <a:buNone/>
            </a:pPr>
            <a:r>
              <a:rPr lang="nl-BE" sz="1700" dirty="0" err="1"/>
              <a:t>Construire</a:t>
            </a:r>
            <a:r>
              <a:rPr lang="nl-BE" sz="1700" dirty="0"/>
              <a:t> </a:t>
            </a:r>
            <a:r>
              <a:rPr lang="nl-BE" sz="1700" dirty="0" err="1"/>
              <a:t>une</a:t>
            </a:r>
            <a:r>
              <a:rPr lang="nl-BE" sz="1700" dirty="0"/>
              <a:t> </a:t>
            </a:r>
            <a:r>
              <a:rPr lang="nl-BE" sz="1700" dirty="0" err="1"/>
              <a:t>identité</a:t>
            </a:r>
            <a:r>
              <a:rPr lang="nl-BE" sz="1700" dirty="0"/>
              <a:t> sociale</a:t>
            </a:r>
          </a:p>
          <a:p>
            <a:pPr marL="0" indent="0">
              <a:spcBef>
                <a:spcPts val="0"/>
              </a:spcBef>
              <a:buNone/>
            </a:pPr>
            <a:r>
              <a:rPr lang="nl-BE" sz="1700" i="1" dirty="0"/>
              <a:t>Méthode </a:t>
            </a:r>
            <a:r>
              <a:rPr lang="nl-BE" sz="1700" i="1" dirty="0" err="1"/>
              <a:t>locale</a:t>
            </a:r>
            <a:endParaRPr lang="nl-BE" sz="1700" i="1" dirty="0"/>
          </a:p>
          <a:p>
            <a:pPr marL="0" indent="0">
              <a:spcBef>
                <a:spcPts val="0"/>
              </a:spcBef>
              <a:buNone/>
            </a:pPr>
            <a:r>
              <a:rPr lang="nl-BE" sz="1700" i="1" dirty="0"/>
              <a:t>Methodes </a:t>
            </a:r>
          </a:p>
          <a:p>
            <a:pPr marL="0" indent="0">
              <a:spcBef>
                <a:spcPts val="0"/>
              </a:spcBef>
              <a:buNone/>
            </a:pPr>
            <a:r>
              <a:rPr lang="nl-BE" sz="1700" dirty="0" err="1"/>
              <a:t>Activités</a:t>
            </a:r>
            <a:r>
              <a:rPr lang="nl-BE" sz="1700" dirty="0"/>
              <a:t> </a:t>
            </a:r>
            <a:r>
              <a:rPr lang="nl-BE" sz="1700" dirty="0" err="1"/>
              <a:t>d’entraînement</a:t>
            </a:r>
            <a:endParaRPr lang="nl-BE" sz="1700" dirty="0"/>
          </a:p>
        </p:txBody>
      </p:sp>
      <p:sp>
        <p:nvSpPr>
          <p:cNvPr id="4" name="Titel 1">
            <a:extLst>
              <a:ext uri="{FF2B5EF4-FFF2-40B4-BE49-F238E27FC236}">
                <a16:creationId xmlns:a16="http://schemas.microsoft.com/office/drawing/2014/main" id="{A56BC38D-7D4D-4E39-974E-7BE8EA017C40}"/>
              </a:ext>
            </a:extLst>
          </p:cNvPr>
          <p:cNvSpPr>
            <a:spLocks noGrp="1"/>
          </p:cNvSpPr>
          <p:nvPr>
            <p:ph type="title"/>
          </p:nvPr>
        </p:nvSpPr>
        <p:spPr>
          <a:xfrm>
            <a:off x="251520" y="627534"/>
            <a:ext cx="8435280" cy="1296144"/>
          </a:xfrm>
        </p:spPr>
        <p:txBody>
          <a:bodyPr>
            <a:normAutofit/>
          </a:bodyPr>
          <a:lstStyle/>
          <a:p>
            <a:r>
              <a:rPr lang="nl-NL" sz="3200" dirty="0">
                <a:solidFill>
                  <a:schemeClr val="bg1"/>
                </a:solidFill>
              </a:rPr>
              <a:t>Méthodes </a:t>
            </a:r>
            <a:r>
              <a:rPr lang="nl-NL" sz="3200" dirty="0" err="1">
                <a:solidFill>
                  <a:schemeClr val="bg1"/>
                </a:solidFill>
              </a:rPr>
              <a:t>proactives</a:t>
            </a:r>
            <a:r>
              <a:rPr lang="nl-NL" sz="3200" dirty="0">
                <a:solidFill>
                  <a:schemeClr val="bg1"/>
                </a:solidFill>
              </a:rPr>
              <a:t> (3) </a:t>
            </a:r>
            <a:br>
              <a:rPr lang="nl-BE" sz="3200" dirty="0">
                <a:solidFill>
                  <a:srgbClr val="FF0000"/>
                </a:solidFill>
              </a:rPr>
            </a:br>
            <a:endParaRPr lang="nl-BE" dirty="0"/>
          </a:p>
        </p:txBody>
      </p:sp>
      <p:sp>
        <p:nvSpPr>
          <p:cNvPr id="2" name="Tijdelijke aanduiding voor dianummer 1">
            <a:extLst>
              <a:ext uri="{FF2B5EF4-FFF2-40B4-BE49-F238E27FC236}">
                <a16:creationId xmlns:a16="http://schemas.microsoft.com/office/drawing/2014/main" id="{39824098-C875-4F6C-8B71-023F22DF3C3F}"/>
              </a:ext>
            </a:extLst>
          </p:cNvPr>
          <p:cNvSpPr>
            <a:spLocks noGrp="1"/>
          </p:cNvSpPr>
          <p:nvPr>
            <p:ph type="sldNum" sz="quarter" idx="12"/>
          </p:nvPr>
        </p:nvSpPr>
        <p:spPr/>
        <p:txBody>
          <a:bodyPr/>
          <a:lstStyle/>
          <a:p>
            <a:fld id="{85D460FF-DEC1-4727-8D64-D3ED0F812F35}" type="slidenum">
              <a:rPr lang="fr-CH" smtClean="0"/>
              <a:t>11</a:t>
            </a:fld>
            <a:endParaRPr lang="fr-CH"/>
          </a:p>
        </p:txBody>
      </p:sp>
    </p:spTree>
    <p:extLst>
      <p:ext uri="{BB962C8B-B14F-4D97-AF65-F5344CB8AC3E}">
        <p14:creationId xmlns:p14="http://schemas.microsoft.com/office/powerpoint/2010/main" val="372900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D39AFE5-3803-4833-90BD-FE0C26968C44}"/>
              </a:ext>
            </a:extLst>
          </p:cNvPr>
          <p:cNvSpPr>
            <a:spLocks noGrp="1"/>
          </p:cNvSpPr>
          <p:nvPr>
            <p:ph idx="1"/>
          </p:nvPr>
        </p:nvSpPr>
        <p:spPr>
          <a:xfrm>
            <a:off x="457200" y="1707654"/>
            <a:ext cx="8686800" cy="3384376"/>
          </a:xfrm>
        </p:spPr>
        <p:txBody>
          <a:bodyPr>
            <a:noAutofit/>
          </a:bodyPr>
          <a:lstStyle/>
          <a:p>
            <a:pPr marL="0" indent="0">
              <a:spcBef>
                <a:spcPts val="0"/>
              </a:spcBef>
              <a:buNone/>
            </a:pPr>
            <a:r>
              <a:rPr lang="nl-NL" sz="1700" b="1" dirty="0"/>
              <a:t>3.4. </a:t>
            </a:r>
            <a:r>
              <a:rPr lang="nl-NL" sz="1700" b="1" dirty="0" err="1"/>
              <a:t>Entraînement</a:t>
            </a:r>
            <a:r>
              <a:rPr lang="nl-NL" sz="1700" b="1" dirty="0"/>
              <a:t> pour des </a:t>
            </a:r>
            <a:r>
              <a:rPr lang="nl-NL" sz="1700" b="1" dirty="0" err="1"/>
              <a:t>personnes</a:t>
            </a:r>
            <a:r>
              <a:rPr lang="nl-NL" sz="1700" b="1" dirty="0"/>
              <a:t> </a:t>
            </a:r>
            <a:r>
              <a:rPr lang="nl-NL" sz="1700" b="1" dirty="0" err="1"/>
              <a:t>hautement</a:t>
            </a:r>
            <a:r>
              <a:rPr lang="nl-NL" sz="1700" b="1" dirty="0"/>
              <a:t> </a:t>
            </a:r>
            <a:r>
              <a:rPr lang="nl-NL" sz="1700" b="1" dirty="0" err="1"/>
              <a:t>qualifiées</a:t>
            </a:r>
            <a:endParaRPr lang="nl-NL" sz="1700" b="1" dirty="0"/>
          </a:p>
          <a:p>
            <a:pPr marL="0" indent="0">
              <a:spcBef>
                <a:spcPts val="0"/>
              </a:spcBef>
              <a:buNone/>
            </a:pPr>
            <a:endParaRPr lang="nl-NL" sz="1700" i="1" dirty="0"/>
          </a:p>
          <a:p>
            <a:pPr marL="0" indent="0">
              <a:spcBef>
                <a:spcPts val="0"/>
              </a:spcBef>
              <a:buNone/>
            </a:pPr>
            <a:r>
              <a:rPr lang="nl-NL" sz="1700" i="1" dirty="0"/>
              <a:t>Groupe </a:t>
            </a:r>
            <a:r>
              <a:rPr lang="nl-NL" sz="1700" i="1" dirty="0" err="1"/>
              <a:t>cible</a:t>
            </a:r>
            <a:r>
              <a:rPr lang="nl-NL" sz="1700" i="1" dirty="0"/>
              <a:t> </a:t>
            </a:r>
          </a:p>
          <a:p>
            <a:pPr marL="0" indent="0">
              <a:spcBef>
                <a:spcPts val="0"/>
              </a:spcBef>
              <a:buNone/>
            </a:pPr>
            <a:r>
              <a:rPr lang="nl-NL" sz="1700" dirty="0" err="1"/>
              <a:t>Personnes</a:t>
            </a:r>
            <a:r>
              <a:rPr lang="nl-NL" sz="1700" dirty="0"/>
              <a:t> </a:t>
            </a:r>
            <a:r>
              <a:rPr lang="nl-NL" sz="1700" dirty="0" err="1"/>
              <a:t>hautement</a:t>
            </a:r>
            <a:r>
              <a:rPr lang="nl-NL" sz="1700" dirty="0"/>
              <a:t> </a:t>
            </a:r>
            <a:r>
              <a:rPr lang="nl-NL" sz="1700" dirty="0" err="1"/>
              <a:t>qualifiées</a:t>
            </a:r>
            <a:r>
              <a:rPr lang="nl-NL" sz="1700" dirty="0"/>
              <a:t> </a:t>
            </a:r>
          </a:p>
          <a:p>
            <a:pPr marL="0" indent="0">
              <a:spcBef>
                <a:spcPts val="0"/>
              </a:spcBef>
              <a:buNone/>
            </a:pPr>
            <a:r>
              <a:rPr lang="nl-BE" sz="1700" i="1" dirty="0"/>
              <a:t>Point de </a:t>
            </a:r>
            <a:r>
              <a:rPr lang="nl-BE" sz="1700" i="1" dirty="0" err="1"/>
              <a:t>départ</a:t>
            </a:r>
            <a:r>
              <a:rPr lang="nl-BE" sz="1700" i="1" dirty="0"/>
              <a:t> </a:t>
            </a:r>
          </a:p>
          <a:p>
            <a:pPr marL="0" indent="0">
              <a:spcBef>
                <a:spcPts val="0"/>
              </a:spcBef>
              <a:buNone/>
            </a:pPr>
            <a:r>
              <a:rPr lang="nl-BE" sz="1700" dirty="0" err="1"/>
              <a:t>Entraînement</a:t>
            </a:r>
            <a:r>
              <a:rPr lang="nl-BE" sz="1700" dirty="0"/>
              <a:t> de </a:t>
            </a:r>
            <a:r>
              <a:rPr lang="nl-BE" sz="1700" dirty="0" err="1"/>
              <a:t>résilience</a:t>
            </a:r>
            <a:r>
              <a:rPr lang="nl-BE" sz="1700" dirty="0"/>
              <a:t> </a:t>
            </a:r>
            <a:r>
              <a:rPr lang="nl-BE" sz="1700" dirty="0" err="1"/>
              <a:t>contre</a:t>
            </a:r>
            <a:r>
              <a:rPr lang="nl-BE" sz="1700" dirty="0"/>
              <a:t> </a:t>
            </a:r>
            <a:r>
              <a:rPr lang="nl-BE" sz="1700" dirty="0" err="1"/>
              <a:t>exclusion</a:t>
            </a:r>
            <a:r>
              <a:rPr lang="nl-BE" sz="1700" dirty="0"/>
              <a:t> sociale</a:t>
            </a:r>
          </a:p>
          <a:p>
            <a:pPr marL="0" indent="0">
              <a:spcBef>
                <a:spcPts val="0"/>
              </a:spcBef>
              <a:buNone/>
            </a:pPr>
            <a:r>
              <a:rPr lang="nl-BE" sz="1700" dirty="0" err="1"/>
              <a:t>Création</a:t>
            </a:r>
            <a:r>
              <a:rPr lang="nl-BE" sz="1700" dirty="0"/>
              <a:t> </a:t>
            </a:r>
            <a:r>
              <a:rPr lang="nl-BE" sz="1700" dirty="0" err="1"/>
              <a:t>d’une</a:t>
            </a:r>
            <a:r>
              <a:rPr lang="nl-BE" sz="1700" dirty="0"/>
              <a:t> avant-garde pour changement</a:t>
            </a:r>
          </a:p>
          <a:p>
            <a:pPr marL="0" indent="0">
              <a:spcBef>
                <a:spcPts val="0"/>
              </a:spcBef>
              <a:buNone/>
            </a:pPr>
            <a:r>
              <a:rPr lang="nl-BE" sz="1700" dirty="0" err="1"/>
              <a:t>Haut</a:t>
            </a:r>
            <a:r>
              <a:rPr lang="nl-BE" sz="1700" dirty="0"/>
              <a:t> </a:t>
            </a:r>
            <a:r>
              <a:rPr lang="nl-BE" sz="1700" dirty="0" err="1"/>
              <a:t>potentiel</a:t>
            </a:r>
            <a:r>
              <a:rPr lang="nl-BE" sz="1700" dirty="0"/>
              <a:t> de </a:t>
            </a:r>
            <a:r>
              <a:rPr lang="nl-BE" sz="1700" dirty="0" err="1"/>
              <a:t>succès</a:t>
            </a:r>
            <a:endParaRPr lang="nl-BE" sz="1700" dirty="0"/>
          </a:p>
          <a:p>
            <a:pPr marL="0" indent="0">
              <a:spcBef>
                <a:spcPts val="0"/>
              </a:spcBef>
              <a:buNone/>
            </a:pPr>
            <a:r>
              <a:rPr lang="nl-BE" sz="1700" i="1" dirty="0"/>
              <a:t>Méthode </a:t>
            </a:r>
            <a:r>
              <a:rPr lang="nl-BE" sz="1700" i="1" dirty="0" err="1"/>
              <a:t>locale</a:t>
            </a:r>
            <a:endParaRPr lang="nl-BE" sz="1700" i="1" dirty="0"/>
          </a:p>
          <a:p>
            <a:pPr marL="0" indent="0">
              <a:spcBef>
                <a:spcPts val="0"/>
              </a:spcBef>
              <a:buNone/>
            </a:pPr>
            <a:r>
              <a:rPr lang="nl-BE" sz="1700" i="1" dirty="0"/>
              <a:t>Methodes </a:t>
            </a:r>
          </a:p>
          <a:p>
            <a:pPr marL="0" indent="0">
              <a:spcBef>
                <a:spcPts val="0"/>
              </a:spcBef>
              <a:buNone/>
            </a:pPr>
            <a:r>
              <a:rPr lang="nl-BE" sz="1700" dirty="0" err="1"/>
              <a:t>Entraînement</a:t>
            </a:r>
            <a:r>
              <a:rPr lang="nl-BE" sz="1700" dirty="0"/>
              <a:t>, </a:t>
            </a:r>
            <a:r>
              <a:rPr lang="nl-BE" sz="1700" dirty="0" err="1"/>
              <a:t>efforts</a:t>
            </a:r>
            <a:r>
              <a:rPr lang="nl-BE" sz="1700" dirty="0"/>
              <a:t> </a:t>
            </a:r>
            <a:r>
              <a:rPr lang="nl-BE" sz="1700" dirty="0" err="1"/>
              <a:t>d’ouverture</a:t>
            </a:r>
            <a:r>
              <a:rPr lang="nl-BE" sz="1700" dirty="0"/>
              <a:t> </a:t>
            </a:r>
            <a:r>
              <a:rPr lang="nl-BE" sz="1700" dirty="0" err="1"/>
              <a:t>d’emploi</a:t>
            </a:r>
            <a:r>
              <a:rPr lang="nl-BE" sz="1700" dirty="0"/>
              <a:t> réaliste, coaching, </a:t>
            </a:r>
            <a:r>
              <a:rPr lang="nl-BE" sz="1700" dirty="0" err="1"/>
              <a:t>élargir</a:t>
            </a:r>
            <a:r>
              <a:rPr lang="nl-BE" sz="1700" dirty="0"/>
              <a:t> </a:t>
            </a:r>
            <a:r>
              <a:rPr lang="nl-BE" sz="1700" dirty="0" err="1"/>
              <a:t>réseau</a:t>
            </a:r>
            <a:r>
              <a:rPr lang="nl-BE" sz="1700" dirty="0"/>
              <a:t> </a:t>
            </a:r>
            <a:r>
              <a:rPr lang="nl-BE" sz="1700" dirty="0" err="1"/>
              <a:t>social</a:t>
            </a:r>
            <a:endParaRPr lang="nl-BE" sz="1700" dirty="0"/>
          </a:p>
        </p:txBody>
      </p:sp>
      <p:sp>
        <p:nvSpPr>
          <p:cNvPr id="4" name="Titel 1">
            <a:extLst>
              <a:ext uri="{FF2B5EF4-FFF2-40B4-BE49-F238E27FC236}">
                <a16:creationId xmlns:a16="http://schemas.microsoft.com/office/drawing/2014/main" id="{A56BC38D-7D4D-4E39-974E-7BE8EA017C40}"/>
              </a:ext>
            </a:extLst>
          </p:cNvPr>
          <p:cNvSpPr>
            <a:spLocks noGrp="1"/>
          </p:cNvSpPr>
          <p:nvPr>
            <p:ph type="title"/>
          </p:nvPr>
        </p:nvSpPr>
        <p:spPr>
          <a:xfrm>
            <a:off x="251520" y="771550"/>
            <a:ext cx="8435280" cy="1080120"/>
          </a:xfrm>
        </p:spPr>
        <p:txBody>
          <a:bodyPr>
            <a:normAutofit/>
          </a:bodyPr>
          <a:lstStyle/>
          <a:p>
            <a:r>
              <a:rPr lang="nl-NL" sz="3200" dirty="0">
                <a:solidFill>
                  <a:schemeClr val="bg1"/>
                </a:solidFill>
              </a:rPr>
              <a:t>Méthodes </a:t>
            </a:r>
            <a:r>
              <a:rPr lang="nl-NL" sz="3200" dirty="0" err="1">
                <a:solidFill>
                  <a:schemeClr val="bg1"/>
                </a:solidFill>
              </a:rPr>
              <a:t>proactives</a:t>
            </a:r>
            <a:r>
              <a:rPr lang="nl-NL" sz="3200" dirty="0">
                <a:solidFill>
                  <a:schemeClr val="bg1"/>
                </a:solidFill>
              </a:rPr>
              <a:t> (4) </a:t>
            </a:r>
            <a:br>
              <a:rPr lang="nl-BE" sz="3200" dirty="0">
                <a:solidFill>
                  <a:srgbClr val="FF0000"/>
                </a:solidFill>
              </a:rPr>
            </a:br>
            <a:endParaRPr lang="nl-BE" dirty="0"/>
          </a:p>
        </p:txBody>
      </p:sp>
      <p:sp>
        <p:nvSpPr>
          <p:cNvPr id="2" name="Tijdelijke aanduiding voor dianummer 1">
            <a:extLst>
              <a:ext uri="{FF2B5EF4-FFF2-40B4-BE49-F238E27FC236}">
                <a16:creationId xmlns:a16="http://schemas.microsoft.com/office/drawing/2014/main" id="{D107F0A6-C614-4BC9-97A6-BCDEC3637AF6}"/>
              </a:ext>
            </a:extLst>
          </p:cNvPr>
          <p:cNvSpPr>
            <a:spLocks noGrp="1"/>
          </p:cNvSpPr>
          <p:nvPr>
            <p:ph type="sldNum" sz="quarter" idx="12"/>
          </p:nvPr>
        </p:nvSpPr>
        <p:spPr/>
        <p:txBody>
          <a:bodyPr/>
          <a:lstStyle/>
          <a:p>
            <a:fld id="{85D460FF-DEC1-4727-8D64-D3ED0F812F35}" type="slidenum">
              <a:rPr lang="fr-CH" smtClean="0"/>
              <a:t>12</a:t>
            </a:fld>
            <a:endParaRPr lang="fr-CH"/>
          </a:p>
        </p:txBody>
      </p:sp>
    </p:spTree>
    <p:extLst>
      <p:ext uri="{BB962C8B-B14F-4D97-AF65-F5344CB8AC3E}">
        <p14:creationId xmlns:p14="http://schemas.microsoft.com/office/powerpoint/2010/main" val="118768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D39AFE5-3803-4833-90BD-FE0C26968C44}"/>
              </a:ext>
            </a:extLst>
          </p:cNvPr>
          <p:cNvSpPr>
            <a:spLocks noGrp="1"/>
          </p:cNvSpPr>
          <p:nvPr>
            <p:ph idx="1"/>
          </p:nvPr>
        </p:nvSpPr>
        <p:spPr/>
        <p:txBody>
          <a:bodyPr>
            <a:normAutofit/>
          </a:bodyPr>
          <a:lstStyle/>
          <a:p>
            <a:pPr marL="0" indent="0">
              <a:spcBef>
                <a:spcPts val="0"/>
              </a:spcBef>
              <a:buNone/>
            </a:pPr>
            <a:r>
              <a:rPr lang="nl-NL" sz="1700" b="1" dirty="0"/>
              <a:t>3.5. </a:t>
            </a:r>
            <a:r>
              <a:rPr lang="nl-NL" sz="1700" b="1" dirty="0" err="1"/>
              <a:t>Programmes</a:t>
            </a:r>
            <a:r>
              <a:rPr lang="nl-NL" sz="1700" b="1" dirty="0"/>
              <a:t> de </a:t>
            </a:r>
            <a:r>
              <a:rPr lang="nl-NL" sz="1700" b="1" dirty="0" err="1"/>
              <a:t>déradicalisation</a:t>
            </a:r>
            <a:endParaRPr lang="nl-NL" sz="1700" b="1" dirty="0"/>
          </a:p>
          <a:p>
            <a:pPr marL="0" indent="0">
              <a:spcBef>
                <a:spcPts val="0"/>
              </a:spcBef>
              <a:buNone/>
            </a:pPr>
            <a:endParaRPr lang="nl-NL" sz="1700" i="1" dirty="0"/>
          </a:p>
          <a:p>
            <a:pPr marL="0" indent="0">
              <a:spcBef>
                <a:spcPts val="0"/>
              </a:spcBef>
              <a:buNone/>
            </a:pPr>
            <a:r>
              <a:rPr lang="nl-NL" sz="1700" i="1" dirty="0"/>
              <a:t>Groupe </a:t>
            </a:r>
            <a:r>
              <a:rPr lang="nl-NL" sz="1700" i="1" dirty="0" err="1"/>
              <a:t>cible</a:t>
            </a:r>
            <a:r>
              <a:rPr lang="nl-NL" sz="1700" i="1" dirty="0"/>
              <a:t> </a:t>
            </a:r>
          </a:p>
          <a:p>
            <a:pPr marL="0" indent="0">
              <a:spcBef>
                <a:spcPts val="0"/>
              </a:spcBef>
              <a:buNone/>
            </a:pPr>
            <a:r>
              <a:rPr lang="nl-NL" sz="1700" dirty="0" err="1"/>
              <a:t>Jeunes</a:t>
            </a:r>
            <a:r>
              <a:rPr lang="nl-NL" sz="1700" dirty="0"/>
              <a:t> </a:t>
            </a:r>
            <a:r>
              <a:rPr lang="nl-NL" sz="1700" dirty="0" err="1"/>
              <a:t>personnes</a:t>
            </a:r>
            <a:r>
              <a:rPr lang="nl-NL" sz="1700" dirty="0"/>
              <a:t> </a:t>
            </a:r>
            <a:r>
              <a:rPr lang="nl-NL" sz="1700" dirty="0" err="1"/>
              <a:t>radicalisées</a:t>
            </a:r>
            <a:r>
              <a:rPr lang="nl-NL" sz="1700" dirty="0"/>
              <a:t>, </a:t>
            </a:r>
            <a:r>
              <a:rPr lang="nl-NL" sz="1700" dirty="0" err="1"/>
              <a:t>parents</a:t>
            </a:r>
            <a:endParaRPr lang="nl-NL" sz="1700" dirty="0"/>
          </a:p>
          <a:p>
            <a:pPr marL="0" indent="0">
              <a:spcBef>
                <a:spcPts val="0"/>
              </a:spcBef>
              <a:buNone/>
            </a:pPr>
            <a:r>
              <a:rPr lang="nl-BE" sz="1700" i="1" dirty="0"/>
              <a:t>Point de </a:t>
            </a:r>
            <a:r>
              <a:rPr lang="nl-BE" sz="1700" i="1" dirty="0" err="1"/>
              <a:t>départ</a:t>
            </a:r>
            <a:r>
              <a:rPr lang="nl-BE" sz="1700" i="1" dirty="0"/>
              <a:t> </a:t>
            </a:r>
          </a:p>
          <a:p>
            <a:pPr marL="0" indent="0">
              <a:spcBef>
                <a:spcPts val="0"/>
              </a:spcBef>
              <a:buNone/>
            </a:pPr>
            <a:r>
              <a:rPr lang="nl-BE" sz="1700" dirty="0"/>
              <a:t>Changement </a:t>
            </a:r>
            <a:r>
              <a:rPr lang="nl-BE" sz="1700" dirty="0" err="1"/>
              <a:t>d’idéologie</a:t>
            </a:r>
            <a:r>
              <a:rPr lang="nl-BE" sz="1700" dirty="0"/>
              <a:t>, </a:t>
            </a:r>
          </a:p>
          <a:p>
            <a:pPr marL="0" indent="0">
              <a:spcBef>
                <a:spcPts val="0"/>
              </a:spcBef>
              <a:buNone/>
            </a:pPr>
            <a:r>
              <a:rPr lang="nl-BE" sz="1700" dirty="0"/>
              <a:t>Changement des </a:t>
            </a:r>
            <a:r>
              <a:rPr lang="nl-BE" sz="1700" dirty="0" err="1"/>
              <a:t>conditions</a:t>
            </a:r>
            <a:r>
              <a:rPr lang="nl-BE" sz="1700" dirty="0"/>
              <a:t> de </a:t>
            </a:r>
            <a:r>
              <a:rPr lang="nl-BE" sz="1700" dirty="0" err="1"/>
              <a:t>vie</a:t>
            </a:r>
            <a:endParaRPr lang="nl-BE" sz="1700" dirty="0"/>
          </a:p>
          <a:p>
            <a:pPr marL="0" indent="0">
              <a:spcBef>
                <a:spcPts val="0"/>
              </a:spcBef>
              <a:buNone/>
            </a:pPr>
            <a:r>
              <a:rPr lang="nl-BE" sz="1700" i="1" dirty="0"/>
              <a:t>Méthode </a:t>
            </a:r>
            <a:r>
              <a:rPr lang="nl-BE" sz="1700" i="1" dirty="0" err="1"/>
              <a:t>locale</a:t>
            </a:r>
            <a:endParaRPr lang="nl-BE" sz="1700" i="1" dirty="0"/>
          </a:p>
          <a:p>
            <a:pPr marL="0" indent="0">
              <a:spcBef>
                <a:spcPts val="0"/>
              </a:spcBef>
              <a:buNone/>
            </a:pPr>
            <a:r>
              <a:rPr lang="nl-BE" sz="1700" i="1" dirty="0"/>
              <a:t>Methodes </a:t>
            </a:r>
          </a:p>
          <a:p>
            <a:pPr marL="0" indent="0">
              <a:spcBef>
                <a:spcPts val="0"/>
              </a:spcBef>
              <a:buNone/>
            </a:pPr>
            <a:r>
              <a:rPr lang="nl-BE" sz="1700" dirty="0" err="1"/>
              <a:t>Programmes</a:t>
            </a:r>
            <a:r>
              <a:rPr lang="nl-BE" sz="1700" dirty="0"/>
              <a:t> EXIT, </a:t>
            </a:r>
            <a:r>
              <a:rPr lang="nl-BE" sz="1700" dirty="0" err="1"/>
              <a:t>entraînement</a:t>
            </a:r>
            <a:r>
              <a:rPr lang="nl-BE" sz="1700" dirty="0"/>
              <a:t> de </a:t>
            </a:r>
            <a:r>
              <a:rPr lang="nl-BE" sz="1700" dirty="0" err="1"/>
              <a:t>désengagement</a:t>
            </a:r>
            <a:endParaRPr lang="nl-BE" sz="1700" dirty="0"/>
          </a:p>
        </p:txBody>
      </p:sp>
      <p:sp>
        <p:nvSpPr>
          <p:cNvPr id="4" name="Titel 1">
            <a:extLst>
              <a:ext uri="{FF2B5EF4-FFF2-40B4-BE49-F238E27FC236}">
                <a16:creationId xmlns:a16="http://schemas.microsoft.com/office/drawing/2014/main" id="{A56BC38D-7D4D-4E39-974E-7BE8EA017C40}"/>
              </a:ext>
            </a:extLst>
          </p:cNvPr>
          <p:cNvSpPr>
            <a:spLocks noGrp="1"/>
          </p:cNvSpPr>
          <p:nvPr>
            <p:ph type="title"/>
          </p:nvPr>
        </p:nvSpPr>
        <p:spPr>
          <a:xfrm>
            <a:off x="457200" y="627534"/>
            <a:ext cx="8229600" cy="857250"/>
          </a:xfrm>
        </p:spPr>
        <p:txBody>
          <a:bodyPr>
            <a:normAutofit/>
          </a:bodyPr>
          <a:lstStyle/>
          <a:p>
            <a:r>
              <a:rPr lang="nl-NL" dirty="0"/>
              <a:t>Méthodes </a:t>
            </a:r>
            <a:r>
              <a:rPr lang="nl-NL" sz="3200" dirty="0" err="1">
                <a:solidFill>
                  <a:schemeClr val="bg1"/>
                </a:solidFill>
              </a:rPr>
              <a:t>proactives</a:t>
            </a:r>
            <a:r>
              <a:rPr lang="nl-NL" sz="3200" dirty="0">
                <a:solidFill>
                  <a:schemeClr val="bg1"/>
                </a:solidFill>
              </a:rPr>
              <a:t> (5)</a:t>
            </a:r>
            <a:endParaRPr lang="nl-BE" dirty="0"/>
          </a:p>
        </p:txBody>
      </p:sp>
      <p:sp>
        <p:nvSpPr>
          <p:cNvPr id="2" name="Tijdelijke aanduiding voor dianummer 1">
            <a:extLst>
              <a:ext uri="{FF2B5EF4-FFF2-40B4-BE49-F238E27FC236}">
                <a16:creationId xmlns:a16="http://schemas.microsoft.com/office/drawing/2014/main" id="{B0EC72B9-DEBB-4321-9D3C-E36470A862C2}"/>
              </a:ext>
            </a:extLst>
          </p:cNvPr>
          <p:cNvSpPr>
            <a:spLocks noGrp="1"/>
          </p:cNvSpPr>
          <p:nvPr>
            <p:ph type="sldNum" sz="quarter" idx="12"/>
          </p:nvPr>
        </p:nvSpPr>
        <p:spPr/>
        <p:txBody>
          <a:bodyPr/>
          <a:lstStyle/>
          <a:p>
            <a:fld id="{85D460FF-DEC1-4727-8D64-D3ED0F812F35}" type="slidenum">
              <a:rPr lang="fr-CH" smtClean="0"/>
              <a:t>13</a:t>
            </a:fld>
            <a:endParaRPr lang="fr-CH"/>
          </a:p>
        </p:txBody>
      </p:sp>
    </p:spTree>
    <p:extLst>
      <p:ext uri="{BB962C8B-B14F-4D97-AF65-F5344CB8AC3E}">
        <p14:creationId xmlns:p14="http://schemas.microsoft.com/office/powerpoint/2010/main" val="226925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D39AFE5-3803-4833-90BD-FE0C26968C44}"/>
              </a:ext>
            </a:extLst>
          </p:cNvPr>
          <p:cNvSpPr>
            <a:spLocks noGrp="1"/>
          </p:cNvSpPr>
          <p:nvPr>
            <p:ph idx="1"/>
          </p:nvPr>
        </p:nvSpPr>
        <p:spPr>
          <a:xfrm>
            <a:off x="457200" y="1707654"/>
            <a:ext cx="8229600" cy="3096344"/>
          </a:xfrm>
        </p:spPr>
        <p:txBody>
          <a:bodyPr>
            <a:normAutofit/>
          </a:bodyPr>
          <a:lstStyle/>
          <a:p>
            <a:pPr marL="0" indent="0">
              <a:spcBef>
                <a:spcPts val="0"/>
              </a:spcBef>
              <a:buNone/>
            </a:pPr>
            <a:r>
              <a:rPr lang="nl-NL" sz="1700" b="1" dirty="0"/>
              <a:t>3.6. </a:t>
            </a:r>
            <a:r>
              <a:rPr lang="nl-NL" sz="1700" b="1" dirty="0" err="1"/>
              <a:t>Déradicalisation</a:t>
            </a:r>
            <a:r>
              <a:rPr lang="nl-NL" sz="1700" b="1" dirty="0"/>
              <a:t> dans les prisons</a:t>
            </a:r>
          </a:p>
          <a:p>
            <a:pPr marL="0" indent="0">
              <a:spcBef>
                <a:spcPts val="0"/>
              </a:spcBef>
              <a:buNone/>
            </a:pPr>
            <a:endParaRPr lang="nl-NL" sz="1700" i="1" dirty="0"/>
          </a:p>
          <a:p>
            <a:pPr marL="0" indent="0">
              <a:spcBef>
                <a:spcPts val="0"/>
              </a:spcBef>
              <a:buNone/>
            </a:pPr>
            <a:r>
              <a:rPr lang="nl-NL" sz="1700" i="1" dirty="0"/>
              <a:t>Groupe </a:t>
            </a:r>
            <a:r>
              <a:rPr lang="nl-NL" sz="1700" i="1" dirty="0" err="1"/>
              <a:t>cible</a:t>
            </a:r>
            <a:r>
              <a:rPr lang="nl-NL" sz="1700" i="1" dirty="0"/>
              <a:t> </a:t>
            </a:r>
          </a:p>
          <a:p>
            <a:pPr marL="0" indent="0">
              <a:spcBef>
                <a:spcPts val="0"/>
              </a:spcBef>
              <a:buNone/>
            </a:pPr>
            <a:r>
              <a:rPr lang="nl-NL" sz="1700" dirty="0" err="1"/>
              <a:t>Détenus</a:t>
            </a:r>
            <a:r>
              <a:rPr lang="nl-NL" sz="1700" dirty="0"/>
              <a:t> </a:t>
            </a:r>
            <a:r>
              <a:rPr lang="nl-NL" sz="1700" dirty="0" err="1"/>
              <a:t>radicalisés</a:t>
            </a:r>
            <a:endParaRPr lang="nl-NL" sz="1700" dirty="0"/>
          </a:p>
          <a:p>
            <a:pPr marL="0" indent="0">
              <a:spcBef>
                <a:spcPts val="0"/>
              </a:spcBef>
              <a:buNone/>
            </a:pPr>
            <a:r>
              <a:rPr lang="nl-BE" sz="1700" i="1" dirty="0"/>
              <a:t>Point de </a:t>
            </a:r>
            <a:r>
              <a:rPr lang="nl-BE" sz="1700" i="1" dirty="0" err="1"/>
              <a:t>départ</a:t>
            </a:r>
            <a:r>
              <a:rPr lang="nl-BE" sz="1700" i="1" dirty="0"/>
              <a:t> </a:t>
            </a:r>
          </a:p>
          <a:p>
            <a:pPr marL="0" indent="0">
              <a:spcBef>
                <a:spcPts val="0"/>
              </a:spcBef>
              <a:buNone/>
            </a:pPr>
            <a:r>
              <a:rPr lang="nl-BE" sz="1700" dirty="0"/>
              <a:t>Changement </a:t>
            </a:r>
            <a:r>
              <a:rPr lang="nl-BE" sz="1700" dirty="0" err="1"/>
              <a:t>d’idéologie</a:t>
            </a:r>
            <a:r>
              <a:rPr lang="nl-BE" sz="1700" dirty="0"/>
              <a:t> par </a:t>
            </a:r>
            <a:r>
              <a:rPr lang="nl-BE" sz="1700" dirty="0" err="1"/>
              <a:t>réflexion</a:t>
            </a:r>
            <a:r>
              <a:rPr lang="nl-BE" sz="1700" dirty="0"/>
              <a:t> </a:t>
            </a:r>
          </a:p>
          <a:p>
            <a:pPr marL="0" indent="0">
              <a:spcBef>
                <a:spcPts val="0"/>
              </a:spcBef>
              <a:buNone/>
            </a:pPr>
            <a:r>
              <a:rPr lang="nl-BE" sz="1700" dirty="0"/>
              <a:t>Pas de discours </a:t>
            </a:r>
            <a:r>
              <a:rPr lang="nl-BE" sz="1700" dirty="0" err="1"/>
              <a:t>catégorique</a:t>
            </a:r>
            <a:endParaRPr lang="nl-BE" sz="1700" dirty="0"/>
          </a:p>
          <a:p>
            <a:pPr marL="0" indent="0">
              <a:spcBef>
                <a:spcPts val="0"/>
              </a:spcBef>
              <a:buNone/>
            </a:pPr>
            <a:r>
              <a:rPr lang="nl-BE" sz="1700" i="1" dirty="0"/>
              <a:t>Méthode en </a:t>
            </a:r>
            <a:r>
              <a:rPr lang="nl-BE" sz="1700" i="1" dirty="0" err="1"/>
              <a:t>circonstance</a:t>
            </a:r>
            <a:r>
              <a:rPr lang="nl-BE" sz="1700" i="1" dirty="0"/>
              <a:t> </a:t>
            </a:r>
            <a:r>
              <a:rPr lang="nl-BE" sz="1700" i="1" dirty="0" err="1"/>
              <a:t>spécifique</a:t>
            </a:r>
            <a:endParaRPr lang="nl-BE" sz="1700" i="1" dirty="0"/>
          </a:p>
          <a:p>
            <a:pPr marL="0" indent="0">
              <a:spcBef>
                <a:spcPts val="0"/>
              </a:spcBef>
              <a:buNone/>
            </a:pPr>
            <a:r>
              <a:rPr lang="nl-BE" sz="1700" i="1" dirty="0"/>
              <a:t>Methodes </a:t>
            </a:r>
          </a:p>
          <a:p>
            <a:pPr marL="0" indent="0">
              <a:spcBef>
                <a:spcPts val="0"/>
              </a:spcBef>
              <a:buNone/>
            </a:pPr>
            <a:r>
              <a:rPr lang="nl-BE" sz="1700" dirty="0" err="1"/>
              <a:t>Prêcher</a:t>
            </a:r>
            <a:r>
              <a:rPr lang="nl-BE" sz="1700" dirty="0"/>
              <a:t> par imams en prison, garantie </a:t>
            </a:r>
            <a:r>
              <a:rPr lang="nl-BE" sz="1700" dirty="0" err="1"/>
              <a:t>d’indépendance</a:t>
            </a:r>
            <a:r>
              <a:rPr lang="nl-BE" sz="1700" dirty="0"/>
              <a:t>, transmission de </a:t>
            </a:r>
            <a:r>
              <a:rPr lang="nl-BE" sz="1700" dirty="0" err="1"/>
              <a:t>connaissance</a:t>
            </a:r>
            <a:r>
              <a:rPr lang="nl-BE" sz="1700" dirty="0"/>
              <a:t> </a:t>
            </a:r>
            <a:r>
              <a:rPr lang="nl-BE" sz="1700" dirty="0" err="1"/>
              <a:t>profonde</a:t>
            </a:r>
            <a:endParaRPr lang="nl-BE" sz="1700" dirty="0"/>
          </a:p>
        </p:txBody>
      </p:sp>
      <p:sp>
        <p:nvSpPr>
          <p:cNvPr id="4" name="Titel 1">
            <a:extLst>
              <a:ext uri="{FF2B5EF4-FFF2-40B4-BE49-F238E27FC236}">
                <a16:creationId xmlns:a16="http://schemas.microsoft.com/office/drawing/2014/main" id="{A56BC38D-7D4D-4E39-974E-7BE8EA017C40}"/>
              </a:ext>
            </a:extLst>
          </p:cNvPr>
          <p:cNvSpPr>
            <a:spLocks noGrp="1"/>
          </p:cNvSpPr>
          <p:nvPr>
            <p:ph type="title"/>
          </p:nvPr>
        </p:nvSpPr>
        <p:spPr>
          <a:xfrm>
            <a:off x="251520" y="915566"/>
            <a:ext cx="8435280" cy="792088"/>
          </a:xfrm>
        </p:spPr>
        <p:txBody>
          <a:bodyPr>
            <a:normAutofit fontScale="90000"/>
          </a:bodyPr>
          <a:lstStyle/>
          <a:p>
            <a:r>
              <a:rPr lang="nl-NL" dirty="0"/>
              <a:t>Méthodes </a:t>
            </a:r>
            <a:r>
              <a:rPr lang="nl-NL" sz="3200" dirty="0" err="1">
                <a:solidFill>
                  <a:schemeClr val="bg1"/>
                </a:solidFill>
              </a:rPr>
              <a:t>proactives</a:t>
            </a:r>
            <a:r>
              <a:rPr lang="nl-NL" sz="3200" dirty="0">
                <a:solidFill>
                  <a:schemeClr val="bg1"/>
                </a:solidFill>
              </a:rPr>
              <a:t> (6) </a:t>
            </a:r>
            <a:br>
              <a:rPr lang="nl-BE" sz="3200" dirty="0">
                <a:solidFill>
                  <a:srgbClr val="FF0000"/>
                </a:solidFill>
              </a:rPr>
            </a:br>
            <a:endParaRPr lang="nl-BE" dirty="0"/>
          </a:p>
        </p:txBody>
      </p:sp>
      <p:sp>
        <p:nvSpPr>
          <p:cNvPr id="2" name="Tijdelijke aanduiding voor dianummer 1">
            <a:extLst>
              <a:ext uri="{FF2B5EF4-FFF2-40B4-BE49-F238E27FC236}">
                <a16:creationId xmlns:a16="http://schemas.microsoft.com/office/drawing/2014/main" id="{92634EDC-CE94-446D-AF13-40FC86C06446}"/>
              </a:ext>
            </a:extLst>
          </p:cNvPr>
          <p:cNvSpPr>
            <a:spLocks noGrp="1"/>
          </p:cNvSpPr>
          <p:nvPr>
            <p:ph type="sldNum" sz="quarter" idx="12"/>
          </p:nvPr>
        </p:nvSpPr>
        <p:spPr/>
        <p:txBody>
          <a:bodyPr/>
          <a:lstStyle/>
          <a:p>
            <a:fld id="{85D460FF-DEC1-4727-8D64-D3ED0F812F35}" type="slidenum">
              <a:rPr lang="fr-CH" smtClean="0"/>
              <a:t>14</a:t>
            </a:fld>
            <a:endParaRPr lang="fr-CH"/>
          </a:p>
        </p:txBody>
      </p:sp>
    </p:spTree>
    <p:extLst>
      <p:ext uri="{BB962C8B-B14F-4D97-AF65-F5344CB8AC3E}">
        <p14:creationId xmlns:p14="http://schemas.microsoft.com/office/powerpoint/2010/main" val="84202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F62B1B-CC48-4A69-AA86-C42447D7580E}"/>
              </a:ext>
            </a:extLst>
          </p:cNvPr>
          <p:cNvSpPr>
            <a:spLocks noGrp="1"/>
          </p:cNvSpPr>
          <p:nvPr>
            <p:ph type="title"/>
          </p:nvPr>
        </p:nvSpPr>
        <p:spPr/>
        <p:txBody>
          <a:bodyPr/>
          <a:lstStyle/>
          <a:p>
            <a:r>
              <a:rPr lang="nl-NL" dirty="0" err="1"/>
              <a:t>Contenu</a:t>
            </a:r>
            <a:endParaRPr lang="nl-BE" dirty="0"/>
          </a:p>
        </p:txBody>
      </p:sp>
      <p:sp>
        <p:nvSpPr>
          <p:cNvPr id="3" name="Tijdelijke aanduiding voor inhoud 2">
            <a:extLst>
              <a:ext uri="{FF2B5EF4-FFF2-40B4-BE49-F238E27FC236}">
                <a16:creationId xmlns:a16="http://schemas.microsoft.com/office/drawing/2014/main" id="{CC89D676-66EB-485C-B634-6339F2466149}"/>
              </a:ext>
            </a:extLst>
          </p:cNvPr>
          <p:cNvSpPr>
            <a:spLocks noGrp="1"/>
          </p:cNvSpPr>
          <p:nvPr>
            <p:ph idx="1"/>
          </p:nvPr>
        </p:nvSpPr>
        <p:spPr>
          <a:xfrm>
            <a:off x="1043608" y="1779662"/>
            <a:ext cx="7920880" cy="3261444"/>
          </a:xfrm>
        </p:spPr>
        <p:txBody>
          <a:bodyPr>
            <a:normAutofit/>
          </a:bodyPr>
          <a:lstStyle/>
          <a:p>
            <a:pPr marL="857250" lvl="1" indent="-457200">
              <a:buFont typeface="+mj-lt"/>
              <a:buAutoNum type="arabicPeriod"/>
            </a:pPr>
            <a:r>
              <a:rPr lang="nl-NL" sz="2200" dirty="0">
                <a:solidFill>
                  <a:schemeClr val="bg1"/>
                </a:solidFill>
              </a:rPr>
              <a:t>Prévention générale </a:t>
            </a:r>
            <a:r>
              <a:rPr lang="nl-NL" sz="2200" dirty="0" err="1">
                <a:solidFill>
                  <a:schemeClr val="bg1"/>
                </a:solidFill>
              </a:rPr>
              <a:t>intégrée</a:t>
            </a:r>
            <a:endParaRPr lang="nl-NL" sz="2200" dirty="0">
              <a:solidFill>
                <a:schemeClr val="bg1"/>
              </a:solidFill>
            </a:endParaRPr>
          </a:p>
          <a:p>
            <a:pPr marL="857250" lvl="1" indent="-457200">
              <a:buFont typeface="+mj-lt"/>
              <a:buAutoNum type="arabicPeriod"/>
            </a:pPr>
            <a:r>
              <a:rPr lang="nl-NL" sz="2200" dirty="0" err="1"/>
              <a:t>Formes</a:t>
            </a:r>
            <a:r>
              <a:rPr lang="nl-NL" sz="2200" dirty="0"/>
              <a:t> de prévention</a:t>
            </a:r>
          </a:p>
          <a:p>
            <a:pPr marL="857250" lvl="1" indent="-457200">
              <a:buFont typeface="+mj-lt"/>
              <a:buAutoNum type="arabicPeriod"/>
            </a:pPr>
            <a:r>
              <a:rPr lang="nl-NL" sz="2200" dirty="0">
                <a:solidFill>
                  <a:schemeClr val="bg1"/>
                </a:solidFill>
              </a:rPr>
              <a:t>Méthodes </a:t>
            </a:r>
            <a:r>
              <a:rPr lang="nl-NL" sz="2200" dirty="0" err="1">
                <a:solidFill>
                  <a:schemeClr val="bg1"/>
                </a:solidFill>
              </a:rPr>
              <a:t>proactives</a:t>
            </a:r>
            <a:endParaRPr lang="nl-NL" sz="2200" dirty="0">
              <a:solidFill>
                <a:schemeClr val="bg1"/>
              </a:solidFill>
            </a:endParaRPr>
          </a:p>
          <a:p>
            <a:pPr marL="857250" lvl="1" indent="-457200">
              <a:buFont typeface="+mj-lt"/>
              <a:buAutoNum type="arabicPeriod"/>
            </a:pPr>
            <a:r>
              <a:rPr lang="nl-NL" sz="2200" dirty="0">
                <a:solidFill>
                  <a:schemeClr val="bg1"/>
                </a:solidFill>
              </a:rPr>
              <a:t>Méthodes </a:t>
            </a:r>
            <a:r>
              <a:rPr lang="nl-NL" sz="2200" dirty="0" err="1">
                <a:solidFill>
                  <a:schemeClr val="bg1"/>
                </a:solidFill>
              </a:rPr>
              <a:t>réactives</a:t>
            </a:r>
            <a:endParaRPr lang="nl-NL" sz="2200" dirty="0">
              <a:solidFill>
                <a:schemeClr val="bg1"/>
              </a:solidFill>
            </a:endParaRPr>
          </a:p>
          <a:p>
            <a:pPr marL="857250" lvl="1" indent="-457200">
              <a:buFont typeface="+mj-lt"/>
              <a:buAutoNum type="arabicPeriod"/>
            </a:pPr>
            <a:r>
              <a:rPr lang="nl-NL" sz="2200" dirty="0" err="1">
                <a:solidFill>
                  <a:schemeClr val="bg1"/>
                </a:solidFill>
              </a:rPr>
              <a:t>Pratiques</a:t>
            </a:r>
            <a:r>
              <a:rPr lang="nl-NL" sz="2200" dirty="0">
                <a:solidFill>
                  <a:schemeClr val="bg1"/>
                </a:solidFill>
              </a:rPr>
              <a:t> </a:t>
            </a:r>
            <a:r>
              <a:rPr lang="nl-NL" sz="2200" dirty="0" err="1">
                <a:solidFill>
                  <a:schemeClr val="bg1"/>
                </a:solidFill>
              </a:rPr>
              <a:t>d’échange</a:t>
            </a:r>
            <a:endParaRPr lang="nl-NL" sz="2200" dirty="0"/>
          </a:p>
          <a:p>
            <a:pPr marL="857250" lvl="1" indent="-457200">
              <a:buFont typeface="+mj-lt"/>
              <a:buAutoNum type="arabicPeriod"/>
            </a:pPr>
            <a:r>
              <a:rPr lang="nl-NL" sz="2200" dirty="0"/>
              <a:t>Pyramide : Approche de la </a:t>
            </a:r>
            <a:r>
              <a:rPr lang="nl-NL" sz="2200" dirty="0" err="1"/>
              <a:t>radicalisation</a:t>
            </a:r>
            <a:endParaRPr lang="nl-NL" sz="2200" dirty="0"/>
          </a:p>
          <a:p>
            <a:pPr marL="857250" lvl="1" indent="-457200">
              <a:buFont typeface="+mj-lt"/>
              <a:buAutoNum type="arabicPeriod"/>
            </a:pPr>
            <a:r>
              <a:rPr lang="fr-BE" sz="2200" dirty="0"/>
              <a:t>Quelques</a:t>
            </a:r>
            <a:r>
              <a:rPr lang="nl-NL" sz="2200" dirty="0"/>
              <a:t> </a:t>
            </a:r>
            <a:r>
              <a:rPr lang="nl-NL" sz="2200" dirty="0" err="1"/>
              <a:t>exemples</a:t>
            </a:r>
            <a:r>
              <a:rPr lang="nl-NL" sz="2200" dirty="0"/>
              <a:t> </a:t>
            </a:r>
            <a:r>
              <a:rPr lang="fr-BE" sz="2200" dirty="0"/>
              <a:t>pratiques</a:t>
            </a:r>
            <a:r>
              <a:rPr lang="nl-NL" sz="2200" dirty="0"/>
              <a:t> </a:t>
            </a:r>
          </a:p>
          <a:p>
            <a:pPr marL="457200" lvl="1" indent="-457200">
              <a:buAutoNum type="arabicPeriod" startAt="4"/>
            </a:pPr>
            <a:endParaRPr lang="nl-BE" sz="2400" b="1" dirty="0">
              <a:solidFill>
                <a:srgbClr val="FF0000"/>
              </a:solidFill>
            </a:endParaRPr>
          </a:p>
          <a:p>
            <a:pPr marL="857250" lvl="1" indent="-457200"/>
            <a:endParaRPr lang="nl-BE" sz="2000" dirty="0">
              <a:solidFill>
                <a:srgbClr val="FF0000"/>
              </a:solidFill>
            </a:endParaRPr>
          </a:p>
          <a:p>
            <a:pPr marL="857250" lvl="1" indent="-457200"/>
            <a:endParaRPr lang="nl-BE" sz="2000" dirty="0">
              <a:solidFill>
                <a:srgbClr val="FF0000"/>
              </a:solidFill>
            </a:endParaRPr>
          </a:p>
        </p:txBody>
      </p:sp>
      <p:sp>
        <p:nvSpPr>
          <p:cNvPr id="4" name="Tijdelijke aanduiding voor dianummer 3">
            <a:extLst>
              <a:ext uri="{FF2B5EF4-FFF2-40B4-BE49-F238E27FC236}">
                <a16:creationId xmlns:a16="http://schemas.microsoft.com/office/drawing/2014/main" id="{AAD75D56-7A0F-4A59-8AFF-66CB7CD834C5}"/>
              </a:ext>
            </a:extLst>
          </p:cNvPr>
          <p:cNvSpPr>
            <a:spLocks noGrp="1"/>
          </p:cNvSpPr>
          <p:nvPr>
            <p:ph type="sldNum" sz="quarter" idx="12"/>
          </p:nvPr>
        </p:nvSpPr>
        <p:spPr/>
        <p:txBody>
          <a:bodyPr/>
          <a:lstStyle/>
          <a:p>
            <a:fld id="{85D460FF-DEC1-4727-8D64-D3ED0F812F35}" type="slidenum">
              <a:rPr lang="fr-CH" smtClean="0"/>
              <a:t>15</a:t>
            </a:fld>
            <a:endParaRPr lang="fr-CH"/>
          </a:p>
        </p:txBody>
      </p:sp>
      <p:sp>
        <p:nvSpPr>
          <p:cNvPr id="5" name="Pijl: rechts 4">
            <a:extLst>
              <a:ext uri="{FF2B5EF4-FFF2-40B4-BE49-F238E27FC236}">
                <a16:creationId xmlns:a16="http://schemas.microsoft.com/office/drawing/2014/main" id="{D18AC89D-7152-42F8-8606-DBE5EA75539E}"/>
              </a:ext>
            </a:extLst>
          </p:cNvPr>
          <p:cNvSpPr/>
          <p:nvPr/>
        </p:nvSpPr>
        <p:spPr>
          <a:xfrm>
            <a:off x="666624" y="3003798"/>
            <a:ext cx="753967" cy="2880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4904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D39AFE5-3803-4833-90BD-FE0C26968C44}"/>
              </a:ext>
            </a:extLst>
          </p:cNvPr>
          <p:cNvSpPr>
            <a:spLocks noGrp="1"/>
          </p:cNvSpPr>
          <p:nvPr>
            <p:ph idx="1"/>
          </p:nvPr>
        </p:nvSpPr>
        <p:spPr>
          <a:xfrm>
            <a:off x="457200" y="1707654"/>
            <a:ext cx="8229600" cy="3096344"/>
          </a:xfrm>
        </p:spPr>
        <p:txBody>
          <a:bodyPr>
            <a:normAutofit lnSpcReduction="10000"/>
          </a:bodyPr>
          <a:lstStyle/>
          <a:p>
            <a:pPr marL="0" indent="0">
              <a:spcBef>
                <a:spcPts val="0"/>
              </a:spcBef>
              <a:buNone/>
            </a:pPr>
            <a:r>
              <a:rPr lang="nl-NL" sz="1700" b="1" dirty="0"/>
              <a:t>4.1. </a:t>
            </a:r>
            <a:r>
              <a:rPr lang="nl-NL" sz="1700" b="1" dirty="0" err="1"/>
              <a:t>Révélation</a:t>
            </a:r>
            <a:r>
              <a:rPr lang="nl-NL" sz="1700" b="1" dirty="0"/>
              <a:t> &amp; Offices de </a:t>
            </a:r>
            <a:r>
              <a:rPr lang="nl-NL" sz="1700" b="1" dirty="0" err="1"/>
              <a:t>Conseil</a:t>
            </a:r>
            <a:endParaRPr lang="nl-NL" sz="1700" b="1" dirty="0"/>
          </a:p>
          <a:p>
            <a:pPr marL="0" indent="0">
              <a:spcBef>
                <a:spcPts val="0"/>
              </a:spcBef>
              <a:buNone/>
            </a:pPr>
            <a:endParaRPr lang="nl-NL" sz="1700" i="1" dirty="0"/>
          </a:p>
          <a:p>
            <a:pPr marL="0" indent="0">
              <a:spcBef>
                <a:spcPts val="0"/>
              </a:spcBef>
              <a:buNone/>
            </a:pPr>
            <a:r>
              <a:rPr lang="nl-NL" sz="1700" i="1" dirty="0"/>
              <a:t>Groupe </a:t>
            </a:r>
            <a:r>
              <a:rPr lang="nl-NL" sz="1700" i="1" dirty="0" err="1"/>
              <a:t>cible</a:t>
            </a:r>
            <a:r>
              <a:rPr lang="nl-NL" sz="1700" i="1" dirty="0"/>
              <a:t> </a:t>
            </a:r>
          </a:p>
          <a:p>
            <a:pPr marL="0" indent="0">
              <a:spcBef>
                <a:spcPts val="0"/>
              </a:spcBef>
              <a:buNone/>
            </a:pPr>
            <a:r>
              <a:rPr lang="nl-NL" sz="1700" dirty="0" err="1"/>
              <a:t>Inhabitants</a:t>
            </a:r>
            <a:r>
              <a:rPr lang="nl-NL" sz="1700" dirty="0"/>
              <a:t> de la commune, </a:t>
            </a:r>
            <a:r>
              <a:rPr lang="nl-NL" sz="1700" dirty="0" err="1"/>
              <a:t>professionels</a:t>
            </a:r>
            <a:endParaRPr lang="nl-NL" sz="1700" dirty="0"/>
          </a:p>
          <a:p>
            <a:pPr marL="0" indent="0">
              <a:spcBef>
                <a:spcPts val="0"/>
              </a:spcBef>
              <a:buNone/>
            </a:pPr>
            <a:r>
              <a:rPr lang="nl-BE" sz="1700" i="1" dirty="0"/>
              <a:t>Point de </a:t>
            </a:r>
            <a:r>
              <a:rPr lang="nl-BE" sz="1700" i="1" dirty="0" err="1"/>
              <a:t>départ</a:t>
            </a:r>
            <a:r>
              <a:rPr lang="nl-BE" sz="1700" i="1" dirty="0"/>
              <a:t> </a:t>
            </a:r>
          </a:p>
          <a:p>
            <a:pPr marL="0" indent="0">
              <a:spcBef>
                <a:spcPts val="0"/>
              </a:spcBef>
              <a:buNone/>
            </a:pPr>
            <a:r>
              <a:rPr lang="nl-BE" sz="1700" dirty="0" err="1"/>
              <a:t>Entraînement</a:t>
            </a:r>
            <a:r>
              <a:rPr lang="nl-BE" sz="1700" dirty="0"/>
              <a:t> de </a:t>
            </a:r>
            <a:r>
              <a:rPr lang="nl-BE" sz="1700" dirty="0" err="1"/>
              <a:t>résilience</a:t>
            </a:r>
            <a:r>
              <a:rPr lang="nl-BE" sz="1700" dirty="0"/>
              <a:t> pour </a:t>
            </a:r>
            <a:r>
              <a:rPr lang="nl-BE" sz="1700" dirty="0" err="1"/>
              <a:t>personnes</a:t>
            </a:r>
            <a:r>
              <a:rPr lang="nl-BE" sz="1700" dirty="0"/>
              <a:t> </a:t>
            </a:r>
            <a:r>
              <a:rPr lang="nl-BE" sz="1700" dirty="0" err="1"/>
              <a:t>confrontées</a:t>
            </a:r>
            <a:r>
              <a:rPr lang="nl-BE" sz="1700" dirty="0"/>
              <a:t> </a:t>
            </a:r>
            <a:r>
              <a:rPr lang="nl-BE" sz="1700" dirty="0" err="1"/>
              <a:t>avec</a:t>
            </a:r>
            <a:r>
              <a:rPr lang="nl-BE" sz="1700" dirty="0"/>
              <a:t> </a:t>
            </a:r>
            <a:r>
              <a:rPr lang="nl-BE" sz="1700" dirty="0" err="1"/>
              <a:t>radicalisation</a:t>
            </a:r>
            <a:r>
              <a:rPr lang="nl-BE" sz="1700" dirty="0"/>
              <a:t> </a:t>
            </a:r>
          </a:p>
          <a:p>
            <a:pPr marL="0" indent="0">
              <a:spcBef>
                <a:spcPts val="0"/>
              </a:spcBef>
              <a:buNone/>
            </a:pPr>
            <a:r>
              <a:rPr lang="nl-BE" sz="1700" dirty="0"/>
              <a:t>Soutien par </a:t>
            </a:r>
            <a:r>
              <a:rPr lang="nl-BE" sz="1700" dirty="0" err="1"/>
              <a:t>l’office</a:t>
            </a:r>
            <a:r>
              <a:rPr lang="nl-BE" sz="1700" dirty="0"/>
              <a:t> ; </a:t>
            </a:r>
            <a:r>
              <a:rPr lang="nl-BE" sz="1700" dirty="0" err="1"/>
              <a:t>réseau</a:t>
            </a:r>
            <a:r>
              <a:rPr lang="nl-BE" sz="1700" dirty="0"/>
              <a:t> de </a:t>
            </a:r>
            <a:r>
              <a:rPr lang="nl-BE" sz="1700" dirty="0" err="1"/>
              <a:t>personnes</a:t>
            </a:r>
            <a:r>
              <a:rPr lang="nl-BE" sz="1700" dirty="0"/>
              <a:t> </a:t>
            </a:r>
            <a:r>
              <a:rPr lang="nl-BE" sz="1700" dirty="0" err="1"/>
              <a:t>clées</a:t>
            </a:r>
            <a:endParaRPr lang="nl-BE" sz="1700" dirty="0"/>
          </a:p>
          <a:p>
            <a:pPr marL="0" indent="0">
              <a:spcBef>
                <a:spcPts val="0"/>
              </a:spcBef>
              <a:buNone/>
            </a:pPr>
            <a:r>
              <a:rPr lang="nl-BE" sz="1700" dirty="0" err="1"/>
              <a:t>Entraînement</a:t>
            </a:r>
            <a:r>
              <a:rPr lang="nl-BE" sz="1700" dirty="0"/>
              <a:t> de </a:t>
            </a:r>
            <a:r>
              <a:rPr lang="nl-BE" sz="1700" dirty="0" err="1"/>
              <a:t>professionels</a:t>
            </a:r>
            <a:endParaRPr lang="nl-BE" sz="1700" dirty="0"/>
          </a:p>
          <a:p>
            <a:pPr marL="0" indent="0">
              <a:spcBef>
                <a:spcPts val="0"/>
              </a:spcBef>
              <a:buNone/>
            </a:pPr>
            <a:r>
              <a:rPr lang="nl-BE" sz="1700" i="1" dirty="0"/>
              <a:t>Méthode </a:t>
            </a:r>
            <a:r>
              <a:rPr lang="nl-BE" sz="1700" i="1" dirty="0" err="1"/>
              <a:t>locale</a:t>
            </a:r>
            <a:endParaRPr lang="nl-BE" sz="1700" i="1" dirty="0"/>
          </a:p>
          <a:p>
            <a:pPr marL="0" indent="0">
              <a:spcBef>
                <a:spcPts val="0"/>
              </a:spcBef>
              <a:buNone/>
            </a:pPr>
            <a:r>
              <a:rPr lang="nl-BE" sz="1700" i="1" dirty="0"/>
              <a:t>Methodes </a:t>
            </a:r>
          </a:p>
          <a:p>
            <a:pPr marL="0" indent="0">
              <a:spcBef>
                <a:spcPts val="0"/>
              </a:spcBef>
              <a:buNone/>
            </a:pPr>
            <a:r>
              <a:rPr lang="nl-BE" sz="1700" dirty="0" err="1"/>
              <a:t>Réléver</a:t>
            </a:r>
            <a:r>
              <a:rPr lang="nl-BE" sz="1700" dirty="0"/>
              <a:t> des “</a:t>
            </a:r>
            <a:r>
              <a:rPr lang="nl-BE" sz="1700" dirty="0" err="1"/>
              <a:t>signes</a:t>
            </a:r>
            <a:r>
              <a:rPr lang="nl-BE" sz="1700" dirty="0"/>
              <a:t>” </a:t>
            </a:r>
            <a:r>
              <a:rPr lang="nl-BE" sz="1700" dirty="0" err="1"/>
              <a:t>clés</a:t>
            </a:r>
            <a:endParaRPr lang="nl-BE" sz="1700" dirty="0"/>
          </a:p>
          <a:p>
            <a:pPr marL="0" indent="0">
              <a:spcBef>
                <a:spcPts val="0"/>
              </a:spcBef>
              <a:buNone/>
            </a:pPr>
            <a:r>
              <a:rPr lang="nl-BE" sz="1700" dirty="0" err="1"/>
              <a:t>Remue-méninges</a:t>
            </a:r>
            <a:r>
              <a:rPr lang="nl-BE" sz="1700" dirty="0"/>
              <a:t> </a:t>
            </a:r>
            <a:r>
              <a:rPr lang="nl-BE" sz="1700" dirty="0" err="1"/>
              <a:t>sur</a:t>
            </a:r>
            <a:r>
              <a:rPr lang="nl-BE" sz="1700" dirty="0"/>
              <a:t> </a:t>
            </a:r>
            <a:r>
              <a:rPr lang="nl-BE" sz="1700" dirty="0" err="1"/>
              <a:t>risques</a:t>
            </a:r>
            <a:r>
              <a:rPr lang="nl-BE" sz="1700" dirty="0"/>
              <a:t> et </a:t>
            </a:r>
            <a:r>
              <a:rPr lang="nl-BE" sz="1700" dirty="0" err="1"/>
              <a:t>sollutions</a:t>
            </a:r>
            <a:endParaRPr lang="nl-BE" sz="1700" dirty="0"/>
          </a:p>
        </p:txBody>
      </p:sp>
      <p:sp>
        <p:nvSpPr>
          <p:cNvPr id="4" name="Titel 1">
            <a:extLst>
              <a:ext uri="{FF2B5EF4-FFF2-40B4-BE49-F238E27FC236}">
                <a16:creationId xmlns:a16="http://schemas.microsoft.com/office/drawing/2014/main" id="{A56BC38D-7D4D-4E39-974E-7BE8EA017C40}"/>
              </a:ext>
            </a:extLst>
          </p:cNvPr>
          <p:cNvSpPr>
            <a:spLocks noGrp="1"/>
          </p:cNvSpPr>
          <p:nvPr>
            <p:ph type="title"/>
          </p:nvPr>
        </p:nvSpPr>
        <p:spPr>
          <a:xfrm>
            <a:off x="457200" y="627534"/>
            <a:ext cx="8229600" cy="857250"/>
          </a:xfrm>
        </p:spPr>
        <p:txBody>
          <a:bodyPr>
            <a:normAutofit/>
          </a:bodyPr>
          <a:lstStyle/>
          <a:p>
            <a:r>
              <a:rPr lang="nl-NL" dirty="0"/>
              <a:t>4. Méthodes </a:t>
            </a:r>
            <a:r>
              <a:rPr lang="nl-NL" dirty="0" err="1"/>
              <a:t>réactives</a:t>
            </a:r>
            <a:endParaRPr lang="nl-BE" dirty="0"/>
          </a:p>
        </p:txBody>
      </p:sp>
      <p:sp>
        <p:nvSpPr>
          <p:cNvPr id="2" name="Tijdelijke aanduiding voor dianummer 1">
            <a:extLst>
              <a:ext uri="{FF2B5EF4-FFF2-40B4-BE49-F238E27FC236}">
                <a16:creationId xmlns:a16="http://schemas.microsoft.com/office/drawing/2014/main" id="{97FCFFE9-1C72-4A31-B714-A71A0722D273}"/>
              </a:ext>
            </a:extLst>
          </p:cNvPr>
          <p:cNvSpPr>
            <a:spLocks noGrp="1"/>
          </p:cNvSpPr>
          <p:nvPr>
            <p:ph type="sldNum" sz="quarter" idx="12"/>
          </p:nvPr>
        </p:nvSpPr>
        <p:spPr/>
        <p:txBody>
          <a:bodyPr/>
          <a:lstStyle/>
          <a:p>
            <a:fld id="{85D460FF-DEC1-4727-8D64-D3ED0F812F35}" type="slidenum">
              <a:rPr lang="fr-CH" smtClean="0"/>
              <a:t>16</a:t>
            </a:fld>
            <a:endParaRPr lang="fr-CH"/>
          </a:p>
        </p:txBody>
      </p:sp>
    </p:spTree>
    <p:extLst>
      <p:ext uri="{BB962C8B-B14F-4D97-AF65-F5344CB8AC3E}">
        <p14:creationId xmlns:p14="http://schemas.microsoft.com/office/powerpoint/2010/main" val="318765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D39AFE5-3803-4833-90BD-FE0C26968C44}"/>
              </a:ext>
            </a:extLst>
          </p:cNvPr>
          <p:cNvSpPr>
            <a:spLocks noGrp="1"/>
          </p:cNvSpPr>
          <p:nvPr>
            <p:ph idx="1"/>
          </p:nvPr>
        </p:nvSpPr>
        <p:spPr>
          <a:xfrm>
            <a:off x="457200" y="1707654"/>
            <a:ext cx="8229600" cy="3096344"/>
          </a:xfrm>
        </p:spPr>
        <p:txBody>
          <a:bodyPr>
            <a:normAutofit/>
          </a:bodyPr>
          <a:lstStyle/>
          <a:p>
            <a:pPr marL="0" indent="0">
              <a:spcBef>
                <a:spcPts val="0"/>
              </a:spcBef>
              <a:buNone/>
            </a:pPr>
            <a:r>
              <a:rPr lang="nl-NL" sz="1700" b="1" dirty="0"/>
              <a:t>5.1. Points </a:t>
            </a:r>
            <a:r>
              <a:rPr lang="nl-NL" sz="1700" b="1" dirty="0" err="1"/>
              <a:t>d’échange</a:t>
            </a:r>
            <a:r>
              <a:rPr lang="nl-NL" sz="1700" b="1" dirty="0"/>
              <a:t> </a:t>
            </a:r>
            <a:r>
              <a:rPr lang="nl-NL" sz="1700" b="1" dirty="0" err="1"/>
              <a:t>d’information</a:t>
            </a:r>
            <a:endParaRPr lang="nl-NL" sz="1700" b="1" dirty="0"/>
          </a:p>
          <a:p>
            <a:pPr marL="0" indent="0">
              <a:spcBef>
                <a:spcPts val="0"/>
              </a:spcBef>
              <a:buNone/>
            </a:pPr>
            <a:endParaRPr lang="nl-NL" sz="1700" i="1" dirty="0"/>
          </a:p>
          <a:p>
            <a:pPr marL="0" indent="0">
              <a:spcBef>
                <a:spcPts val="0"/>
              </a:spcBef>
              <a:buNone/>
            </a:pPr>
            <a:r>
              <a:rPr lang="nl-NL" sz="1700" i="1" dirty="0"/>
              <a:t>Groupe </a:t>
            </a:r>
            <a:r>
              <a:rPr lang="nl-NL" sz="1700" i="1" dirty="0" err="1"/>
              <a:t>cible</a:t>
            </a:r>
            <a:r>
              <a:rPr lang="nl-NL" sz="1700" i="1" dirty="0"/>
              <a:t> </a:t>
            </a:r>
          </a:p>
          <a:p>
            <a:pPr marL="0" indent="0">
              <a:spcBef>
                <a:spcPts val="0"/>
              </a:spcBef>
              <a:buNone/>
            </a:pPr>
            <a:r>
              <a:rPr lang="nl-NL" sz="1700" dirty="0"/>
              <a:t>Officiers de </a:t>
            </a:r>
            <a:r>
              <a:rPr lang="nl-NL" sz="1700" dirty="0" err="1"/>
              <a:t>police</a:t>
            </a:r>
            <a:r>
              <a:rPr lang="nl-NL" sz="1700" dirty="0"/>
              <a:t>, collaborateurs de la </a:t>
            </a:r>
            <a:r>
              <a:rPr lang="nl-NL" sz="1700" dirty="0" err="1"/>
              <a:t>justice</a:t>
            </a:r>
            <a:endParaRPr lang="nl-NL" sz="1700" dirty="0"/>
          </a:p>
          <a:p>
            <a:pPr marL="0" indent="0">
              <a:spcBef>
                <a:spcPts val="0"/>
              </a:spcBef>
              <a:buNone/>
            </a:pPr>
            <a:r>
              <a:rPr lang="nl-BE" sz="1700" i="1" dirty="0"/>
              <a:t>Point de </a:t>
            </a:r>
            <a:r>
              <a:rPr lang="nl-BE" sz="1700" i="1" dirty="0" err="1"/>
              <a:t>départ</a:t>
            </a:r>
            <a:r>
              <a:rPr lang="nl-BE" sz="1700" i="1" dirty="0"/>
              <a:t> </a:t>
            </a:r>
          </a:p>
          <a:p>
            <a:pPr marL="0" indent="0">
              <a:spcBef>
                <a:spcPts val="0"/>
              </a:spcBef>
              <a:buNone/>
            </a:pPr>
            <a:r>
              <a:rPr lang="nl-BE" sz="1700" dirty="0" err="1"/>
              <a:t>Avertissement</a:t>
            </a:r>
            <a:r>
              <a:rPr lang="nl-BE" sz="1700" dirty="0"/>
              <a:t> </a:t>
            </a:r>
            <a:r>
              <a:rPr lang="nl-BE" sz="1700" dirty="0" err="1"/>
              <a:t>précoce</a:t>
            </a:r>
            <a:r>
              <a:rPr lang="nl-BE" sz="1700" dirty="0"/>
              <a:t> </a:t>
            </a:r>
            <a:r>
              <a:rPr lang="nl-BE" sz="1700" dirty="0" err="1"/>
              <a:t>avec</a:t>
            </a:r>
            <a:r>
              <a:rPr lang="nl-BE" sz="1700" dirty="0"/>
              <a:t> but </a:t>
            </a:r>
            <a:r>
              <a:rPr lang="nl-BE" sz="1700" dirty="0" err="1"/>
              <a:t>préventif</a:t>
            </a:r>
            <a:endParaRPr lang="nl-BE" sz="1700" dirty="0"/>
          </a:p>
          <a:p>
            <a:pPr marL="0" indent="0">
              <a:spcBef>
                <a:spcPts val="0"/>
              </a:spcBef>
              <a:buNone/>
            </a:pPr>
            <a:r>
              <a:rPr lang="nl-BE" sz="1700" dirty="0" err="1"/>
              <a:t>Nécessité</a:t>
            </a:r>
            <a:r>
              <a:rPr lang="nl-BE" sz="1700" dirty="0"/>
              <a:t> de </a:t>
            </a:r>
            <a:r>
              <a:rPr lang="nl-BE" sz="1700" dirty="0" err="1"/>
              <a:t>savoir</a:t>
            </a:r>
            <a:r>
              <a:rPr lang="nl-BE" sz="1700" dirty="0"/>
              <a:t>, </a:t>
            </a:r>
            <a:r>
              <a:rPr lang="nl-BE" sz="1700" dirty="0" err="1"/>
              <a:t>nécessité</a:t>
            </a:r>
            <a:r>
              <a:rPr lang="nl-BE" sz="1700" dirty="0"/>
              <a:t> </a:t>
            </a:r>
            <a:r>
              <a:rPr lang="nl-BE" sz="1700" dirty="0" err="1"/>
              <a:t>d’échange</a:t>
            </a:r>
            <a:r>
              <a:rPr lang="nl-BE" sz="1700" dirty="0"/>
              <a:t> ?</a:t>
            </a:r>
          </a:p>
          <a:p>
            <a:pPr marL="0" indent="0">
              <a:spcBef>
                <a:spcPts val="0"/>
              </a:spcBef>
              <a:buNone/>
            </a:pPr>
            <a:r>
              <a:rPr lang="nl-BE" sz="1700" i="1" dirty="0"/>
              <a:t>Méthode </a:t>
            </a:r>
            <a:r>
              <a:rPr lang="nl-BE" sz="1700" i="1" dirty="0" err="1"/>
              <a:t>locale</a:t>
            </a:r>
            <a:endParaRPr lang="nl-BE" sz="1700" i="1" dirty="0"/>
          </a:p>
          <a:p>
            <a:pPr marL="0" indent="0">
              <a:spcBef>
                <a:spcPts val="0"/>
              </a:spcBef>
              <a:buNone/>
            </a:pPr>
            <a:r>
              <a:rPr lang="nl-BE" sz="1700" i="1" dirty="0"/>
              <a:t>Methodes </a:t>
            </a:r>
          </a:p>
          <a:p>
            <a:pPr marL="0" indent="0">
              <a:spcBef>
                <a:spcPts val="0"/>
              </a:spcBef>
              <a:buNone/>
            </a:pPr>
            <a:r>
              <a:rPr lang="nl-BE" sz="1700" dirty="0"/>
              <a:t>Analyse et </a:t>
            </a:r>
            <a:r>
              <a:rPr lang="nl-BE" sz="1700" dirty="0" err="1"/>
              <a:t>tendances</a:t>
            </a:r>
            <a:r>
              <a:rPr lang="nl-BE" sz="1700" dirty="0"/>
              <a:t>, </a:t>
            </a:r>
            <a:r>
              <a:rPr lang="nl-BE" sz="1700" dirty="0" err="1"/>
              <a:t>personnes</a:t>
            </a:r>
            <a:r>
              <a:rPr lang="nl-BE" sz="1700" dirty="0"/>
              <a:t> et </a:t>
            </a:r>
            <a:r>
              <a:rPr lang="nl-BE" sz="1700" dirty="0" err="1"/>
              <a:t>objets</a:t>
            </a:r>
            <a:r>
              <a:rPr lang="nl-BE" sz="1700" dirty="0"/>
              <a:t>, “Quick Scan” en </a:t>
            </a:r>
            <a:r>
              <a:rPr lang="nl-BE" sz="1700" dirty="0" err="1"/>
              <a:t>cas</a:t>
            </a:r>
            <a:r>
              <a:rPr lang="nl-BE" sz="1700" dirty="0"/>
              <a:t> </a:t>
            </a:r>
            <a:r>
              <a:rPr lang="nl-BE" sz="1700" dirty="0" err="1"/>
              <a:t>d’urgence</a:t>
            </a:r>
            <a:endParaRPr lang="nl-BE" sz="1700" dirty="0"/>
          </a:p>
        </p:txBody>
      </p:sp>
      <p:sp>
        <p:nvSpPr>
          <p:cNvPr id="4" name="Titel 1">
            <a:extLst>
              <a:ext uri="{FF2B5EF4-FFF2-40B4-BE49-F238E27FC236}">
                <a16:creationId xmlns:a16="http://schemas.microsoft.com/office/drawing/2014/main" id="{A56BC38D-7D4D-4E39-974E-7BE8EA017C40}"/>
              </a:ext>
            </a:extLst>
          </p:cNvPr>
          <p:cNvSpPr>
            <a:spLocks noGrp="1"/>
          </p:cNvSpPr>
          <p:nvPr>
            <p:ph type="title"/>
          </p:nvPr>
        </p:nvSpPr>
        <p:spPr>
          <a:xfrm>
            <a:off x="395536" y="843558"/>
            <a:ext cx="8291264" cy="641226"/>
          </a:xfrm>
        </p:spPr>
        <p:txBody>
          <a:bodyPr>
            <a:normAutofit fontScale="90000"/>
          </a:bodyPr>
          <a:lstStyle/>
          <a:p>
            <a:r>
              <a:rPr lang="nl-NL" dirty="0"/>
              <a:t>5. </a:t>
            </a:r>
            <a:r>
              <a:rPr lang="nl-NL" sz="3200" dirty="0" err="1">
                <a:solidFill>
                  <a:schemeClr val="bg1"/>
                </a:solidFill>
              </a:rPr>
              <a:t>Pratiques</a:t>
            </a:r>
            <a:r>
              <a:rPr lang="nl-NL" sz="3200" dirty="0">
                <a:solidFill>
                  <a:schemeClr val="bg1"/>
                </a:solidFill>
              </a:rPr>
              <a:t> </a:t>
            </a:r>
            <a:r>
              <a:rPr lang="nl-NL" sz="3200" dirty="0" err="1">
                <a:solidFill>
                  <a:schemeClr val="bg1"/>
                </a:solidFill>
              </a:rPr>
              <a:t>d’échange</a:t>
            </a:r>
            <a:br>
              <a:rPr lang="nl-BE" sz="3200" dirty="0">
                <a:solidFill>
                  <a:srgbClr val="FF0000"/>
                </a:solidFill>
              </a:rPr>
            </a:br>
            <a:endParaRPr lang="nl-BE" dirty="0"/>
          </a:p>
        </p:txBody>
      </p:sp>
      <p:sp>
        <p:nvSpPr>
          <p:cNvPr id="2" name="Tijdelijke aanduiding voor dianummer 1">
            <a:extLst>
              <a:ext uri="{FF2B5EF4-FFF2-40B4-BE49-F238E27FC236}">
                <a16:creationId xmlns:a16="http://schemas.microsoft.com/office/drawing/2014/main" id="{97FCFFE9-1C72-4A31-B714-A71A0722D273}"/>
              </a:ext>
            </a:extLst>
          </p:cNvPr>
          <p:cNvSpPr>
            <a:spLocks noGrp="1"/>
          </p:cNvSpPr>
          <p:nvPr>
            <p:ph type="sldNum" sz="quarter" idx="12"/>
          </p:nvPr>
        </p:nvSpPr>
        <p:spPr/>
        <p:txBody>
          <a:bodyPr/>
          <a:lstStyle/>
          <a:p>
            <a:fld id="{85D460FF-DEC1-4727-8D64-D3ED0F812F35}" type="slidenum">
              <a:rPr lang="fr-CH" smtClean="0"/>
              <a:t>17</a:t>
            </a:fld>
            <a:endParaRPr lang="fr-CH"/>
          </a:p>
        </p:txBody>
      </p:sp>
    </p:spTree>
    <p:extLst>
      <p:ext uri="{BB962C8B-B14F-4D97-AF65-F5344CB8AC3E}">
        <p14:creationId xmlns:p14="http://schemas.microsoft.com/office/powerpoint/2010/main" val="297206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D39AFE5-3803-4833-90BD-FE0C26968C44}"/>
              </a:ext>
            </a:extLst>
          </p:cNvPr>
          <p:cNvSpPr>
            <a:spLocks noGrp="1"/>
          </p:cNvSpPr>
          <p:nvPr>
            <p:ph idx="1"/>
          </p:nvPr>
        </p:nvSpPr>
        <p:spPr>
          <a:xfrm>
            <a:off x="457200" y="1707654"/>
            <a:ext cx="8229600" cy="3096344"/>
          </a:xfrm>
        </p:spPr>
        <p:txBody>
          <a:bodyPr>
            <a:normAutofit/>
          </a:bodyPr>
          <a:lstStyle/>
          <a:p>
            <a:pPr marL="0" indent="0">
              <a:spcBef>
                <a:spcPts val="0"/>
              </a:spcBef>
              <a:buNone/>
            </a:pPr>
            <a:r>
              <a:rPr lang="nl-NL" sz="1700" b="1" dirty="0"/>
              <a:t>5.2. </a:t>
            </a:r>
            <a:r>
              <a:rPr lang="nl-NL" sz="1700" b="1" dirty="0" err="1"/>
              <a:t>Réseaux</a:t>
            </a:r>
            <a:r>
              <a:rPr lang="nl-NL" sz="1700" b="1" dirty="0"/>
              <a:t> pour la </a:t>
            </a:r>
            <a:r>
              <a:rPr lang="nl-NL" sz="1700" b="1" dirty="0" err="1"/>
              <a:t>Cohésion</a:t>
            </a:r>
            <a:r>
              <a:rPr lang="nl-NL" sz="1700" b="1" dirty="0"/>
              <a:t> Sociale</a:t>
            </a:r>
          </a:p>
          <a:p>
            <a:pPr marL="0" indent="0">
              <a:spcBef>
                <a:spcPts val="0"/>
              </a:spcBef>
              <a:buNone/>
            </a:pPr>
            <a:endParaRPr lang="nl-NL" sz="1700" i="1" dirty="0"/>
          </a:p>
          <a:p>
            <a:pPr marL="0" indent="0">
              <a:spcBef>
                <a:spcPts val="0"/>
              </a:spcBef>
              <a:buNone/>
            </a:pPr>
            <a:r>
              <a:rPr lang="nl-NL" sz="1700" i="1" dirty="0"/>
              <a:t>Groupe </a:t>
            </a:r>
            <a:r>
              <a:rPr lang="nl-NL" sz="1700" i="1" dirty="0" err="1"/>
              <a:t>cible</a:t>
            </a:r>
            <a:r>
              <a:rPr lang="nl-NL" sz="1700" i="1" dirty="0"/>
              <a:t> </a:t>
            </a:r>
          </a:p>
          <a:p>
            <a:pPr marL="0" indent="0">
              <a:spcBef>
                <a:spcPts val="0"/>
              </a:spcBef>
              <a:buNone/>
            </a:pPr>
            <a:r>
              <a:rPr lang="nl-NL" sz="1700" dirty="0"/>
              <a:t>Groupe </a:t>
            </a:r>
            <a:r>
              <a:rPr lang="nl-NL" sz="1700" dirty="0" err="1"/>
              <a:t>hétérogène</a:t>
            </a:r>
            <a:r>
              <a:rPr lang="nl-NL" sz="1700" dirty="0"/>
              <a:t> </a:t>
            </a:r>
            <a:r>
              <a:rPr lang="nl-NL" sz="1700" dirty="0" err="1"/>
              <a:t>informelle</a:t>
            </a:r>
            <a:r>
              <a:rPr lang="nl-NL" sz="1700" dirty="0"/>
              <a:t> </a:t>
            </a:r>
            <a:r>
              <a:rPr lang="nl-NL" sz="1700" dirty="0" err="1"/>
              <a:t>d’habitants</a:t>
            </a:r>
            <a:endParaRPr lang="nl-NL" sz="1700" dirty="0"/>
          </a:p>
          <a:p>
            <a:pPr marL="0" indent="0">
              <a:spcBef>
                <a:spcPts val="0"/>
              </a:spcBef>
              <a:buNone/>
            </a:pPr>
            <a:r>
              <a:rPr lang="nl-BE" sz="1700" i="1" dirty="0"/>
              <a:t>Point de </a:t>
            </a:r>
            <a:r>
              <a:rPr lang="nl-BE" sz="1700" i="1" dirty="0" err="1"/>
              <a:t>départ</a:t>
            </a:r>
            <a:r>
              <a:rPr lang="nl-BE" sz="1700" i="1" dirty="0"/>
              <a:t> </a:t>
            </a:r>
          </a:p>
          <a:p>
            <a:pPr marL="0" indent="0">
              <a:spcBef>
                <a:spcPts val="0"/>
              </a:spcBef>
              <a:buNone/>
            </a:pPr>
            <a:r>
              <a:rPr lang="nl-BE" sz="1700" dirty="0"/>
              <a:t>Surveillance de la </a:t>
            </a:r>
            <a:r>
              <a:rPr lang="nl-BE" sz="1700" dirty="0" err="1"/>
              <a:t>situation</a:t>
            </a:r>
            <a:r>
              <a:rPr lang="nl-BE" sz="1700" dirty="0"/>
              <a:t> </a:t>
            </a:r>
            <a:r>
              <a:rPr lang="nl-BE" sz="1700" dirty="0" err="1"/>
              <a:t>actuelle</a:t>
            </a:r>
            <a:endParaRPr lang="nl-BE" sz="1700" dirty="0"/>
          </a:p>
          <a:p>
            <a:pPr marL="0" indent="0">
              <a:spcBef>
                <a:spcPts val="0"/>
              </a:spcBef>
              <a:buNone/>
            </a:pPr>
            <a:r>
              <a:rPr lang="nl-BE" sz="1700" dirty="0"/>
              <a:t>Soutien, </a:t>
            </a:r>
            <a:r>
              <a:rPr lang="nl-BE" sz="1700" dirty="0" err="1"/>
              <a:t>conseil</a:t>
            </a:r>
            <a:r>
              <a:rPr lang="nl-BE" sz="1700" dirty="0"/>
              <a:t> et </a:t>
            </a:r>
            <a:r>
              <a:rPr lang="nl-BE" sz="1700" dirty="0" err="1"/>
              <a:t>coordination</a:t>
            </a:r>
            <a:r>
              <a:rPr lang="nl-BE" sz="1700" dirty="0"/>
              <a:t> </a:t>
            </a:r>
            <a:r>
              <a:rPr lang="nl-BE" sz="1700" dirty="0" err="1"/>
              <a:t>nationalle</a:t>
            </a:r>
            <a:endParaRPr lang="nl-BE" sz="1700" dirty="0"/>
          </a:p>
          <a:p>
            <a:pPr marL="0" indent="0">
              <a:spcBef>
                <a:spcPts val="0"/>
              </a:spcBef>
              <a:buNone/>
            </a:pPr>
            <a:r>
              <a:rPr lang="nl-BE" sz="1700" i="1" dirty="0"/>
              <a:t>Méthode </a:t>
            </a:r>
            <a:r>
              <a:rPr lang="nl-BE" sz="1700" i="1" dirty="0" err="1"/>
              <a:t>locale</a:t>
            </a:r>
            <a:endParaRPr lang="nl-BE" sz="1700" i="1" dirty="0"/>
          </a:p>
          <a:p>
            <a:pPr marL="0" indent="0">
              <a:spcBef>
                <a:spcPts val="0"/>
              </a:spcBef>
              <a:buNone/>
            </a:pPr>
            <a:r>
              <a:rPr lang="nl-BE" sz="1700" i="1" dirty="0"/>
              <a:t>Methodes </a:t>
            </a:r>
          </a:p>
          <a:p>
            <a:pPr marL="0" indent="0">
              <a:spcBef>
                <a:spcPts val="0"/>
              </a:spcBef>
              <a:buNone/>
            </a:pPr>
            <a:r>
              <a:rPr lang="nl-BE" sz="1700" dirty="0"/>
              <a:t>Routine : </a:t>
            </a:r>
            <a:r>
              <a:rPr lang="nl-BE" sz="1700" dirty="0" err="1"/>
              <a:t>concertation</a:t>
            </a:r>
            <a:r>
              <a:rPr lang="nl-BE" sz="1700" dirty="0"/>
              <a:t> et rétroaction </a:t>
            </a:r>
            <a:r>
              <a:rPr lang="nl-BE" sz="1700" dirty="0" err="1"/>
              <a:t>périodique</a:t>
            </a:r>
            <a:endParaRPr lang="nl-BE" sz="1700" dirty="0"/>
          </a:p>
          <a:p>
            <a:pPr marL="0" indent="0">
              <a:spcBef>
                <a:spcPts val="0"/>
              </a:spcBef>
              <a:buNone/>
            </a:pPr>
            <a:r>
              <a:rPr lang="nl-BE" sz="1700" dirty="0"/>
              <a:t>En </a:t>
            </a:r>
            <a:r>
              <a:rPr lang="nl-BE" sz="1700" dirty="0" err="1"/>
              <a:t>cas</a:t>
            </a:r>
            <a:r>
              <a:rPr lang="nl-BE" sz="1700" dirty="0"/>
              <a:t> de </a:t>
            </a:r>
            <a:r>
              <a:rPr lang="nl-BE" sz="1700" dirty="0" err="1"/>
              <a:t>désordre</a:t>
            </a:r>
            <a:r>
              <a:rPr lang="nl-BE" sz="1700" dirty="0"/>
              <a:t> : </a:t>
            </a:r>
            <a:r>
              <a:rPr lang="nl-BE" sz="1700" dirty="0" err="1"/>
              <a:t>concertation</a:t>
            </a:r>
            <a:r>
              <a:rPr lang="nl-BE" sz="1700" dirty="0"/>
              <a:t> ad hoc </a:t>
            </a:r>
          </a:p>
        </p:txBody>
      </p:sp>
      <p:sp>
        <p:nvSpPr>
          <p:cNvPr id="4" name="Titel 1">
            <a:extLst>
              <a:ext uri="{FF2B5EF4-FFF2-40B4-BE49-F238E27FC236}">
                <a16:creationId xmlns:a16="http://schemas.microsoft.com/office/drawing/2014/main" id="{A56BC38D-7D4D-4E39-974E-7BE8EA017C40}"/>
              </a:ext>
            </a:extLst>
          </p:cNvPr>
          <p:cNvSpPr>
            <a:spLocks noGrp="1"/>
          </p:cNvSpPr>
          <p:nvPr>
            <p:ph type="title"/>
          </p:nvPr>
        </p:nvSpPr>
        <p:spPr>
          <a:xfrm>
            <a:off x="457200" y="627534"/>
            <a:ext cx="8229600" cy="857250"/>
          </a:xfrm>
        </p:spPr>
        <p:txBody>
          <a:bodyPr>
            <a:normAutofit/>
          </a:bodyPr>
          <a:lstStyle/>
          <a:p>
            <a:r>
              <a:rPr lang="nl-NL" sz="3200" dirty="0" err="1">
                <a:solidFill>
                  <a:schemeClr val="bg1"/>
                </a:solidFill>
              </a:rPr>
              <a:t>Pratiques</a:t>
            </a:r>
            <a:r>
              <a:rPr lang="nl-NL" sz="3200" dirty="0">
                <a:solidFill>
                  <a:schemeClr val="bg1"/>
                </a:solidFill>
              </a:rPr>
              <a:t> </a:t>
            </a:r>
            <a:r>
              <a:rPr lang="nl-NL" sz="3200" dirty="0" err="1">
                <a:solidFill>
                  <a:schemeClr val="bg1"/>
                </a:solidFill>
              </a:rPr>
              <a:t>d’échange</a:t>
            </a:r>
            <a:r>
              <a:rPr lang="nl-NL" sz="3200" dirty="0">
                <a:solidFill>
                  <a:schemeClr val="bg1"/>
                </a:solidFill>
              </a:rPr>
              <a:t> (2) </a:t>
            </a:r>
            <a:endParaRPr lang="nl-BE" dirty="0"/>
          </a:p>
        </p:txBody>
      </p:sp>
      <p:sp>
        <p:nvSpPr>
          <p:cNvPr id="2" name="Tijdelijke aanduiding voor dianummer 1">
            <a:extLst>
              <a:ext uri="{FF2B5EF4-FFF2-40B4-BE49-F238E27FC236}">
                <a16:creationId xmlns:a16="http://schemas.microsoft.com/office/drawing/2014/main" id="{97FCFFE9-1C72-4A31-B714-A71A0722D273}"/>
              </a:ext>
            </a:extLst>
          </p:cNvPr>
          <p:cNvSpPr>
            <a:spLocks noGrp="1"/>
          </p:cNvSpPr>
          <p:nvPr>
            <p:ph type="sldNum" sz="quarter" idx="12"/>
          </p:nvPr>
        </p:nvSpPr>
        <p:spPr/>
        <p:txBody>
          <a:bodyPr/>
          <a:lstStyle/>
          <a:p>
            <a:fld id="{85D460FF-DEC1-4727-8D64-D3ED0F812F35}" type="slidenum">
              <a:rPr lang="fr-CH" smtClean="0"/>
              <a:t>18</a:t>
            </a:fld>
            <a:endParaRPr lang="fr-CH"/>
          </a:p>
        </p:txBody>
      </p:sp>
    </p:spTree>
    <p:extLst>
      <p:ext uri="{BB962C8B-B14F-4D97-AF65-F5344CB8AC3E}">
        <p14:creationId xmlns:p14="http://schemas.microsoft.com/office/powerpoint/2010/main" val="383126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D39AFE5-3803-4833-90BD-FE0C26968C44}"/>
              </a:ext>
            </a:extLst>
          </p:cNvPr>
          <p:cNvSpPr>
            <a:spLocks noGrp="1"/>
          </p:cNvSpPr>
          <p:nvPr>
            <p:ph idx="1"/>
          </p:nvPr>
        </p:nvSpPr>
        <p:spPr>
          <a:xfrm>
            <a:off x="457200" y="1707654"/>
            <a:ext cx="8229600" cy="3096344"/>
          </a:xfrm>
        </p:spPr>
        <p:txBody>
          <a:bodyPr>
            <a:normAutofit/>
          </a:bodyPr>
          <a:lstStyle/>
          <a:p>
            <a:pPr marL="0" indent="0">
              <a:spcBef>
                <a:spcPts val="0"/>
              </a:spcBef>
              <a:buNone/>
            </a:pPr>
            <a:r>
              <a:rPr lang="nl-NL" sz="1700" b="1" dirty="0"/>
              <a:t>5.3. Centre National de </a:t>
            </a:r>
            <a:r>
              <a:rPr lang="nl-NL" sz="1700" b="1" dirty="0" err="1"/>
              <a:t>Conseil</a:t>
            </a:r>
            <a:r>
              <a:rPr lang="nl-NL" sz="1700" b="1" dirty="0"/>
              <a:t> et de </a:t>
            </a:r>
            <a:r>
              <a:rPr lang="nl-NL" sz="1700" b="1" dirty="0" err="1"/>
              <a:t>Connaissance</a:t>
            </a:r>
            <a:endParaRPr lang="nl-NL" sz="1700" b="1" dirty="0"/>
          </a:p>
          <a:p>
            <a:pPr marL="0" indent="0">
              <a:spcBef>
                <a:spcPts val="0"/>
              </a:spcBef>
              <a:buNone/>
            </a:pPr>
            <a:endParaRPr lang="nl-NL" sz="1700" i="1" dirty="0"/>
          </a:p>
          <a:p>
            <a:pPr marL="0" indent="0">
              <a:spcBef>
                <a:spcPts val="0"/>
              </a:spcBef>
              <a:buNone/>
            </a:pPr>
            <a:r>
              <a:rPr lang="nl-NL" sz="1700" i="1" dirty="0"/>
              <a:t>Groupe </a:t>
            </a:r>
            <a:r>
              <a:rPr lang="nl-NL" sz="1700" i="1" dirty="0" err="1"/>
              <a:t>cible</a:t>
            </a:r>
            <a:r>
              <a:rPr lang="nl-NL" sz="1700" i="1" dirty="0"/>
              <a:t> </a:t>
            </a:r>
          </a:p>
          <a:p>
            <a:pPr marL="0" indent="0">
              <a:spcBef>
                <a:spcPts val="0"/>
              </a:spcBef>
              <a:buNone/>
            </a:pPr>
            <a:r>
              <a:rPr lang="nl-NL" sz="1700" dirty="0"/>
              <a:t>Citoyens </a:t>
            </a:r>
            <a:r>
              <a:rPr lang="nl-NL" sz="1700" dirty="0" err="1"/>
              <a:t>avec</a:t>
            </a:r>
            <a:r>
              <a:rPr lang="nl-NL" sz="1700" dirty="0"/>
              <a:t> des </a:t>
            </a:r>
            <a:r>
              <a:rPr lang="nl-NL" sz="1700" dirty="0" err="1"/>
              <a:t>questions</a:t>
            </a:r>
            <a:r>
              <a:rPr lang="nl-NL" sz="1700" dirty="0"/>
              <a:t> </a:t>
            </a:r>
            <a:r>
              <a:rPr lang="nl-NL" sz="1700" dirty="0" err="1"/>
              <a:t>sur</a:t>
            </a:r>
            <a:r>
              <a:rPr lang="nl-NL" sz="1700" dirty="0"/>
              <a:t> la </a:t>
            </a:r>
            <a:r>
              <a:rPr lang="nl-NL" sz="1700" dirty="0" err="1"/>
              <a:t>radicalisation</a:t>
            </a:r>
            <a:endParaRPr lang="nl-NL" sz="1700" dirty="0"/>
          </a:p>
          <a:p>
            <a:pPr marL="0" indent="0">
              <a:spcBef>
                <a:spcPts val="0"/>
              </a:spcBef>
              <a:buNone/>
            </a:pPr>
            <a:r>
              <a:rPr lang="nl-BE" sz="1700" i="1" dirty="0"/>
              <a:t>Point de </a:t>
            </a:r>
            <a:r>
              <a:rPr lang="nl-BE" sz="1700" i="1" dirty="0" err="1"/>
              <a:t>départ</a:t>
            </a:r>
            <a:r>
              <a:rPr lang="nl-BE" sz="1700" i="1" dirty="0"/>
              <a:t> </a:t>
            </a:r>
          </a:p>
          <a:p>
            <a:pPr marL="0" indent="0">
              <a:spcBef>
                <a:spcPts val="0"/>
              </a:spcBef>
              <a:buNone/>
            </a:pPr>
            <a:r>
              <a:rPr lang="nl-BE" sz="1700" dirty="0" err="1"/>
              <a:t>Nuancer</a:t>
            </a:r>
            <a:r>
              <a:rPr lang="nl-BE" sz="1700" dirty="0"/>
              <a:t> et </a:t>
            </a:r>
            <a:r>
              <a:rPr lang="nl-BE" sz="1700" dirty="0" err="1"/>
              <a:t>différencier</a:t>
            </a:r>
            <a:r>
              <a:rPr lang="nl-BE" sz="1700" dirty="0"/>
              <a:t> des </a:t>
            </a:r>
            <a:r>
              <a:rPr lang="nl-BE" sz="1700" dirty="0" err="1"/>
              <a:t>formes</a:t>
            </a:r>
            <a:r>
              <a:rPr lang="nl-BE" sz="1700" dirty="0"/>
              <a:t> de </a:t>
            </a:r>
            <a:r>
              <a:rPr lang="nl-BE" sz="1700" dirty="0" err="1"/>
              <a:t>radicalisation</a:t>
            </a:r>
            <a:endParaRPr lang="nl-BE" sz="1700" dirty="0"/>
          </a:p>
          <a:p>
            <a:pPr marL="0" indent="0">
              <a:spcBef>
                <a:spcPts val="0"/>
              </a:spcBef>
              <a:buNone/>
            </a:pPr>
            <a:r>
              <a:rPr lang="nl-BE" sz="1700" dirty="0" err="1"/>
              <a:t>Elever</a:t>
            </a:r>
            <a:r>
              <a:rPr lang="nl-BE" sz="1700" dirty="0"/>
              <a:t> </a:t>
            </a:r>
            <a:r>
              <a:rPr lang="nl-BE" sz="1700" dirty="0" err="1"/>
              <a:t>le</a:t>
            </a:r>
            <a:r>
              <a:rPr lang="nl-BE" sz="1700" dirty="0"/>
              <a:t> niveau de </a:t>
            </a:r>
            <a:r>
              <a:rPr lang="nl-BE" sz="1700" dirty="0" err="1"/>
              <a:t>conscience</a:t>
            </a:r>
            <a:r>
              <a:rPr lang="nl-BE" sz="1700" dirty="0"/>
              <a:t> à propos de la </a:t>
            </a:r>
            <a:r>
              <a:rPr lang="nl-BE" sz="1700" dirty="0" err="1"/>
              <a:t>radicalisation</a:t>
            </a:r>
            <a:endParaRPr lang="nl-BE" sz="1700" dirty="0"/>
          </a:p>
          <a:p>
            <a:pPr marL="0" indent="0">
              <a:spcBef>
                <a:spcPts val="0"/>
              </a:spcBef>
              <a:buNone/>
            </a:pPr>
            <a:r>
              <a:rPr lang="nl-BE" sz="1700" i="1" dirty="0"/>
              <a:t>Méthode nationale</a:t>
            </a:r>
          </a:p>
          <a:p>
            <a:pPr marL="0" indent="0">
              <a:spcBef>
                <a:spcPts val="0"/>
              </a:spcBef>
              <a:buNone/>
            </a:pPr>
            <a:r>
              <a:rPr lang="nl-BE" sz="1700" i="1" dirty="0"/>
              <a:t>Methodes </a:t>
            </a:r>
          </a:p>
          <a:p>
            <a:pPr marL="0" indent="0">
              <a:spcBef>
                <a:spcPts val="0"/>
              </a:spcBef>
              <a:buNone/>
            </a:pPr>
            <a:r>
              <a:rPr lang="nl-BE" sz="1700" dirty="0" err="1"/>
              <a:t>Réponses</a:t>
            </a:r>
            <a:r>
              <a:rPr lang="nl-BE" sz="1700" dirty="0"/>
              <a:t> </a:t>
            </a:r>
            <a:r>
              <a:rPr lang="nl-BE" sz="1700" dirty="0" err="1"/>
              <a:t>aux</a:t>
            </a:r>
            <a:r>
              <a:rPr lang="nl-BE" sz="1700" dirty="0"/>
              <a:t> </a:t>
            </a:r>
            <a:r>
              <a:rPr lang="nl-BE" sz="1700" dirty="0" err="1"/>
              <a:t>questions</a:t>
            </a:r>
            <a:r>
              <a:rPr lang="nl-BE" sz="1700" dirty="0"/>
              <a:t>, </a:t>
            </a:r>
            <a:r>
              <a:rPr lang="nl-BE" sz="1700" dirty="0" err="1"/>
              <a:t>appui</a:t>
            </a:r>
            <a:r>
              <a:rPr lang="nl-BE" sz="1700" dirty="0"/>
              <a:t> au </a:t>
            </a:r>
            <a:r>
              <a:rPr lang="nl-BE" sz="1700" dirty="0" err="1"/>
              <a:t>dévelopement</a:t>
            </a:r>
            <a:r>
              <a:rPr lang="nl-BE" sz="1700" dirty="0"/>
              <a:t> des </a:t>
            </a:r>
            <a:r>
              <a:rPr lang="nl-BE" sz="1700" dirty="0" err="1"/>
              <a:t>politiques</a:t>
            </a:r>
            <a:r>
              <a:rPr lang="nl-BE" sz="1700" dirty="0"/>
              <a:t> </a:t>
            </a:r>
            <a:r>
              <a:rPr lang="nl-BE" sz="1700" dirty="0" err="1"/>
              <a:t>locales</a:t>
            </a:r>
            <a:r>
              <a:rPr lang="nl-BE" sz="1700" dirty="0"/>
              <a:t>, études &amp; recherches</a:t>
            </a:r>
          </a:p>
        </p:txBody>
      </p:sp>
      <p:sp>
        <p:nvSpPr>
          <p:cNvPr id="4" name="Titel 1">
            <a:extLst>
              <a:ext uri="{FF2B5EF4-FFF2-40B4-BE49-F238E27FC236}">
                <a16:creationId xmlns:a16="http://schemas.microsoft.com/office/drawing/2014/main" id="{A56BC38D-7D4D-4E39-974E-7BE8EA017C40}"/>
              </a:ext>
            </a:extLst>
          </p:cNvPr>
          <p:cNvSpPr>
            <a:spLocks noGrp="1"/>
          </p:cNvSpPr>
          <p:nvPr>
            <p:ph type="title"/>
          </p:nvPr>
        </p:nvSpPr>
        <p:spPr>
          <a:xfrm>
            <a:off x="395536" y="942424"/>
            <a:ext cx="8291264" cy="542360"/>
          </a:xfrm>
        </p:spPr>
        <p:txBody>
          <a:bodyPr>
            <a:normAutofit fontScale="90000"/>
          </a:bodyPr>
          <a:lstStyle/>
          <a:p>
            <a:r>
              <a:rPr lang="nl-NL" sz="3200" dirty="0" err="1">
                <a:solidFill>
                  <a:schemeClr val="bg1"/>
                </a:solidFill>
              </a:rPr>
              <a:t>Pratiques</a:t>
            </a:r>
            <a:r>
              <a:rPr lang="nl-NL" sz="3200" dirty="0">
                <a:solidFill>
                  <a:schemeClr val="bg1"/>
                </a:solidFill>
              </a:rPr>
              <a:t> </a:t>
            </a:r>
            <a:r>
              <a:rPr lang="nl-NL" sz="3200" dirty="0" err="1">
                <a:solidFill>
                  <a:schemeClr val="bg1"/>
                </a:solidFill>
              </a:rPr>
              <a:t>d’échange</a:t>
            </a:r>
            <a:r>
              <a:rPr lang="nl-NL" sz="3200" dirty="0">
                <a:solidFill>
                  <a:schemeClr val="bg1"/>
                </a:solidFill>
              </a:rPr>
              <a:t> (3)</a:t>
            </a:r>
            <a:br>
              <a:rPr lang="nl-BE" sz="3200" dirty="0">
                <a:solidFill>
                  <a:srgbClr val="FF0000"/>
                </a:solidFill>
              </a:rPr>
            </a:br>
            <a:endParaRPr lang="nl-BE" dirty="0"/>
          </a:p>
        </p:txBody>
      </p:sp>
      <p:sp>
        <p:nvSpPr>
          <p:cNvPr id="2" name="Tijdelijke aanduiding voor dianummer 1">
            <a:extLst>
              <a:ext uri="{FF2B5EF4-FFF2-40B4-BE49-F238E27FC236}">
                <a16:creationId xmlns:a16="http://schemas.microsoft.com/office/drawing/2014/main" id="{97FCFFE9-1C72-4A31-B714-A71A0722D273}"/>
              </a:ext>
            </a:extLst>
          </p:cNvPr>
          <p:cNvSpPr>
            <a:spLocks noGrp="1"/>
          </p:cNvSpPr>
          <p:nvPr>
            <p:ph type="sldNum" sz="quarter" idx="12"/>
          </p:nvPr>
        </p:nvSpPr>
        <p:spPr/>
        <p:txBody>
          <a:bodyPr/>
          <a:lstStyle/>
          <a:p>
            <a:fld id="{85D460FF-DEC1-4727-8D64-D3ED0F812F35}" type="slidenum">
              <a:rPr lang="fr-CH" smtClean="0"/>
              <a:t>19</a:t>
            </a:fld>
            <a:endParaRPr lang="fr-CH"/>
          </a:p>
        </p:txBody>
      </p:sp>
    </p:spTree>
    <p:extLst>
      <p:ext uri="{BB962C8B-B14F-4D97-AF65-F5344CB8AC3E}">
        <p14:creationId xmlns:p14="http://schemas.microsoft.com/office/powerpoint/2010/main" val="64465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721D1F-6267-4AE7-9F67-A02DB22FED37}"/>
              </a:ext>
            </a:extLst>
          </p:cNvPr>
          <p:cNvSpPr>
            <a:spLocks noGrp="1"/>
          </p:cNvSpPr>
          <p:nvPr>
            <p:ph type="title"/>
          </p:nvPr>
        </p:nvSpPr>
        <p:spPr>
          <a:xfrm>
            <a:off x="251520" y="2643758"/>
            <a:ext cx="9001000" cy="720080"/>
          </a:xfrm>
        </p:spPr>
        <p:txBody>
          <a:bodyPr>
            <a:normAutofit fontScale="90000"/>
          </a:bodyPr>
          <a:lstStyle/>
          <a:p>
            <a:r>
              <a:rPr lang="fr-BE" dirty="0"/>
              <a:t>Méthodologie</a:t>
            </a:r>
            <a:br>
              <a:rPr lang="fr-BE" dirty="0"/>
            </a:br>
            <a:r>
              <a:rPr lang="fr-BE" dirty="0"/>
              <a:t> </a:t>
            </a:r>
            <a:br>
              <a:rPr lang="fr-BE" dirty="0"/>
            </a:br>
            <a:r>
              <a:rPr lang="fr-BE" sz="2200" dirty="0">
                <a:latin typeface="+mn-lt"/>
              </a:rPr>
              <a:t>A la demande du Ministre de l’Intérieur plusieurs recherches exécutée sur la prévention de radicalisation et de terrorisme </a:t>
            </a:r>
            <a:br>
              <a:rPr lang="fr-BE" sz="2200" dirty="0">
                <a:latin typeface="+mn-lt"/>
              </a:rPr>
            </a:br>
            <a:br>
              <a:rPr lang="fr-BE" sz="2200" dirty="0">
                <a:latin typeface="+mn-lt"/>
              </a:rPr>
            </a:br>
            <a:r>
              <a:rPr lang="fr-BE" sz="2200" b="1" dirty="0">
                <a:latin typeface="+mn-lt"/>
              </a:rPr>
              <a:t>Sources:</a:t>
            </a:r>
            <a:r>
              <a:rPr lang="fr-BE" sz="2200" dirty="0">
                <a:latin typeface="+mn-lt"/>
              </a:rPr>
              <a:t> </a:t>
            </a:r>
            <a:br>
              <a:rPr lang="fr-BE" sz="2200" dirty="0">
                <a:latin typeface="+mn-lt"/>
              </a:rPr>
            </a:br>
            <a:br>
              <a:rPr lang="fr-BE" sz="2200" dirty="0">
                <a:latin typeface="+mn-lt"/>
              </a:rPr>
            </a:br>
            <a:r>
              <a:rPr lang="fr-BE" sz="2200" dirty="0">
                <a:latin typeface="+mn-lt"/>
              </a:rPr>
              <a:t>1. Documents policières (PV des cas bien précis)</a:t>
            </a:r>
            <a:br>
              <a:rPr lang="fr-BE" sz="2200" dirty="0">
                <a:latin typeface="+mn-lt"/>
              </a:rPr>
            </a:br>
            <a:r>
              <a:rPr lang="fr-BE" sz="2200" dirty="0">
                <a:latin typeface="+mn-lt"/>
              </a:rPr>
              <a:t>2. Documents des la ville (programmes d’intégration en de réhabilitations)</a:t>
            </a:r>
            <a:br>
              <a:rPr lang="fr-BE" sz="2200" dirty="0">
                <a:latin typeface="+mn-lt"/>
              </a:rPr>
            </a:br>
            <a:r>
              <a:rPr lang="fr-BE" sz="2200" dirty="0">
                <a:latin typeface="+mn-lt"/>
              </a:rPr>
              <a:t>3. Interviews personnelles avec des gens travaillant chez la police, des magistrats, des gardiens dans le prisons, les services sociaux, etc…)</a:t>
            </a:r>
          </a:p>
        </p:txBody>
      </p:sp>
      <p:sp>
        <p:nvSpPr>
          <p:cNvPr id="3" name="Tijdelijke aanduiding voor dianummer 2">
            <a:extLst>
              <a:ext uri="{FF2B5EF4-FFF2-40B4-BE49-F238E27FC236}">
                <a16:creationId xmlns:a16="http://schemas.microsoft.com/office/drawing/2014/main" id="{EF0DDBD1-C049-40E8-B437-64F08EEEFCBB}"/>
              </a:ext>
            </a:extLst>
          </p:cNvPr>
          <p:cNvSpPr>
            <a:spLocks noGrp="1"/>
          </p:cNvSpPr>
          <p:nvPr>
            <p:ph type="sldNum" sz="quarter" idx="12"/>
          </p:nvPr>
        </p:nvSpPr>
        <p:spPr/>
        <p:txBody>
          <a:bodyPr/>
          <a:lstStyle/>
          <a:p>
            <a:fld id="{85D460FF-DEC1-4727-8D64-D3ED0F812F35}" type="slidenum">
              <a:rPr lang="fr-CH" smtClean="0"/>
              <a:t>2</a:t>
            </a:fld>
            <a:endParaRPr lang="fr-CH"/>
          </a:p>
        </p:txBody>
      </p:sp>
    </p:spTree>
    <p:extLst>
      <p:ext uri="{BB962C8B-B14F-4D97-AF65-F5344CB8AC3E}">
        <p14:creationId xmlns:p14="http://schemas.microsoft.com/office/powerpoint/2010/main" val="70516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F62B1B-CC48-4A69-AA86-C42447D7580E}"/>
              </a:ext>
            </a:extLst>
          </p:cNvPr>
          <p:cNvSpPr>
            <a:spLocks noGrp="1"/>
          </p:cNvSpPr>
          <p:nvPr>
            <p:ph type="title"/>
          </p:nvPr>
        </p:nvSpPr>
        <p:spPr/>
        <p:txBody>
          <a:bodyPr/>
          <a:lstStyle/>
          <a:p>
            <a:r>
              <a:rPr lang="nl-NL" dirty="0" err="1"/>
              <a:t>Contenu</a:t>
            </a:r>
            <a:endParaRPr lang="nl-BE" dirty="0"/>
          </a:p>
        </p:txBody>
      </p:sp>
      <p:sp>
        <p:nvSpPr>
          <p:cNvPr id="3" name="Tijdelijke aanduiding voor inhoud 2">
            <a:extLst>
              <a:ext uri="{FF2B5EF4-FFF2-40B4-BE49-F238E27FC236}">
                <a16:creationId xmlns:a16="http://schemas.microsoft.com/office/drawing/2014/main" id="{CC89D676-66EB-485C-B634-6339F2466149}"/>
              </a:ext>
            </a:extLst>
          </p:cNvPr>
          <p:cNvSpPr>
            <a:spLocks noGrp="1"/>
          </p:cNvSpPr>
          <p:nvPr>
            <p:ph idx="1"/>
          </p:nvPr>
        </p:nvSpPr>
        <p:spPr>
          <a:xfrm>
            <a:off x="1043608" y="1779662"/>
            <a:ext cx="7920880" cy="3261444"/>
          </a:xfrm>
        </p:spPr>
        <p:txBody>
          <a:bodyPr>
            <a:normAutofit/>
          </a:bodyPr>
          <a:lstStyle/>
          <a:p>
            <a:pPr marL="857250" lvl="1" indent="-457200">
              <a:buFont typeface="+mj-lt"/>
              <a:buAutoNum type="arabicPeriod"/>
            </a:pPr>
            <a:r>
              <a:rPr lang="nl-NL" sz="2200" dirty="0">
                <a:solidFill>
                  <a:schemeClr val="bg1"/>
                </a:solidFill>
              </a:rPr>
              <a:t>Prévention générale </a:t>
            </a:r>
            <a:r>
              <a:rPr lang="nl-NL" sz="2200" dirty="0" err="1">
                <a:solidFill>
                  <a:schemeClr val="bg1"/>
                </a:solidFill>
              </a:rPr>
              <a:t>intégrée</a:t>
            </a:r>
            <a:endParaRPr lang="nl-NL" sz="2200" dirty="0">
              <a:solidFill>
                <a:schemeClr val="bg1"/>
              </a:solidFill>
            </a:endParaRPr>
          </a:p>
          <a:p>
            <a:pPr marL="857250" lvl="1" indent="-457200">
              <a:buFont typeface="+mj-lt"/>
              <a:buAutoNum type="arabicPeriod"/>
            </a:pPr>
            <a:r>
              <a:rPr lang="nl-NL" sz="2200" dirty="0" err="1"/>
              <a:t>Formes</a:t>
            </a:r>
            <a:r>
              <a:rPr lang="nl-NL" sz="2200" dirty="0"/>
              <a:t> de prévention</a:t>
            </a:r>
          </a:p>
          <a:p>
            <a:pPr marL="857250" lvl="1" indent="-457200">
              <a:buFont typeface="+mj-lt"/>
              <a:buAutoNum type="arabicPeriod"/>
            </a:pPr>
            <a:r>
              <a:rPr lang="nl-NL" sz="2200" dirty="0">
                <a:solidFill>
                  <a:schemeClr val="bg1"/>
                </a:solidFill>
              </a:rPr>
              <a:t>Méthodes </a:t>
            </a:r>
            <a:r>
              <a:rPr lang="nl-NL" sz="2200" dirty="0" err="1">
                <a:solidFill>
                  <a:schemeClr val="bg1"/>
                </a:solidFill>
              </a:rPr>
              <a:t>proactives</a:t>
            </a:r>
            <a:endParaRPr lang="nl-NL" sz="2200" dirty="0">
              <a:solidFill>
                <a:schemeClr val="bg1"/>
              </a:solidFill>
            </a:endParaRPr>
          </a:p>
          <a:p>
            <a:pPr marL="857250" lvl="1" indent="-457200">
              <a:buFont typeface="+mj-lt"/>
              <a:buAutoNum type="arabicPeriod"/>
            </a:pPr>
            <a:r>
              <a:rPr lang="nl-NL" sz="2200" dirty="0">
                <a:solidFill>
                  <a:schemeClr val="bg1"/>
                </a:solidFill>
              </a:rPr>
              <a:t>Méthodes </a:t>
            </a:r>
            <a:r>
              <a:rPr lang="nl-NL" sz="2200" dirty="0" err="1">
                <a:solidFill>
                  <a:schemeClr val="bg1"/>
                </a:solidFill>
              </a:rPr>
              <a:t>réactives</a:t>
            </a:r>
            <a:endParaRPr lang="nl-NL" sz="2200" dirty="0">
              <a:solidFill>
                <a:schemeClr val="bg1"/>
              </a:solidFill>
            </a:endParaRPr>
          </a:p>
          <a:p>
            <a:pPr marL="857250" lvl="1" indent="-457200">
              <a:buFont typeface="+mj-lt"/>
              <a:buAutoNum type="arabicPeriod"/>
            </a:pPr>
            <a:r>
              <a:rPr lang="nl-NL" sz="2200" dirty="0" err="1">
                <a:solidFill>
                  <a:schemeClr val="bg1"/>
                </a:solidFill>
              </a:rPr>
              <a:t>Pratiques</a:t>
            </a:r>
            <a:r>
              <a:rPr lang="nl-NL" sz="2200" dirty="0">
                <a:solidFill>
                  <a:schemeClr val="bg1"/>
                </a:solidFill>
              </a:rPr>
              <a:t> </a:t>
            </a:r>
            <a:r>
              <a:rPr lang="nl-NL" sz="2200" dirty="0" err="1">
                <a:solidFill>
                  <a:schemeClr val="bg1"/>
                </a:solidFill>
              </a:rPr>
              <a:t>d’échange</a:t>
            </a:r>
            <a:endParaRPr lang="nl-NL" sz="2200" dirty="0"/>
          </a:p>
          <a:p>
            <a:pPr marL="857250" lvl="1" indent="-457200">
              <a:buFont typeface="+mj-lt"/>
              <a:buAutoNum type="arabicPeriod"/>
            </a:pPr>
            <a:r>
              <a:rPr lang="nl-NL" sz="2200" dirty="0"/>
              <a:t>Pyramide : Approche de la </a:t>
            </a:r>
            <a:r>
              <a:rPr lang="nl-NL" sz="2200" dirty="0" err="1"/>
              <a:t>radicalisation</a:t>
            </a:r>
            <a:endParaRPr lang="nl-NL" sz="2200" dirty="0"/>
          </a:p>
          <a:p>
            <a:pPr marL="857250" lvl="1" indent="-457200">
              <a:buFont typeface="+mj-lt"/>
              <a:buAutoNum type="arabicPeriod"/>
            </a:pPr>
            <a:r>
              <a:rPr lang="fr-BE" sz="2200" dirty="0"/>
              <a:t>Quelques</a:t>
            </a:r>
            <a:r>
              <a:rPr lang="nl-NL" sz="2200" dirty="0"/>
              <a:t> </a:t>
            </a:r>
            <a:r>
              <a:rPr lang="nl-NL" sz="2200" dirty="0" err="1"/>
              <a:t>exemples</a:t>
            </a:r>
            <a:r>
              <a:rPr lang="nl-NL" sz="2200" dirty="0"/>
              <a:t> </a:t>
            </a:r>
            <a:r>
              <a:rPr lang="fr-BE" sz="2200" dirty="0"/>
              <a:t>pratiques</a:t>
            </a:r>
            <a:r>
              <a:rPr lang="nl-NL" sz="2200" dirty="0"/>
              <a:t> </a:t>
            </a:r>
          </a:p>
          <a:p>
            <a:pPr marL="457200" lvl="1" indent="-457200">
              <a:buAutoNum type="arabicPeriod" startAt="4"/>
            </a:pPr>
            <a:endParaRPr lang="nl-BE" sz="2400" b="1" dirty="0">
              <a:solidFill>
                <a:srgbClr val="FF0000"/>
              </a:solidFill>
            </a:endParaRPr>
          </a:p>
          <a:p>
            <a:pPr marL="857250" lvl="1" indent="-457200"/>
            <a:endParaRPr lang="nl-BE" sz="2000" dirty="0">
              <a:solidFill>
                <a:srgbClr val="FF0000"/>
              </a:solidFill>
            </a:endParaRPr>
          </a:p>
          <a:p>
            <a:pPr marL="857250" lvl="1" indent="-457200"/>
            <a:endParaRPr lang="nl-BE" sz="2000" dirty="0">
              <a:solidFill>
                <a:srgbClr val="FF0000"/>
              </a:solidFill>
            </a:endParaRPr>
          </a:p>
        </p:txBody>
      </p:sp>
      <p:sp>
        <p:nvSpPr>
          <p:cNvPr id="4" name="Tijdelijke aanduiding voor dianummer 3">
            <a:extLst>
              <a:ext uri="{FF2B5EF4-FFF2-40B4-BE49-F238E27FC236}">
                <a16:creationId xmlns:a16="http://schemas.microsoft.com/office/drawing/2014/main" id="{AAD75D56-7A0F-4A59-8AFF-66CB7CD834C5}"/>
              </a:ext>
            </a:extLst>
          </p:cNvPr>
          <p:cNvSpPr>
            <a:spLocks noGrp="1"/>
          </p:cNvSpPr>
          <p:nvPr>
            <p:ph type="sldNum" sz="quarter" idx="12"/>
          </p:nvPr>
        </p:nvSpPr>
        <p:spPr/>
        <p:txBody>
          <a:bodyPr/>
          <a:lstStyle/>
          <a:p>
            <a:fld id="{85D460FF-DEC1-4727-8D64-D3ED0F812F35}" type="slidenum">
              <a:rPr lang="fr-CH" smtClean="0"/>
              <a:t>20</a:t>
            </a:fld>
            <a:endParaRPr lang="fr-CH"/>
          </a:p>
        </p:txBody>
      </p:sp>
      <p:sp>
        <p:nvSpPr>
          <p:cNvPr id="5" name="Pijl: rechts 4">
            <a:extLst>
              <a:ext uri="{FF2B5EF4-FFF2-40B4-BE49-F238E27FC236}">
                <a16:creationId xmlns:a16="http://schemas.microsoft.com/office/drawing/2014/main" id="{D18AC89D-7152-42F8-8606-DBE5EA75539E}"/>
              </a:ext>
            </a:extLst>
          </p:cNvPr>
          <p:cNvSpPr/>
          <p:nvPr/>
        </p:nvSpPr>
        <p:spPr>
          <a:xfrm>
            <a:off x="666624" y="3795886"/>
            <a:ext cx="753967" cy="2880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4471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rapezium 8">
            <a:extLst>
              <a:ext uri="{FF2B5EF4-FFF2-40B4-BE49-F238E27FC236}">
                <a16:creationId xmlns:a16="http://schemas.microsoft.com/office/drawing/2014/main" id="{91B94D4A-B5B1-4218-BE73-6DC6E2335B22}"/>
              </a:ext>
            </a:extLst>
          </p:cNvPr>
          <p:cNvSpPr/>
          <p:nvPr/>
        </p:nvSpPr>
        <p:spPr>
          <a:xfrm>
            <a:off x="323528" y="4299941"/>
            <a:ext cx="8496944" cy="735061"/>
          </a:xfrm>
          <a:prstGeom prst="trapezoid">
            <a:avLst>
              <a:gd name="adj" fmla="val 111387"/>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chemeClr val="tx1"/>
                </a:solidFill>
              </a:rPr>
              <a:t>Niveau 0 : </a:t>
            </a:r>
          </a:p>
          <a:p>
            <a:pPr algn="ctr"/>
            <a:r>
              <a:rPr lang="nl-NL" sz="1200" dirty="0">
                <a:solidFill>
                  <a:schemeClr val="tx1"/>
                </a:solidFill>
              </a:rPr>
              <a:t>Société (</a:t>
            </a:r>
            <a:r>
              <a:rPr lang="nl-NL" sz="1200" dirty="0" err="1">
                <a:solidFill>
                  <a:schemeClr val="tx1"/>
                </a:solidFill>
              </a:rPr>
              <a:t>politique</a:t>
            </a:r>
            <a:r>
              <a:rPr lang="nl-NL" sz="1200" dirty="0">
                <a:solidFill>
                  <a:schemeClr val="tx1"/>
                </a:solidFill>
              </a:rPr>
              <a:t>, </a:t>
            </a:r>
            <a:r>
              <a:rPr lang="nl-NL" sz="1200" dirty="0" err="1">
                <a:solidFill>
                  <a:schemeClr val="tx1"/>
                </a:solidFill>
              </a:rPr>
              <a:t>social</a:t>
            </a:r>
            <a:r>
              <a:rPr lang="nl-NL" sz="1200" dirty="0">
                <a:solidFill>
                  <a:schemeClr val="tx1"/>
                </a:solidFill>
              </a:rPr>
              <a:t>, </a:t>
            </a:r>
            <a:r>
              <a:rPr lang="nl-NL" sz="1200" dirty="0" err="1">
                <a:solidFill>
                  <a:schemeClr val="tx1"/>
                </a:solidFill>
              </a:rPr>
              <a:t>culturel</a:t>
            </a:r>
            <a:r>
              <a:rPr lang="nl-NL" sz="1200" dirty="0">
                <a:solidFill>
                  <a:schemeClr val="tx1"/>
                </a:solidFill>
              </a:rPr>
              <a:t>, </a:t>
            </a:r>
            <a:r>
              <a:rPr lang="nl-NL" sz="1200" dirty="0" err="1">
                <a:solidFill>
                  <a:schemeClr val="tx1"/>
                </a:solidFill>
              </a:rPr>
              <a:t>réligieux</a:t>
            </a:r>
            <a:r>
              <a:rPr lang="nl-NL" sz="1200" dirty="0">
                <a:solidFill>
                  <a:schemeClr val="tx1"/>
                </a:solidFill>
              </a:rPr>
              <a:t>, etc.) </a:t>
            </a:r>
            <a:endParaRPr lang="nl-BE" sz="1200" dirty="0">
              <a:solidFill>
                <a:schemeClr val="tx1"/>
              </a:solidFill>
            </a:endParaRPr>
          </a:p>
        </p:txBody>
      </p:sp>
      <p:sp>
        <p:nvSpPr>
          <p:cNvPr id="20" name="Trapezium 19">
            <a:extLst>
              <a:ext uri="{FF2B5EF4-FFF2-40B4-BE49-F238E27FC236}">
                <a16:creationId xmlns:a16="http://schemas.microsoft.com/office/drawing/2014/main" id="{16BB3021-47AB-4F2B-9315-2890494DF2BB}"/>
              </a:ext>
            </a:extLst>
          </p:cNvPr>
          <p:cNvSpPr/>
          <p:nvPr/>
        </p:nvSpPr>
        <p:spPr>
          <a:xfrm>
            <a:off x="1115616" y="3580217"/>
            <a:ext cx="6912768" cy="735061"/>
          </a:xfrm>
          <a:prstGeom prst="trapezoid">
            <a:avLst>
              <a:gd name="adj" fmla="val 118298"/>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chemeClr val="tx1"/>
                </a:solidFill>
              </a:rPr>
              <a:t>Niveau 1 :</a:t>
            </a:r>
          </a:p>
          <a:p>
            <a:pPr algn="ctr"/>
            <a:r>
              <a:rPr lang="nl-BE" sz="1200" dirty="0">
                <a:solidFill>
                  <a:schemeClr val="tx1"/>
                </a:solidFill>
              </a:rPr>
              <a:t>Prévention générale &amp; </a:t>
            </a:r>
            <a:r>
              <a:rPr lang="nl-BE" sz="1200" dirty="0" err="1">
                <a:solidFill>
                  <a:schemeClr val="tx1"/>
                </a:solidFill>
              </a:rPr>
              <a:t>bien-être</a:t>
            </a:r>
            <a:endParaRPr lang="nl-BE" sz="1200" dirty="0">
              <a:solidFill>
                <a:schemeClr val="tx1"/>
              </a:solidFill>
            </a:endParaRPr>
          </a:p>
        </p:txBody>
      </p:sp>
      <p:sp>
        <p:nvSpPr>
          <p:cNvPr id="22" name="Trapezium 21">
            <a:extLst>
              <a:ext uri="{FF2B5EF4-FFF2-40B4-BE49-F238E27FC236}">
                <a16:creationId xmlns:a16="http://schemas.microsoft.com/office/drawing/2014/main" id="{E51913C4-9D0C-4234-8A37-D8ABB9501864}"/>
              </a:ext>
            </a:extLst>
          </p:cNvPr>
          <p:cNvSpPr/>
          <p:nvPr/>
        </p:nvSpPr>
        <p:spPr>
          <a:xfrm>
            <a:off x="1993957" y="2852594"/>
            <a:ext cx="5156887" cy="735061"/>
          </a:xfrm>
          <a:prstGeom prst="trapezoid">
            <a:avLst>
              <a:gd name="adj" fmla="val 118298"/>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chemeClr val="tx1"/>
                </a:solidFill>
              </a:rPr>
              <a:t>Niveau 2 :</a:t>
            </a:r>
          </a:p>
          <a:p>
            <a:pPr algn="ctr"/>
            <a:r>
              <a:rPr lang="nl-BE" sz="1200" dirty="0">
                <a:solidFill>
                  <a:schemeClr val="tx1"/>
                </a:solidFill>
              </a:rPr>
              <a:t>Prévention </a:t>
            </a:r>
            <a:r>
              <a:rPr lang="nl-BE" sz="1200" dirty="0" err="1">
                <a:solidFill>
                  <a:schemeClr val="tx1"/>
                </a:solidFill>
              </a:rPr>
              <a:t>spécifique</a:t>
            </a:r>
            <a:endParaRPr lang="nl-BE" sz="1200" dirty="0">
              <a:solidFill>
                <a:schemeClr val="tx1"/>
              </a:solidFill>
            </a:endParaRPr>
          </a:p>
        </p:txBody>
      </p:sp>
      <p:sp>
        <p:nvSpPr>
          <p:cNvPr id="24" name="Trapezium 23">
            <a:extLst>
              <a:ext uri="{FF2B5EF4-FFF2-40B4-BE49-F238E27FC236}">
                <a16:creationId xmlns:a16="http://schemas.microsoft.com/office/drawing/2014/main" id="{E1579193-12BB-4219-9FE0-CBE55B2A56B3}"/>
              </a:ext>
            </a:extLst>
          </p:cNvPr>
          <p:cNvSpPr/>
          <p:nvPr/>
        </p:nvSpPr>
        <p:spPr>
          <a:xfrm>
            <a:off x="2879812" y="2118359"/>
            <a:ext cx="3369634" cy="735061"/>
          </a:xfrm>
          <a:prstGeom prst="trapezoid">
            <a:avLst>
              <a:gd name="adj" fmla="val 118298"/>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chemeClr val="tx1"/>
                </a:solidFill>
              </a:rPr>
              <a:t>Niveau 3 :</a:t>
            </a:r>
          </a:p>
          <a:p>
            <a:pPr algn="ctr"/>
            <a:r>
              <a:rPr lang="nl-NL" sz="1200" dirty="0" err="1">
                <a:solidFill>
                  <a:schemeClr val="tx1"/>
                </a:solidFill>
              </a:rPr>
              <a:t>Interventions</a:t>
            </a:r>
            <a:r>
              <a:rPr lang="nl-NL" sz="1200" dirty="0">
                <a:solidFill>
                  <a:schemeClr val="tx1"/>
                </a:solidFill>
              </a:rPr>
              <a:t> </a:t>
            </a:r>
            <a:r>
              <a:rPr lang="nl-NL" sz="1200" dirty="0" err="1">
                <a:solidFill>
                  <a:schemeClr val="tx1"/>
                </a:solidFill>
              </a:rPr>
              <a:t>individuelles</a:t>
            </a:r>
            <a:r>
              <a:rPr lang="nl-NL" sz="1200" dirty="0">
                <a:solidFill>
                  <a:schemeClr val="tx1"/>
                </a:solidFill>
              </a:rPr>
              <a:t> </a:t>
            </a:r>
            <a:endParaRPr lang="nl-BE" sz="1200" dirty="0">
              <a:solidFill>
                <a:schemeClr val="tx1"/>
              </a:solidFill>
            </a:endParaRPr>
          </a:p>
        </p:txBody>
      </p:sp>
      <p:sp>
        <p:nvSpPr>
          <p:cNvPr id="2" name="Titel 1">
            <a:extLst>
              <a:ext uri="{FF2B5EF4-FFF2-40B4-BE49-F238E27FC236}">
                <a16:creationId xmlns:a16="http://schemas.microsoft.com/office/drawing/2014/main" id="{DCF2D76F-C7CD-4C14-AFA7-24EB71833FE5}"/>
              </a:ext>
            </a:extLst>
          </p:cNvPr>
          <p:cNvSpPr>
            <a:spLocks noGrp="1"/>
          </p:cNvSpPr>
          <p:nvPr>
            <p:ph type="title"/>
          </p:nvPr>
        </p:nvSpPr>
        <p:spPr/>
        <p:txBody>
          <a:bodyPr>
            <a:normAutofit/>
          </a:bodyPr>
          <a:lstStyle/>
          <a:p>
            <a:r>
              <a:rPr lang="nl-NL" dirty="0"/>
              <a:t>6. Approche de la </a:t>
            </a:r>
            <a:r>
              <a:rPr lang="nl-NL" dirty="0" err="1"/>
              <a:t>radicalisation</a:t>
            </a:r>
            <a:endParaRPr lang="nl-BE" dirty="0"/>
          </a:p>
        </p:txBody>
      </p:sp>
      <p:sp>
        <p:nvSpPr>
          <p:cNvPr id="4" name="Tekstvak 3">
            <a:extLst>
              <a:ext uri="{FF2B5EF4-FFF2-40B4-BE49-F238E27FC236}">
                <a16:creationId xmlns:a16="http://schemas.microsoft.com/office/drawing/2014/main" id="{C1AC334B-DB72-4E08-9998-406E720FE86F}"/>
              </a:ext>
            </a:extLst>
          </p:cNvPr>
          <p:cNvSpPr txBox="1"/>
          <p:nvPr/>
        </p:nvSpPr>
        <p:spPr>
          <a:xfrm>
            <a:off x="458562" y="1186893"/>
            <a:ext cx="2872902" cy="461665"/>
          </a:xfrm>
          <a:prstGeom prst="rect">
            <a:avLst/>
          </a:prstGeom>
          <a:noFill/>
        </p:spPr>
        <p:txBody>
          <a:bodyPr wrap="none" rtlCol="0">
            <a:spAutoFit/>
          </a:bodyPr>
          <a:lstStyle/>
          <a:p>
            <a:r>
              <a:rPr lang="nl-NL" sz="2400" dirty="0">
                <a:solidFill>
                  <a:schemeClr val="bg1"/>
                </a:solidFill>
              </a:rPr>
              <a:t>Approche </a:t>
            </a:r>
            <a:r>
              <a:rPr lang="nl-NL" sz="2400" dirty="0" err="1">
                <a:solidFill>
                  <a:schemeClr val="bg1"/>
                </a:solidFill>
              </a:rPr>
              <a:t>intégrée</a:t>
            </a:r>
            <a:r>
              <a:rPr lang="nl-NL" sz="2400" dirty="0">
                <a:solidFill>
                  <a:schemeClr val="bg1"/>
                </a:solidFill>
              </a:rPr>
              <a:t>:</a:t>
            </a:r>
            <a:endParaRPr lang="nl-BE" sz="2400" dirty="0">
              <a:solidFill>
                <a:srgbClr val="FF0000"/>
              </a:solidFill>
            </a:endParaRPr>
          </a:p>
        </p:txBody>
      </p:sp>
      <p:sp>
        <p:nvSpPr>
          <p:cNvPr id="18" name="Tekstvak 17">
            <a:extLst>
              <a:ext uri="{FF2B5EF4-FFF2-40B4-BE49-F238E27FC236}">
                <a16:creationId xmlns:a16="http://schemas.microsoft.com/office/drawing/2014/main" id="{175F82C0-CBFC-4386-8914-A7DA99E7C847}"/>
              </a:ext>
            </a:extLst>
          </p:cNvPr>
          <p:cNvSpPr txBox="1"/>
          <p:nvPr/>
        </p:nvSpPr>
        <p:spPr>
          <a:xfrm>
            <a:off x="3254786" y="1195607"/>
            <a:ext cx="5115503" cy="461665"/>
          </a:xfrm>
          <a:prstGeom prst="rect">
            <a:avLst/>
          </a:prstGeom>
          <a:noFill/>
        </p:spPr>
        <p:txBody>
          <a:bodyPr wrap="none" rtlCol="0">
            <a:spAutoFit/>
          </a:bodyPr>
          <a:lstStyle/>
          <a:p>
            <a:r>
              <a:rPr lang="nl-NL" sz="2400" i="1" dirty="0">
                <a:solidFill>
                  <a:schemeClr val="bg1"/>
                </a:solidFill>
              </a:rPr>
              <a:t>Pas </a:t>
            </a:r>
            <a:r>
              <a:rPr lang="nl-NL" sz="2400" i="1" dirty="0" err="1">
                <a:solidFill>
                  <a:schemeClr val="bg1"/>
                </a:solidFill>
              </a:rPr>
              <a:t>d’intervention</a:t>
            </a:r>
            <a:r>
              <a:rPr lang="nl-NL" sz="2400" i="1" dirty="0">
                <a:solidFill>
                  <a:schemeClr val="bg1"/>
                </a:solidFill>
              </a:rPr>
              <a:t> sans prevention</a:t>
            </a:r>
            <a:endParaRPr lang="nl-BE" sz="2400" i="1" dirty="0">
              <a:solidFill>
                <a:srgbClr val="FF0000"/>
              </a:solidFill>
            </a:endParaRPr>
          </a:p>
        </p:txBody>
      </p:sp>
      <p:grpSp>
        <p:nvGrpSpPr>
          <p:cNvPr id="64" name="Groep 63">
            <a:extLst>
              <a:ext uri="{FF2B5EF4-FFF2-40B4-BE49-F238E27FC236}">
                <a16:creationId xmlns:a16="http://schemas.microsoft.com/office/drawing/2014/main" id="{2293150D-3B81-4461-89CD-64F78911B0CD}"/>
              </a:ext>
            </a:extLst>
          </p:cNvPr>
          <p:cNvGrpSpPr/>
          <p:nvPr/>
        </p:nvGrpSpPr>
        <p:grpSpPr>
          <a:xfrm>
            <a:off x="1115616" y="2824016"/>
            <a:ext cx="7704856" cy="1540165"/>
            <a:chOff x="1115616" y="2824016"/>
            <a:chExt cx="7704856" cy="1540165"/>
          </a:xfrm>
        </p:grpSpPr>
        <p:cxnSp>
          <p:nvCxnSpPr>
            <p:cNvPr id="43" name="Rechte verbindingslijn met pijl 42">
              <a:extLst>
                <a:ext uri="{FF2B5EF4-FFF2-40B4-BE49-F238E27FC236}">
                  <a16:creationId xmlns:a16="http://schemas.microsoft.com/office/drawing/2014/main" id="{B124B0AD-6A8D-4519-B07D-55EB990C74F5}"/>
                </a:ext>
              </a:extLst>
            </p:cNvPr>
            <p:cNvCxnSpPr>
              <a:cxnSpLocks/>
            </p:cNvCxnSpPr>
            <p:nvPr/>
          </p:nvCxnSpPr>
          <p:spPr>
            <a:xfrm>
              <a:off x="8813271" y="2898208"/>
              <a:ext cx="0" cy="1329305"/>
            </a:xfrm>
            <a:prstGeom prst="straightConnector1">
              <a:avLst/>
            </a:prstGeom>
            <a:ln w="25400">
              <a:solidFill>
                <a:schemeClr val="tx1">
                  <a:lumMod val="50000"/>
                  <a:lumOff val="50000"/>
                </a:schemeClr>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61" name="Groep 60">
              <a:extLst>
                <a:ext uri="{FF2B5EF4-FFF2-40B4-BE49-F238E27FC236}">
                  <a16:creationId xmlns:a16="http://schemas.microsoft.com/office/drawing/2014/main" id="{320D80B4-4431-4852-B529-A1E27FCC5D3E}"/>
                </a:ext>
              </a:extLst>
            </p:cNvPr>
            <p:cNvGrpSpPr/>
            <p:nvPr/>
          </p:nvGrpSpPr>
          <p:grpSpPr>
            <a:xfrm>
              <a:off x="1115616" y="2824016"/>
              <a:ext cx="7704856" cy="1540165"/>
              <a:chOff x="1115616" y="2824016"/>
              <a:chExt cx="7704856" cy="1540165"/>
            </a:xfrm>
          </p:grpSpPr>
          <p:cxnSp>
            <p:nvCxnSpPr>
              <p:cNvPr id="35" name="Rechte verbindingslijn 34">
                <a:extLst>
                  <a:ext uri="{FF2B5EF4-FFF2-40B4-BE49-F238E27FC236}">
                    <a16:creationId xmlns:a16="http://schemas.microsoft.com/office/drawing/2014/main" id="{9D7B10B3-0C47-42D2-8F4E-525F91553EE2}"/>
                  </a:ext>
                </a:extLst>
              </p:cNvPr>
              <p:cNvCxnSpPr>
                <a:cxnSpLocks/>
              </p:cNvCxnSpPr>
              <p:nvPr/>
            </p:nvCxnSpPr>
            <p:spPr>
              <a:xfrm>
                <a:off x="2879812" y="2852594"/>
                <a:ext cx="5940660"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a:extLst>
                  <a:ext uri="{FF2B5EF4-FFF2-40B4-BE49-F238E27FC236}">
                    <a16:creationId xmlns:a16="http://schemas.microsoft.com/office/drawing/2014/main" id="{BFA7E569-7C5B-4024-A93A-95BA06823203}"/>
                  </a:ext>
                </a:extLst>
              </p:cNvPr>
              <p:cNvCxnSpPr>
                <a:cxnSpLocks/>
              </p:cNvCxnSpPr>
              <p:nvPr/>
            </p:nvCxnSpPr>
            <p:spPr>
              <a:xfrm>
                <a:off x="1115616" y="4313326"/>
                <a:ext cx="7704856"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5" name="Tekstvak 44">
                <a:extLst>
                  <a:ext uri="{FF2B5EF4-FFF2-40B4-BE49-F238E27FC236}">
                    <a16:creationId xmlns:a16="http://schemas.microsoft.com/office/drawing/2014/main" id="{7D1DE01F-EF15-4C63-B79B-17E290F1899E}"/>
                  </a:ext>
                </a:extLst>
              </p:cNvPr>
              <p:cNvSpPr txBox="1"/>
              <p:nvPr/>
            </p:nvSpPr>
            <p:spPr>
              <a:xfrm rot="5400000">
                <a:off x="7712834" y="3270933"/>
                <a:ext cx="1540165" cy="646331"/>
              </a:xfrm>
              <a:prstGeom prst="rect">
                <a:avLst/>
              </a:prstGeom>
              <a:noFill/>
            </p:spPr>
            <p:txBody>
              <a:bodyPr wrap="square" rtlCol="0">
                <a:spAutoFit/>
              </a:bodyPr>
              <a:lstStyle/>
              <a:p>
                <a:r>
                  <a:rPr lang="nl-NL" sz="1200" dirty="0">
                    <a:solidFill>
                      <a:schemeClr val="bg1"/>
                    </a:solidFill>
                  </a:rPr>
                  <a:t>Approche pour </a:t>
                </a:r>
                <a:r>
                  <a:rPr lang="nl-NL" sz="1200" dirty="0" err="1">
                    <a:solidFill>
                      <a:schemeClr val="bg1"/>
                    </a:solidFill>
                  </a:rPr>
                  <a:t>résoudre</a:t>
                </a:r>
                <a:r>
                  <a:rPr lang="nl-NL" sz="1200" dirty="0">
                    <a:solidFill>
                      <a:schemeClr val="bg1"/>
                    </a:solidFill>
                  </a:rPr>
                  <a:t> des </a:t>
                </a:r>
                <a:r>
                  <a:rPr lang="nl-NL" sz="1200" dirty="0" err="1">
                    <a:solidFill>
                      <a:schemeClr val="bg1"/>
                    </a:solidFill>
                  </a:rPr>
                  <a:t>problèmes</a:t>
                </a:r>
                <a:endParaRPr lang="nl-BE" sz="1200" dirty="0">
                  <a:solidFill>
                    <a:srgbClr val="FF0000"/>
                  </a:solidFill>
                </a:endParaRPr>
              </a:p>
            </p:txBody>
          </p:sp>
        </p:grpSp>
      </p:grpSp>
      <p:grpSp>
        <p:nvGrpSpPr>
          <p:cNvPr id="60" name="Groep 59">
            <a:extLst>
              <a:ext uri="{FF2B5EF4-FFF2-40B4-BE49-F238E27FC236}">
                <a16:creationId xmlns:a16="http://schemas.microsoft.com/office/drawing/2014/main" id="{356B53C5-C246-4F80-8DF3-62B26F4692F2}"/>
              </a:ext>
            </a:extLst>
          </p:cNvPr>
          <p:cNvGrpSpPr/>
          <p:nvPr/>
        </p:nvGrpSpPr>
        <p:grpSpPr>
          <a:xfrm>
            <a:off x="179388" y="3553286"/>
            <a:ext cx="6971456" cy="1540165"/>
            <a:chOff x="179388" y="3553286"/>
            <a:chExt cx="6971456" cy="1540165"/>
          </a:xfrm>
        </p:grpSpPr>
        <p:cxnSp>
          <p:nvCxnSpPr>
            <p:cNvPr id="28" name="Rechte verbindingslijn 27">
              <a:extLst>
                <a:ext uri="{FF2B5EF4-FFF2-40B4-BE49-F238E27FC236}">
                  <a16:creationId xmlns:a16="http://schemas.microsoft.com/office/drawing/2014/main" id="{D9DE2DA2-8E29-4E5C-8385-2E1DF6A0986F}"/>
                </a:ext>
              </a:extLst>
            </p:cNvPr>
            <p:cNvCxnSpPr>
              <a:cxnSpLocks/>
            </p:cNvCxnSpPr>
            <p:nvPr/>
          </p:nvCxnSpPr>
          <p:spPr>
            <a:xfrm>
              <a:off x="179512" y="3587655"/>
              <a:ext cx="697133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Tekstvak 33">
              <a:extLst>
                <a:ext uri="{FF2B5EF4-FFF2-40B4-BE49-F238E27FC236}">
                  <a16:creationId xmlns:a16="http://schemas.microsoft.com/office/drawing/2014/main" id="{74834DC4-774C-4E2E-91CA-FBB5C489CECE}"/>
                </a:ext>
              </a:extLst>
            </p:cNvPr>
            <p:cNvSpPr txBox="1"/>
            <p:nvPr/>
          </p:nvSpPr>
          <p:spPr>
            <a:xfrm rot="16200000">
              <a:off x="-230786" y="4000203"/>
              <a:ext cx="1540165" cy="646331"/>
            </a:xfrm>
            <a:prstGeom prst="rect">
              <a:avLst/>
            </a:prstGeom>
            <a:noFill/>
          </p:spPr>
          <p:txBody>
            <a:bodyPr wrap="square" rtlCol="0">
              <a:spAutoFit/>
            </a:bodyPr>
            <a:lstStyle/>
            <a:p>
              <a:pPr algn="r"/>
              <a:r>
                <a:rPr lang="nl-NL" sz="1200" dirty="0" err="1">
                  <a:solidFill>
                    <a:schemeClr val="bg1"/>
                  </a:solidFill>
                </a:rPr>
                <a:t>Conseil</a:t>
              </a:r>
              <a:r>
                <a:rPr lang="nl-NL" sz="1200" dirty="0">
                  <a:solidFill>
                    <a:schemeClr val="bg1"/>
                  </a:solidFill>
                </a:rPr>
                <a:t> et support à la </a:t>
              </a:r>
              <a:r>
                <a:rPr lang="nl-NL" sz="1200" dirty="0" err="1">
                  <a:solidFill>
                    <a:schemeClr val="bg1"/>
                  </a:solidFill>
                </a:rPr>
                <a:t>politique</a:t>
              </a:r>
              <a:r>
                <a:rPr lang="nl-NL" sz="1200" dirty="0">
                  <a:solidFill>
                    <a:schemeClr val="bg1"/>
                  </a:solidFill>
                </a:rPr>
                <a:t> </a:t>
              </a:r>
              <a:r>
                <a:rPr lang="nl-NL" sz="1200" dirty="0" err="1">
                  <a:solidFill>
                    <a:schemeClr val="bg1"/>
                  </a:solidFill>
                </a:rPr>
                <a:t>régulière</a:t>
              </a:r>
              <a:endParaRPr lang="nl-BE" sz="1200" dirty="0">
                <a:solidFill>
                  <a:srgbClr val="FF0000"/>
                </a:solidFill>
              </a:endParaRPr>
            </a:p>
          </p:txBody>
        </p:sp>
        <p:cxnSp>
          <p:nvCxnSpPr>
            <p:cNvPr id="39" name="Rechte verbindingslijn met pijl 38">
              <a:extLst>
                <a:ext uri="{FF2B5EF4-FFF2-40B4-BE49-F238E27FC236}">
                  <a16:creationId xmlns:a16="http://schemas.microsoft.com/office/drawing/2014/main" id="{B5C1752A-A949-4CD4-9ED7-18F14F242B2E}"/>
                </a:ext>
              </a:extLst>
            </p:cNvPr>
            <p:cNvCxnSpPr>
              <a:cxnSpLocks/>
            </p:cNvCxnSpPr>
            <p:nvPr/>
          </p:nvCxnSpPr>
          <p:spPr>
            <a:xfrm>
              <a:off x="179388" y="3658717"/>
              <a:ext cx="0" cy="1329305"/>
            </a:xfrm>
            <a:prstGeom prst="straightConnector1">
              <a:avLst/>
            </a:prstGeom>
            <a:ln w="25400">
              <a:solidFill>
                <a:srgbClr val="FF0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grpSp>
        <p:nvGrpSpPr>
          <p:cNvPr id="62" name="Groep 61">
            <a:extLst>
              <a:ext uri="{FF2B5EF4-FFF2-40B4-BE49-F238E27FC236}">
                <a16:creationId xmlns:a16="http://schemas.microsoft.com/office/drawing/2014/main" id="{2F7D0C05-553B-458A-9FDC-787B07B48F48}"/>
              </a:ext>
            </a:extLst>
          </p:cNvPr>
          <p:cNvGrpSpPr/>
          <p:nvPr/>
        </p:nvGrpSpPr>
        <p:grpSpPr>
          <a:xfrm>
            <a:off x="1331640" y="1639266"/>
            <a:ext cx="683449" cy="1877980"/>
            <a:chOff x="1331640" y="1639266"/>
            <a:chExt cx="683449" cy="1877980"/>
          </a:xfrm>
        </p:grpSpPr>
        <p:sp>
          <p:nvSpPr>
            <p:cNvPr id="49" name="Tekstvak 48">
              <a:extLst>
                <a:ext uri="{FF2B5EF4-FFF2-40B4-BE49-F238E27FC236}">
                  <a16:creationId xmlns:a16="http://schemas.microsoft.com/office/drawing/2014/main" id="{A55E736D-C828-4BBE-BE25-63A64F6CA2D3}"/>
                </a:ext>
              </a:extLst>
            </p:cNvPr>
            <p:cNvSpPr txBox="1"/>
            <p:nvPr/>
          </p:nvSpPr>
          <p:spPr>
            <a:xfrm rot="16200000">
              <a:off x="812155" y="2195869"/>
              <a:ext cx="1759538" cy="646331"/>
            </a:xfrm>
            <a:prstGeom prst="rect">
              <a:avLst/>
            </a:prstGeom>
            <a:noFill/>
          </p:spPr>
          <p:txBody>
            <a:bodyPr wrap="square" rtlCol="0">
              <a:spAutoFit/>
            </a:bodyPr>
            <a:lstStyle/>
            <a:p>
              <a:pPr algn="r"/>
              <a:r>
                <a:rPr lang="nl-NL" sz="1200" dirty="0" err="1">
                  <a:solidFill>
                    <a:schemeClr val="bg1"/>
                  </a:solidFill>
                </a:rPr>
                <a:t>Gouvernance</a:t>
              </a:r>
              <a:r>
                <a:rPr lang="nl-NL" sz="1200" dirty="0">
                  <a:solidFill>
                    <a:schemeClr val="bg1"/>
                  </a:solidFill>
                </a:rPr>
                <a:t> </a:t>
              </a:r>
              <a:r>
                <a:rPr lang="nl-NL" sz="1200" dirty="0" err="1">
                  <a:solidFill>
                    <a:schemeClr val="bg1"/>
                  </a:solidFill>
                </a:rPr>
                <a:t>spécifique</a:t>
              </a:r>
              <a:r>
                <a:rPr lang="nl-NL" sz="1200" dirty="0">
                  <a:solidFill>
                    <a:schemeClr val="bg1"/>
                  </a:solidFill>
                </a:rPr>
                <a:t> </a:t>
              </a:r>
              <a:r>
                <a:rPr lang="nl-NL" sz="1200" dirty="0" err="1">
                  <a:solidFill>
                    <a:schemeClr val="bg1"/>
                  </a:solidFill>
                </a:rPr>
                <a:t>axée</a:t>
              </a:r>
              <a:r>
                <a:rPr lang="nl-NL" sz="1200" dirty="0">
                  <a:solidFill>
                    <a:schemeClr val="bg1"/>
                  </a:solidFill>
                </a:rPr>
                <a:t> vers la </a:t>
              </a:r>
              <a:r>
                <a:rPr lang="nl-NL" sz="1200" dirty="0" err="1">
                  <a:solidFill>
                    <a:schemeClr val="bg1"/>
                  </a:solidFill>
                </a:rPr>
                <a:t>radicalisation</a:t>
              </a:r>
              <a:r>
                <a:rPr lang="nl-NL" sz="1200" dirty="0">
                  <a:solidFill>
                    <a:schemeClr val="bg1"/>
                  </a:solidFill>
                </a:rPr>
                <a:t> </a:t>
              </a:r>
              <a:endParaRPr lang="nl-BE" sz="1200" dirty="0">
                <a:solidFill>
                  <a:srgbClr val="FF0000"/>
                </a:solidFill>
              </a:endParaRPr>
            </a:p>
          </p:txBody>
        </p:sp>
        <p:cxnSp>
          <p:nvCxnSpPr>
            <p:cNvPr id="50" name="Rechte verbindingslijn met pijl 49">
              <a:extLst>
                <a:ext uri="{FF2B5EF4-FFF2-40B4-BE49-F238E27FC236}">
                  <a16:creationId xmlns:a16="http://schemas.microsoft.com/office/drawing/2014/main" id="{593629B0-CF03-497B-9F7B-2984CA074DB2}"/>
                </a:ext>
              </a:extLst>
            </p:cNvPr>
            <p:cNvCxnSpPr>
              <a:cxnSpLocks/>
            </p:cNvCxnSpPr>
            <p:nvPr/>
          </p:nvCxnSpPr>
          <p:spPr>
            <a:xfrm>
              <a:off x="1331640" y="1648558"/>
              <a:ext cx="0" cy="1868688"/>
            </a:xfrm>
            <a:prstGeom prst="straightConnector1">
              <a:avLst/>
            </a:prstGeom>
            <a:ln w="25400">
              <a:solidFill>
                <a:schemeClr val="bg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grpSp>
        <p:nvGrpSpPr>
          <p:cNvPr id="63" name="Groep 62">
            <a:extLst>
              <a:ext uri="{FF2B5EF4-FFF2-40B4-BE49-F238E27FC236}">
                <a16:creationId xmlns:a16="http://schemas.microsoft.com/office/drawing/2014/main" id="{3C11179B-4BFA-4FDA-A78C-504652657886}"/>
              </a:ext>
            </a:extLst>
          </p:cNvPr>
          <p:cNvGrpSpPr/>
          <p:nvPr/>
        </p:nvGrpSpPr>
        <p:grpSpPr>
          <a:xfrm>
            <a:off x="7219326" y="1164738"/>
            <a:ext cx="592762" cy="1659278"/>
            <a:chOff x="7219326" y="1164738"/>
            <a:chExt cx="592762" cy="1659278"/>
          </a:xfrm>
        </p:grpSpPr>
        <p:sp>
          <p:nvSpPr>
            <p:cNvPr id="53" name="Tekstvak 52">
              <a:extLst>
                <a:ext uri="{FF2B5EF4-FFF2-40B4-BE49-F238E27FC236}">
                  <a16:creationId xmlns:a16="http://schemas.microsoft.com/office/drawing/2014/main" id="{30E152A6-386C-493B-8307-9F21B85388BE}"/>
                </a:ext>
              </a:extLst>
            </p:cNvPr>
            <p:cNvSpPr txBox="1"/>
            <p:nvPr/>
          </p:nvSpPr>
          <p:spPr>
            <a:xfrm rot="5400000">
              <a:off x="6631602" y="1752462"/>
              <a:ext cx="1637114" cy="461665"/>
            </a:xfrm>
            <a:prstGeom prst="rect">
              <a:avLst/>
            </a:prstGeom>
            <a:noFill/>
          </p:spPr>
          <p:txBody>
            <a:bodyPr wrap="square" rtlCol="0">
              <a:spAutoFit/>
            </a:bodyPr>
            <a:lstStyle/>
            <a:p>
              <a:r>
                <a:rPr lang="nl-NL" sz="1200" dirty="0">
                  <a:solidFill>
                    <a:schemeClr val="bg1"/>
                  </a:solidFill>
                </a:rPr>
                <a:t>Approche </a:t>
              </a:r>
              <a:r>
                <a:rPr lang="nl-NL" sz="1200" dirty="0" err="1">
                  <a:solidFill>
                    <a:schemeClr val="bg1"/>
                  </a:solidFill>
                </a:rPr>
                <a:t>dirigée</a:t>
              </a:r>
              <a:r>
                <a:rPr lang="nl-NL" sz="1200" dirty="0">
                  <a:solidFill>
                    <a:schemeClr val="bg1"/>
                  </a:solidFill>
                </a:rPr>
                <a:t> vers  des </a:t>
              </a:r>
              <a:r>
                <a:rPr lang="nl-NL" sz="1200" dirty="0" err="1">
                  <a:solidFill>
                    <a:schemeClr val="bg1"/>
                  </a:solidFill>
                </a:rPr>
                <a:t>problèmes</a:t>
              </a:r>
              <a:endParaRPr lang="nl-BE" sz="1200" dirty="0">
                <a:solidFill>
                  <a:srgbClr val="FF0000"/>
                </a:solidFill>
              </a:endParaRPr>
            </a:p>
          </p:txBody>
        </p:sp>
        <p:cxnSp>
          <p:nvCxnSpPr>
            <p:cNvPr id="54" name="Rechte verbindingslijn met pijl 53">
              <a:extLst>
                <a:ext uri="{FF2B5EF4-FFF2-40B4-BE49-F238E27FC236}">
                  <a16:creationId xmlns:a16="http://schemas.microsoft.com/office/drawing/2014/main" id="{83672EC6-8697-4827-9637-42BD178D3860}"/>
                </a:ext>
              </a:extLst>
            </p:cNvPr>
            <p:cNvCxnSpPr>
              <a:cxnSpLocks/>
            </p:cNvCxnSpPr>
            <p:nvPr/>
          </p:nvCxnSpPr>
          <p:spPr>
            <a:xfrm>
              <a:off x="7812088" y="1186893"/>
              <a:ext cx="0" cy="1637123"/>
            </a:xfrm>
            <a:prstGeom prst="straightConnector1">
              <a:avLst/>
            </a:prstGeom>
            <a:ln w="25400">
              <a:solidFill>
                <a:schemeClr val="bg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grpSp>
        <p:nvGrpSpPr>
          <p:cNvPr id="57" name="Groep 56">
            <a:extLst>
              <a:ext uri="{FF2B5EF4-FFF2-40B4-BE49-F238E27FC236}">
                <a16:creationId xmlns:a16="http://schemas.microsoft.com/office/drawing/2014/main" id="{D7F1343E-E78C-44BC-95C6-C40A951798EB}"/>
              </a:ext>
            </a:extLst>
          </p:cNvPr>
          <p:cNvGrpSpPr/>
          <p:nvPr/>
        </p:nvGrpSpPr>
        <p:grpSpPr>
          <a:xfrm>
            <a:off x="3742618" y="1394272"/>
            <a:ext cx="1658764" cy="735061"/>
            <a:chOff x="3742618" y="1394272"/>
            <a:chExt cx="1658764" cy="735061"/>
          </a:xfrm>
        </p:grpSpPr>
        <p:sp>
          <p:nvSpPr>
            <p:cNvPr id="26" name="Trapezium 25">
              <a:extLst>
                <a:ext uri="{FF2B5EF4-FFF2-40B4-BE49-F238E27FC236}">
                  <a16:creationId xmlns:a16="http://schemas.microsoft.com/office/drawing/2014/main" id="{544E86A2-6B78-4DCA-BD08-FC266B6E2253}"/>
                </a:ext>
              </a:extLst>
            </p:cNvPr>
            <p:cNvSpPr/>
            <p:nvPr/>
          </p:nvSpPr>
          <p:spPr>
            <a:xfrm>
              <a:off x="3742618" y="1394272"/>
              <a:ext cx="1658764" cy="735061"/>
            </a:xfrm>
            <a:prstGeom prst="trapezoid">
              <a:avLst>
                <a:gd name="adj" fmla="val 118298"/>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dirty="0">
                <a:solidFill>
                  <a:schemeClr val="tx1"/>
                </a:solidFill>
              </a:endParaRPr>
            </a:p>
          </p:txBody>
        </p:sp>
        <p:sp>
          <p:nvSpPr>
            <p:cNvPr id="56" name="Tekstvak 55">
              <a:extLst>
                <a:ext uri="{FF2B5EF4-FFF2-40B4-BE49-F238E27FC236}">
                  <a16:creationId xmlns:a16="http://schemas.microsoft.com/office/drawing/2014/main" id="{725B38EE-C60E-4D18-8AE1-5AB2FCFCB5D4}"/>
                </a:ext>
              </a:extLst>
            </p:cNvPr>
            <p:cNvSpPr txBox="1"/>
            <p:nvPr/>
          </p:nvSpPr>
          <p:spPr>
            <a:xfrm>
              <a:off x="4091486" y="1639265"/>
              <a:ext cx="982961" cy="461665"/>
            </a:xfrm>
            <a:prstGeom prst="rect">
              <a:avLst/>
            </a:prstGeom>
            <a:noFill/>
          </p:spPr>
          <p:txBody>
            <a:bodyPr wrap="none" rtlCol="0">
              <a:spAutoFit/>
            </a:bodyPr>
            <a:lstStyle/>
            <a:p>
              <a:pPr algn="ctr"/>
              <a:r>
                <a:rPr lang="nl-NL" sz="1200" dirty="0"/>
                <a:t>Niveau 4 :</a:t>
              </a:r>
            </a:p>
            <a:p>
              <a:pPr algn="ctr"/>
              <a:r>
                <a:rPr lang="nl-NL" sz="1200" dirty="0" err="1"/>
                <a:t>Répression</a:t>
              </a:r>
              <a:endParaRPr lang="nl-BE" sz="1200" dirty="0"/>
            </a:p>
          </p:txBody>
        </p:sp>
      </p:grpSp>
      <p:sp>
        <p:nvSpPr>
          <p:cNvPr id="3" name="Tijdelijke aanduiding voor dianummer 2">
            <a:extLst>
              <a:ext uri="{FF2B5EF4-FFF2-40B4-BE49-F238E27FC236}">
                <a16:creationId xmlns:a16="http://schemas.microsoft.com/office/drawing/2014/main" id="{2FF5EC93-8477-4E50-9B11-09E8A3BC78BD}"/>
              </a:ext>
            </a:extLst>
          </p:cNvPr>
          <p:cNvSpPr>
            <a:spLocks noGrp="1"/>
          </p:cNvSpPr>
          <p:nvPr>
            <p:ph type="sldNum" sz="quarter" idx="12"/>
          </p:nvPr>
        </p:nvSpPr>
        <p:spPr/>
        <p:txBody>
          <a:bodyPr/>
          <a:lstStyle/>
          <a:p>
            <a:fld id="{85D460FF-DEC1-4727-8D64-D3ED0F812F35}" type="slidenum">
              <a:rPr lang="fr-CH" smtClean="0"/>
              <a:t>21</a:t>
            </a:fld>
            <a:endParaRPr lang="fr-CH"/>
          </a:p>
        </p:txBody>
      </p:sp>
    </p:spTree>
    <p:extLst>
      <p:ext uri="{BB962C8B-B14F-4D97-AF65-F5344CB8AC3E}">
        <p14:creationId xmlns:p14="http://schemas.microsoft.com/office/powerpoint/2010/main" val="79716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fade">
                                      <p:cBhvr>
                                        <p:cTn id="42" dur="500"/>
                                        <p:tgtEl>
                                          <p:spTgt spid="5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fade">
                                      <p:cBhvr>
                                        <p:cTn id="47" dur="500"/>
                                        <p:tgtEl>
                                          <p:spTgt spid="6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500"/>
                                        <p:tgtEl>
                                          <p:spTgt spid="6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2"/>
                                        </p:tgtEl>
                                        <p:attrNameLst>
                                          <p:attrName>style.visibility</p:attrName>
                                        </p:attrNameLst>
                                      </p:cBhvr>
                                      <p:to>
                                        <p:strVal val="visible"/>
                                      </p:to>
                                    </p:set>
                                    <p:animEffect transition="in" filter="fade">
                                      <p:cBhvr>
                                        <p:cTn id="57" dur="500"/>
                                        <p:tgtEl>
                                          <p:spTgt spid="6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fade">
                                      <p:cBhvr>
                                        <p:cTn id="6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animBg="1"/>
      <p:bldP spid="22" grpId="0" animBg="1"/>
      <p:bldP spid="24" grpId="0" animBg="1"/>
      <p:bldP spid="4" grpId="0"/>
      <p:bldP spid="18" grpId="0"/>
      <p:bldP spid="18"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hoek 15">
            <a:extLst>
              <a:ext uri="{FF2B5EF4-FFF2-40B4-BE49-F238E27FC236}">
                <a16:creationId xmlns:a16="http://schemas.microsoft.com/office/drawing/2014/main" id="{953FBBC5-7EF4-4AD0-915F-18CD04CF5B2D}"/>
              </a:ext>
            </a:extLst>
          </p:cNvPr>
          <p:cNvSpPr/>
          <p:nvPr/>
        </p:nvSpPr>
        <p:spPr>
          <a:xfrm>
            <a:off x="191932" y="630597"/>
            <a:ext cx="8856984" cy="539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Ovaal 5"/>
          <p:cNvSpPr>
            <a:spLocks noChangeAspect="1"/>
          </p:cNvSpPr>
          <p:nvPr/>
        </p:nvSpPr>
        <p:spPr>
          <a:xfrm>
            <a:off x="3683061" y="1869672"/>
            <a:ext cx="1777878" cy="1777878"/>
          </a:xfrm>
          <a:prstGeom prst="ellipse">
            <a:avLst/>
          </a:prstGeom>
          <a:solidFill>
            <a:srgbClr val="FF0000">
              <a:alpha val="30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BE" dirty="0" err="1">
                <a:solidFill>
                  <a:schemeClr val="bg1"/>
                </a:solidFill>
                <a:latin typeface="Arial Narrow" pitchFamily="34" charset="0"/>
              </a:rPr>
              <a:t>LISCs</a:t>
            </a:r>
            <a:endParaRPr lang="nl-BE" dirty="0">
              <a:solidFill>
                <a:schemeClr val="bg1"/>
              </a:solidFill>
              <a:latin typeface="Arial Narrow" pitchFamily="34" charset="0"/>
            </a:endParaRPr>
          </a:p>
          <a:p>
            <a:pPr algn="ctr"/>
            <a:endParaRPr lang="nl-BE" sz="900" dirty="0">
              <a:solidFill>
                <a:schemeClr val="bg1"/>
              </a:solidFill>
              <a:latin typeface="Arial Narrow" pitchFamily="34" charset="0"/>
            </a:endParaRPr>
          </a:p>
          <a:p>
            <a:pPr algn="ctr"/>
            <a:r>
              <a:rPr lang="nl-BE" sz="1200" dirty="0">
                <a:solidFill>
                  <a:schemeClr val="bg1"/>
                </a:solidFill>
                <a:latin typeface="Arial Narrow" pitchFamily="34" charset="0"/>
              </a:rPr>
              <a:t>Pas </a:t>
            </a:r>
            <a:r>
              <a:rPr lang="nl-BE" sz="1200" dirty="0" err="1">
                <a:solidFill>
                  <a:schemeClr val="bg1"/>
                </a:solidFill>
                <a:latin typeface="Arial Narrow" pitchFamily="34" charset="0"/>
              </a:rPr>
              <a:t>d’uniformité</a:t>
            </a:r>
            <a:r>
              <a:rPr lang="nl-BE" sz="1200" dirty="0">
                <a:solidFill>
                  <a:schemeClr val="bg1"/>
                </a:solidFill>
                <a:latin typeface="Arial Narrow" pitchFamily="34" charset="0"/>
              </a:rPr>
              <a:t> dans </a:t>
            </a:r>
            <a:r>
              <a:rPr lang="nl-BE" sz="1200" dirty="0" err="1">
                <a:solidFill>
                  <a:schemeClr val="bg1"/>
                </a:solidFill>
                <a:latin typeface="Arial Narrow" pitchFamily="34" charset="0"/>
              </a:rPr>
              <a:t>le</a:t>
            </a:r>
            <a:r>
              <a:rPr lang="nl-BE" sz="1200" dirty="0">
                <a:solidFill>
                  <a:schemeClr val="bg1"/>
                </a:solidFill>
                <a:latin typeface="Arial Narrow" pitchFamily="34" charset="0"/>
              </a:rPr>
              <a:t> différents </a:t>
            </a:r>
            <a:r>
              <a:rPr lang="nl-BE" sz="1200" dirty="0" err="1">
                <a:solidFill>
                  <a:schemeClr val="bg1"/>
                </a:solidFill>
                <a:latin typeface="Arial Narrow" pitchFamily="34" charset="0"/>
              </a:rPr>
              <a:t>villes</a:t>
            </a:r>
            <a:endParaRPr lang="nl-BE" sz="1200" dirty="0">
              <a:solidFill>
                <a:schemeClr val="bg1"/>
              </a:solidFill>
              <a:latin typeface="Arial Narrow" pitchFamily="34" charset="0"/>
            </a:endParaRPr>
          </a:p>
          <a:p>
            <a:pPr algn="ctr"/>
            <a:r>
              <a:rPr lang="nl-BE" sz="1200" dirty="0">
                <a:solidFill>
                  <a:schemeClr val="bg1"/>
                </a:solidFill>
                <a:latin typeface="Arial Narrow" pitchFamily="34" charset="0"/>
              </a:rPr>
              <a:t>Obligatoir par </a:t>
            </a:r>
            <a:r>
              <a:rPr lang="nl-BE" sz="1200" dirty="0" err="1">
                <a:solidFill>
                  <a:schemeClr val="bg1"/>
                </a:solidFill>
                <a:latin typeface="Arial Narrow" pitchFamily="34" charset="0"/>
              </a:rPr>
              <a:t>le</a:t>
            </a:r>
            <a:r>
              <a:rPr lang="nl-BE" sz="1200" dirty="0">
                <a:solidFill>
                  <a:schemeClr val="bg1"/>
                </a:solidFill>
                <a:latin typeface="Arial Narrow" pitchFamily="34" charset="0"/>
              </a:rPr>
              <a:t> </a:t>
            </a:r>
            <a:r>
              <a:rPr lang="nl-BE" sz="1200" dirty="0" err="1">
                <a:solidFill>
                  <a:schemeClr val="bg1"/>
                </a:solidFill>
                <a:latin typeface="Arial Narrow" pitchFamily="34" charset="0"/>
              </a:rPr>
              <a:t>Ministre</a:t>
            </a:r>
            <a:r>
              <a:rPr lang="nl-BE" sz="1200" dirty="0">
                <a:solidFill>
                  <a:schemeClr val="bg1"/>
                </a:solidFill>
                <a:latin typeface="Arial Narrow" pitchFamily="34" charset="0"/>
              </a:rPr>
              <a:t> de </a:t>
            </a:r>
            <a:r>
              <a:rPr lang="nl-BE" sz="1200" dirty="0" err="1">
                <a:solidFill>
                  <a:schemeClr val="bg1"/>
                </a:solidFill>
                <a:latin typeface="Arial Narrow" pitchFamily="34" charset="0"/>
              </a:rPr>
              <a:t>L’Intérieur</a:t>
            </a:r>
            <a:r>
              <a:rPr lang="nl-BE" sz="1200" dirty="0">
                <a:solidFill>
                  <a:schemeClr val="bg1"/>
                </a:solidFill>
                <a:latin typeface="Arial Narrow" pitchFamily="34" charset="0"/>
              </a:rPr>
              <a:t> </a:t>
            </a:r>
          </a:p>
          <a:p>
            <a:pPr algn="ctr">
              <a:buFontTx/>
              <a:buChar char="-"/>
            </a:pPr>
            <a:endParaRPr lang="nl-BE" sz="900" dirty="0">
              <a:solidFill>
                <a:schemeClr val="tx1"/>
              </a:solidFill>
              <a:latin typeface="Arial Narrow" pitchFamily="34" charset="0"/>
            </a:endParaRPr>
          </a:p>
        </p:txBody>
      </p:sp>
      <p:sp>
        <p:nvSpPr>
          <p:cNvPr id="17" name="Tekstvak 16"/>
          <p:cNvSpPr txBox="1"/>
          <p:nvPr/>
        </p:nvSpPr>
        <p:spPr>
          <a:xfrm>
            <a:off x="249092" y="731051"/>
            <a:ext cx="2914704" cy="338554"/>
          </a:xfrm>
          <a:prstGeom prst="rect">
            <a:avLst/>
          </a:prstGeom>
          <a:noFill/>
        </p:spPr>
        <p:txBody>
          <a:bodyPr wrap="square" rtlCol="0">
            <a:spAutoFit/>
          </a:bodyPr>
          <a:lstStyle/>
          <a:p>
            <a:r>
              <a:rPr lang="nl-BE" sz="1600" dirty="0"/>
              <a:t>Service de </a:t>
            </a:r>
            <a:r>
              <a:rPr lang="nl-BE" sz="1600" dirty="0" err="1"/>
              <a:t>renseignements</a:t>
            </a:r>
            <a:endParaRPr lang="nl-BE" sz="1600" dirty="0"/>
          </a:p>
        </p:txBody>
      </p:sp>
      <p:grpSp>
        <p:nvGrpSpPr>
          <p:cNvPr id="85" name="Groep 84"/>
          <p:cNvGrpSpPr/>
          <p:nvPr/>
        </p:nvGrpSpPr>
        <p:grpSpPr>
          <a:xfrm>
            <a:off x="5244014" y="3189633"/>
            <a:ext cx="2861760" cy="1685215"/>
            <a:chOff x="6228184" y="4396859"/>
            <a:chExt cx="3815679" cy="2246953"/>
          </a:xfrm>
        </p:grpSpPr>
        <p:sp>
          <p:nvSpPr>
            <p:cNvPr id="19" name="Tekstvak 18"/>
            <p:cNvSpPr txBox="1"/>
            <p:nvPr/>
          </p:nvSpPr>
          <p:spPr>
            <a:xfrm>
              <a:off x="6621387" y="4797152"/>
              <a:ext cx="3422476" cy="1846660"/>
            </a:xfrm>
            <a:prstGeom prst="rect">
              <a:avLst/>
            </a:prstGeom>
            <a:noFill/>
          </p:spPr>
          <p:txBody>
            <a:bodyPr wrap="none" rtlCol="0">
              <a:spAutoFit/>
            </a:bodyPr>
            <a:lstStyle/>
            <a:p>
              <a:pPr>
                <a:buFont typeface="Arial" pitchFamily="34" charset="0"/>
                <a:buChar char="•"/>
              </a:pPr>
              <a:r>
                <a:rPr lang="nl-BE" sz="1050" dirty="0">
                  <a:latin typeface="Arial Narrow" pitchFamily="34" charset="0"/>
                </a:rPr>
                <a:t> </a:t>
              </a:r>
              <a:r>
                <a:rPr lang="fr-FR" sz="1400" dirty="0">
                  <a:solidFill>
                    <a:schemeClr val="bg1"/>
                  </a:solidFill>
                  <a:latin typeface="Arial Narrow" pitchFamily="34" charset="0"/>
                </a:rPr>
                <a:t>Service de prévention</a:t>
              </a:r>
            </a:p>
            <a:p>
              <a:pPr>
                <a:buFont typeface="Arial" pitchFamily="34" charset="0"/>
                <a:buChar char="•"/>
              </a:pPr>
              <a:r>
                <a:rPr lang="fr-FR" sz="1400" dirty="0">
                  <a:solidFill>
                    <a:schemeClr val="bg1"/>
                  </a:solidFill>
                  <a:latin typeface="Arial Narrow" pitchFamily="34" charset="0"/>
                </a:rPr>
                <a:t> Travailleurs des jeunes et des rues</a:t>
              </a:r>
            </a:p>
            <a:p>
              <a:pPr>
                <a:buFont typeface="Arial" pitchFamily="34" charset="0"/>
                <a:buChar char="•"/>
              </a:pPr>
              <a:r>
                <a:rPr lang="fr-FR" sz="1400" dirty="0">
                  <a:solidFill>
                    <a:schemeClr val="bg1"/>
                  </a:solidFill>
                  <a:latin typeface="Arial Narrow" pitchFamily="34" charset="0"/>
                </a:rPr>
                <a:t> Écoles municipales</a:t>
              </a:r>
            </a:p>
            <a:p>
              <a:pPr>
                <a:buFont typeface="Arial" pitchFamily="34" charset="0"/>
                <a:buChar char="•"/>
              </a:pPr>
              <a:r>
                <a:rPr lang="fr-FR" sz="1400" dirty="0">
                  <a:solidFill>
                    <a:schemeClr val="bg1"/>
                  </a:solidFill>
                  <a:latin typeface="Arial Narrow" pitchFamily="34" charset="0"/>
                </a:rPr>
                <a:t> Service de médiation</a:t>
              </a:r>
            </a:p>
            <a:p>
              <a:pPr>
                <a:buFont typeface="Arial" pitchFamily="34" charset="0"/>
                <a:buChar char="•"/>
              </a:pPr>
              <a:r>
                <a:rPr lang="fr-FR" sz="1400" dirty="0">
                  <a:solidFill>
                    <a:schemeClr val="bg1"/>
                  </a:solidFill>
                  <a:latin typeface="Arial Narrow" pitchFamily="34" charset="0"/>
                </a:rPr>
                <a:t> Service d'orientation</a:t>
              </a:r>
            </a:p>
            <a:p>
              <a:pPr>
                <a:buFont typeface="Arial" pitchFamily="34" charset="0"/>
                <a:buChar char="•"/>
              </a:pPr>
              <a:r>
                <a:rPr lang="fr-FR" sz="1400" dirty="0">
                  <a:solidFill>
                    <a:schemeClr val="bg1"/>
                  </a:solidFill>
                  <a:latin typeface="Arial Narrow" pitchFamily="34" charset="0"/>
                </a:rPr>
                <a:t> Service social</a:t>
              </a:r>
              <a:endParaRPr lang="nl-BE" sz="1400" dirty="0">
                <a:solidFill>
                  <a:schemeClr val="bg1"/>
                </a:solidFill>
                <a:latin typeface="Arial Narrow" pitchFamily="34" charset="0"/>
              </a:endParaRPr>
            </a:p>
          </p:txBody>
        </p:sp>
        <p:sp>
          <p:nvSpPr>
            <p:cNvPr id="21" name="Tekstvak 20"/>
            <p:cNvSpPr txBox="1"/>
            <p:nvPr/>
          </p:nvSpPr>
          <p:spPr>
            <a:xfrm>
              <a:off x="7380312" y="4396859"/>
              <a:ext cx="1579920" cy="492443"/>
            </a:xfrm>
            <a:prstGeom prst="rect">
              <a:avLst/>
            </a:prstGeom>
            <a:solidFill>
              <a:schemeClr val="bg2"/>
            </a:solidFill>
          </p:spPr>
          <p:txBody>
            <a:bodyPr wrap="square" rtlCol="0">
              <a:spAutoFit/>
            </a:bodyPr>
            <a:lstStyle/>
            <a:p>
              <a:r>
                <a:rPr lang="nl-BE" dirty="0" err="1">
                  <a:latin typeface="Arial Narrow" pitchFamily="34" charset="0"/>
                </a:rPr>
                <a:t>Municipalité</a:t>
              </a:r>
              <a:endParaRPr lang="nl-BE" dirty="0">
                <a:latin typeface="Arial Narrow" pitchFamily="34" charset="0"/>
              </a:endParaRPr>
            </a:p>
          </p:txBody>
        </p:sp>
        <p:sp>
          <p:nvSpPr>
            <p:cNvPr id="23" name="Linkeraccolade 22"/>
            <p:cNvSpPr/>
            <p:nvPr/>
          </p:nvSpPr>
          <p:spPr>
            <a:xfrm>
              <a:off x="6477370" y="4797152"/>
              <a:ext cx="360040" cy="1368152"/>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sz="1350">
                <a:latin typeface="Arial Narrow" pitchFamily="34" charset="0"/>
              </a:endParaRPr>
            </a:p>
          </p:txBody>
        </p:sp>
        <p:cxnSp>
          <p:nvCxnSpPr>
            <p:cNvPr id="32" name="Rechte verbindingslijn met pijl 31"/>
            <p:cNvCxnSpPr/>
            <p:nvPr/>
          </p:nvCxnSpPr>
          <p:spPr>
            <a:xfrm flipH="1">
              <a:off x="6228184" y="4581525"/>
              <a:ext cx="1152128" cy="0"/>
            </a:xfrm>
            <a:prstGeom prst="straightConnector1">
              <a:avLst/>
            </a:prstGeom>
            <a:ln w="127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8" name="Tekstvak 17"/>
          <p:cNvSpPr txBox="1"/>
          <p:nvPr/>
        </p:nvSpPr>
        <p:spPr>
          <a:xfrm>
            <a:off x="6398304" y="771550"/>
            <a:ext cx="3023756" cy="338554"/>
          </a:xfrm>
          <a:prstGeom prst="rect">
            <a:avLst/>
          </a:prstGeom>
          <a:noFill/>
        </p:spPr>
        <p:txBody>
          <a:bodyPr wrap="square" rtlCol="0">
            <a:spAutoFit/>
          </a:bodyPr>
          <a:lstStyle/>
          <a:p>
            <a:r>
              <a:rPr lang="nl-BE" sz="1600" dirty="0"/>
              <a:t>Le bureau du procureur</a:t>
            </a:r>
          </a:p>
        </p:txBody>
      </p:sp>
      <p:grpSp>
        <p:nvGrpSpPr>
          <p:cNvPr id="77" name="Groep 76"/>
          <p:cNvGrpSpPr/>
          <p:nvPr/>
        </p:nvGrpSpPr>
        <p:grpSpPr>
          <a:xfrm>
            <a:off x="953827" y="3140704"/>
            <a:ext cx="2994287" cy="1915910"/>
            <a:chOff x="363592" y="1955357"/>
            <a:chExt cx="3992384" cy="2554545"/>
          </a:xfrm>
        </p:grpSpPr>
        <p:sp>
          <p:nvSpPr>
            <p:cNvPr id="78" name="Tekstvak 77"/>
            <p:cNvSpPr txBox="1"/>
            <p:nvPr/>
          </p:nvSpPr>
          <p:spPr>
            <a:xfrm>
              <a:off x="363592" y="2447801"/>
              <a:ext cx="3341259" cy="2062101"/>
            </a:xfrm>
            <a:prstGeom prst="rect">
              <a:avLst/>
            </a:prstGeom>
            <a:noFill/>
          </p:spPr>
          <p:txBody>
            <a:bodyPr wrap="none" rtlCol="0">
              <a:spAutoFit/>
            </a:bodyPr>
            <a:lstStyle/>
            <a:p>
              <a:pPr algn="r">
                <a:buFont typeface="Arial" pitchFamily="34" charset="0"/>
                <a:buChar char="•"/>
              </a:pPr>
              <a:r>
                <a:rPr lang="nl-BE" sz="1050" dirty="0">
                  <a:solidFill>
                    <a:schemeClr val="bg1"/>
                  </a:solidFill>
                  <a:latin typeface="Arial Narrow" pitchFamily="34" charset="0"/>
                </a:rPr>
                <a:t> </a:t>
              </a:r>
              <a:r>
                <a:rPr lang="fr-FR" sz="1400" dirty="0">
                  <a:solidFill>
                    <a:schemeClr val="bg1"/>
                  </a:solidFill>
                  <a:latin typeface="Arial Narrow" pitchFamily="34" charset="0"/>
                </a:rPr>
                <a:t>Les travailleurs sociaux</a:t>
              </a:r>
            </a:p>
            <a:p>
              <a:pPr algn="r">
                <a:buFont typeface="Arial" pitchFamily="34" charset="0"/>
                <a:buChar char="•"/>
              </a:pPr>
              <a:r>
                <a:rPr lang="fr-FR" sz="1400" dirty="0">
                  <a:solidFill>
                    <a:schemeClr val="bg1"/>
                  </a:solidFill>
                  <a:latin typeface="Arial Narrow" pitchFamily="34" charset="0"/>
                </a:rPr>
                <a:t> La protection sociale</a:t>
              </a:r>
            </a:p>
            <a:p>
              <a:pPr algn="r">
                <a:buFont typeface="Arial" pitchFamily="34" charset="0"/>
                <a:buChar char="•"/>
              </a:pPr>
              <a:r>
                <a:rPr lang="fr-FR" sz="1400" dirty="0">
                  <a:solidFill>
                    <a:schemeClr val="bg1"/>
                  </a:solidFill>
                  <a:latin typeface="Arial Narrow" pitchFamily="34" charset="0"/>
                </a:rPr>
                <a:t> Éducation non municipale</a:t>
              </a:r>
            </a:p>
            <a:p>
              <a:pPr algn="r">
                <a:buFont typeface="Arial" pitchFamily="34" charset="0"/>
                <a:buChar char="•"/>
              </a:pPr>
              <a:r>
                <a:rPr lang="fr-FR" sz="1400" dirty="0">
                  <a:solidFill>
                    <a:schemeClr val="bg1"/>
                  </a:solidFill>
                  <a:latin typeface="Arial Narrow" pitchFamily="34" charset="0"/>
                </a:rPr>
                <a:t> Travail de jeunesse non municipal</a:t>
              </a:r>
            </a:p>
            <a:p>
              <a:pPr algn="r">
                <a:buFont typeface="Arial" pitchFamily="34" charset="0"/>
                <a:buChar char="•"/>
              </a:pPr>
              <a:r>
                <a:rPr lang="fr-FR" sz="1400" dirty="0">
                  <a:solidFill>
                    <a:schemeClr val="bg1"/>
                  </a:solidFill>
                  <a:latin typeface="Arial Narrow" pitchFamily="34" charset="0"/>
                </a:rPr>
                <a:t> Centres de conseil</a:t>
              </a:r>
            </a:p>
            <a:p>
              <a:pPr algn="r">
                <a:buFont typeface="Arial" pitchFamily="34" charset="0"/>
                <a:buChar char="•"/>
              </a:pPr>
              <a:r>
                <a:rPr lang="fr-FR" sz="1400" dirty="0">
                  <a:solidFill>
                    <a:schemeClr val="bg1"/>
                  </a:solidFill>
                  <a:latin typeface="Arial Narrow" pitchFamily="34" charset="0"/>
                </a:rPr>
                <a:t> Psychiatrie</a:t>
              </a:r>
              <a:endParaRPr lang="nl-BE" sz="1400" dirty="0">
                <a:solidFill>
                  <a:schemeClr val="bg1"/>
                </a:solidFill>
                <a:latin typeface="Arial Narrow" pitchFamily="34" charset="0"/>
              </a:endParaRPr>
            </a:p>
            <a:p>
              <a:pPr algn="r">
                <a:buFont typeface="Arial" pitchFamily="34" charset="0"/>
                <a:buChar char="•"/>
              </a:pPr>
              <a:endParaRPr lang="nl-BE" sz="1050" dirty="0">
                <a:solidFill>
                  <a:schemeClr val="bg1"/>
                </a:solidFill>
                <a:latin typeface="Arial Narrow" pitchFamily="34" charset="0"/>
              </a:endParaRPr>
            </a:p>
          </p:txBody>
        </p:sp>
        <p:sp>
          <p:nvSpPr>
            <p:cNvPr id="79" name="Tekstvak 78"/>
            <p:cNvSpPr txBox="1"/>
            <p:nvPr/>
          </p:nvSpPr>
          <p:spPr>
            <a:xfrm>
              <a:off x="1592112" y="1955357"/>
              <a:ext cx="1750907" cy="492444"/>
            </a:xfrm>
            <a:prstGeom prst="rect">
              <a:avLst/>
            </a:prstGeom>
            <a:solidFill>
              <a:schemeClr val="bg2"/>
            </a:solidFill>
          </p:spPr>
          <p:txBody>
            <a:bodyPr wrap="none" rtlCol="0">
              <a:spAutoFit/>
            </a:bodyPr>
            <a:lstStyle/>
            <a:p>
              <a:r>
                <a:rPr lang="nl-BE" dirty="0">
                  <a:latin typeface="Arial Narrow" pitchFamily="34" charset="0"/>
                </a:rPr>
                <a:t>Aide sociale  </a:t>
              </a:r>
            </a:p>
          </p:txBody>
        </p:sp>
        <p:sp>
          <p:nvSpPr>
            <p:cNvPr id="80" name="Linkeraccolade 79"/>
            <p:cNvSpPr/>
            <p:nvPr/>
          </p:nvSpPr>
          <p:spPr>
            <a:xfrm flipH="1">
              <a:off x="3491552" y="2492896"/>
              <a:ext cx="432048" cy="129614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sz="1350">
                <a:latin typeface="Arial Narrow" pitchFamily="34" charset="0"/>
              </a:endParaRPr>
            </a:p>
          </p:txBody>
        </p:sp>
        <p:cxnSp>
          <p:nvCxnSpPr>
            <p:cNvPr id="81" name="Rechte verbindingslijn met pijl 80"/>
            <p:cNvCxnSpPr/>
            <p:nvPr/>
          </p:nvCxnSpPr>
          <p:spPr>
            <a:xfrm>
              <a:off x="3491880" y="2204864"/>
              <a:ext cx="864096" cy="397"/>
            </a:xfrm>
            <a:prstGeom prst="straightConnector1">
              <a:avLst/>
            </a:prstGeom>
            <a:ln w="127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83" name="Rechthoek 82"/>
          <p:cNvSpPr/>
          <p:nvPr/>
        </p:nvSpPr>
        <p:spPr>
          <a:xfrm>
            <a:off x="3623833" y="3729328"/>
            <a:ext cx="1782198" cy="923330"/>
          </a:xfrm>
          <a:prstGeom prst="rect">
            <a:avLst/>
          </a:prstGeom>
        </p:spPr>
        <p:txBody>
          <a:bodyPr wrap="square">
            <a:spAutoFit/>
          </a:bodyPr>
          <a:lstStyle/>
          <a:p>
            <a:pPr algn="ctr"/>
            <a:r>
              <a:rPr lang="fr-FR" sz="1350" dirty="0">
                <a:solidFill>
                  <a:schemeClr val="bg1"/>
                </a:solidFill>
                <a:latin typeface="Arial Narrow" pitchFamily="34" charset="0"/>
              </a:rPr>
              <a:t>Règles concernant</a:t>
            </a:r>
          </a:p>
          <a:p>
            <a:pPr algn="ctr"/>
            <a:r>
              <a:rPr lang="fr-FR" sz="1350" dirty="0">
                <a:solidFill>
                  <a:schemeClr val="bg1"/>
                </a:solidFill>
                <a:latin typeface="Arial Narrow" pitchFamily="34" charset="0"/>
              </a:rPr>
              <a:t> secret professionnel</a:t>
            </a:r>
          </a:p>
          <a:p>
            <a:pPr algn="ctr"/>
            <a:r>
              <a:rPr lang="fr-FR" sz="1350" dirty="0">
                <a:solidFill>
                  <a:schemeClr val="bg1"/>
                </a:solidFill>
                <a:latin typeface="Arial Narrow" pitchFamily="34" charset="0"/>
              </a:rPr>
              <a:t> et obligations de confidentialité</a:t>
            </a:r>
            <a:endParaRPr lang="nl-BE" sz="1050" dirty="0">
              <a:solidFill>
                <a:schemeClr val="bg1"/>
              </a:solidFill>
              <a:latin typeface="Arial Narrow" pitchFamily="34" charset="0"/>
            </a:endParaRPr>
          </a:p>
        </p:txBody>
      </p:sp>
      <p:sp>
        <p:nvSpPr>
          <p:cNvPr id="27" name="Tijdelijke aanduiding voor datum 26"/>
          <p:cNvSpPr>
            <a:spLocks noGrp="1"/>
          </p:cNvSpPr>
          <p:nvPr>
            <p:ph type="dt" sz="half" idx="2"/>
          </p:nvPr>
        </p:nvSpPr>
        <p:spPr>
          <a:xfrm>
            <a:off x="0" y="6376988"/>
            <a:ext cx="1547813" cy="365125"/>
          </a:xfrm>
          <a:prstGeom prst="rect">
            <a:avLst/>
          </a:prstGeom>
        </p:spPr>
        <p:txBody>
          <a:bodyPr vert="horz" lIns="91440" tIns="45720" rIns="91440" bIns="45720" rtlCol="0" anchor="ctr"/>
          <a:lstStyle>
            <a:defPPr>
              <a:defRPr lang="nl-BE"/>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CBF537-353A-4B1B-B5B9-44A74417AB1F}" type="datetime1">
              <a:rPr lang="en-GB" smtClean="0"/>
              <a:pPr/>
              <a:t>11/12/2020</a:t>
            </a:fld>
            <a:endParaRPr lang="nl-BE" dirty="0"/>
          </a:p>
        </p:txBody>
      </p:sp>
      <p:sp>
        <p:nvSpPr>
          <p:cNvPr id="28" name="Tijdelijke aanduiding voor dianummer 27"/>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nl-B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B779C1C-99D2-4B4B-BE81-B750D8ACDF88}" type="slidenum">
              <a:rPr lang="nl-BE" smtClean="0"/>
              <a:pPr/>
              <a:t>22</a:t>
            </a:fld>
            <a:endParaRPr lang="nl-BE"/>
          </a:p>
        </p:txBody>
      </p:sp>
      <p:sp>
        <p:nvSpPr>
          <p:cNvPr id="29" name="Tijdelijke aanduiding voor voettekst 28"/>
          <p:cNvSpPr>
            <a:spLocks noGrp="1"/>
          </p:cNvSpPr>
          <p:nvPr>
            <p:ph type="ftr" sz="quarter" idx="3"/>
          </p:nvPr>
        </p:nvSpPr>
        <p:spPr>
          <a:xfrm>
            <a:off x="2915816" y="6356350"/>
            <a:ext cx="3384376" cy="365125"/>
          </a:xfrm>
          <a:prstGeom prst="rect">
            <a:avLst/>
          </a:prstGeom>
        </p:spPr>
        <p:txBody>
          <a:bodyPr vert="horz" lIns="91440" tIns="45720" rIns="91440" bIns="45720" rtlCol="0" anchor="ctr"/>
          <a:lstStyle>
            <a:defPPr>
              <a:defRPr lang="nl-BE"/>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a:t>"Embedded" Case-study, Molenbeek, Belgium</a:t>
            </a:r>
            <a:endParaRPr lang="nl-BE" dirty="0"/>
          </a:p>
        </p:txBody>
      </p:sp>
      <p:sp>
        <p:nvSpPr>
          <p:cNvPr id="30" name="Rechthoek 29"/>
          <p:cNvSpPr/>
          <p:nvPr/>
        </p:nvSpPr>
        <p:spPr>
          <a:xfrm>
            <a:off x="107504" y="104336"/>
            <a:ext cx="8928992" cy="400110"/>
          </a:xfrm>
          <a:prstGeom prst="rect">
            <a:avLst/>
          </a:prstGeom>
          <a:solidFill>
            <a:schemeClr val="tx1">
              <a:lumMod val="75000"/>
              <a:lumOff val="25000"/>
            </a:schemeClr>
          </a:solidFill>
        </p:spPr>
        <p:txBody>
          <a:bodyPr wrap="square">
            <a:spAutoFit/>
          </a:bodyPr>
          <a:lstStyle/>
          <a:p>
            <a:r>
              <a:rPr lang="nl-BE" sz="2000" dirty="0" err="1">
                <a:solidFill>
                  <a:schemeClr val="bg1"/>
                </a:solidFill>
                <a:effectLst>
                  <a:outerShdw blurRad="38100" dist="38100" dir="2700000" algn="tl">
                    <a:srgbClr val="000000">
                      <a:alpha val="43137"/>
                    </a:srgbClr>
                  </a:outerShdw>
                </a:effectLst>
              </a:rPr>
              <a:t>Cellule</a:t>
            </a:r>
            <a:r>
              <a:rPr lang="nl-BE" sz="2000" dirty="0">
                <a:solidFill>
                  <a:schemeClr val="bg1"/>
                </a:solidFill>
                <a:effectLst>
                  <a:outerShdw blurRad="38100" dist="38100" dir="2700000" algn="tl">
                    <a:srgbClr val="000000">
                      <a:alpha val="43137"/>
                    </a:srgbClr>
                  </a:outerShdw>
                </a:effectLst>
              </a:rPr>
              <a:t> </a:t>
            </a:r>
            <a:r>
              <a:rPr lang="nl-BE" sz="2000" dirty="0" err="1">
                <a:solidFill>
                  <a:schemeClr val="bg1"/>
                </a:solidFill>
                <a:effectLst>
                  <a:outerShdw blurRad="38100" dist="38100" dir="2700000" algn="tl">
                    <a:srgbClr val="000000">
                      <a:alpha val="43137"/>
                    </a:srgbClr>
                  </a:outerShdw>
                </a:effectLst>
              </a:rPr>
              <a:t>local</a:t>
            </a:r>
            <a:r>
              <a:rPr lang="nl-BE" sz="2000" dirty="0">
                <a:solidFill>
                  <a:schemeClr val="bg1"/>
                </a:solidFill>
                <a:effectLst>
                  <a:outerShdw blurRad="38100" dist="38100" dir="2700000" algn="tl">
                    <a:srgbClr val="000000">
                      <a:alpha val="43137"/>
                    </a:srgbClr>
                  </a:outerShdw>
                </a:effectLst>
              </a:rPr>
              <a:t> </a:t>
            </a:r>
            <a:r>
              <a:rPr lang="nl-BE" sz="2000" dirty="0" err="1">
                <a:solidFill>
                  <a:schemeClr val="bg1"/>
                </a:solidFill>
                <a:effectLst>
                  <a:outerShdw blurRad="38100" dist="38100" dir="2700000" algn="tl">
                    <a:srgbClr val="000000">
                      <a:alpha val="43137"/>
                    </a:srgbClr>
                  </a:outerShdw>
                </a:effectLst>
              </a:rPr>
              <a:t>integrée</a:t>
            </a:r>
            <a:r>
              <a:rPr lang="nl-BE" sz="2000" dirty="0">
                <a:solidFill>
                  <a:schemeClr val="bg1"/>
                </a:solidFill>
                <a:effectLst>
                  <a:outerShdw blurRad="38100" dist="38100" dir="2700000" algn="tl">
                    <a:srgbClr val="000000">
                      <a:alpha val="43137"/>
                    </a:srgbClr>
                  </a:outerShdw>
                </a:effectLst>
              </a:rPr>
              <a:t> de </a:t>
            </a:r>
            <a:r>
              <a:rPr lang="nl-BE" sz="2000" dirty="0" err="1">
                <a:solidFill>
                  <a:schemeClr val="bg1"/>
                </a:solidFill>
                <a:effectLst>
                  <a:outerShdw blurRad="38100" dist="38100" dir="2700000" algn="tl">
                    <a:srgbClr val="000000">
                      <a:alpha val="43137"/>
                    </a:srgbClr>
                  </a:outerShdw>
                </a:effectLst>
              </a:rPr>
              <a:t>sécurité</a:t>
            </a:r>
            <a:r>
              <a:rPr lang="nl-BE" sz="2000" dirty="0">
                <a:solidFill>
                  <a:schemeClr val="bg1"/>
                </a:solidFill>
                <a:effectLst>
                  <a:outerShdw blurRad="38100" dist="38100" dir="2700000" algn="tl">
                    <a:srgbClr val="000000">
                      <a:alpha val="43137"/>
                    </a:srgbClr>
                  </a:outerShdw>
                </a:effectLst>
              </a:rPr>
              <a:t> - Sous </a:t>
            </a:r>
            <a:r>
              <a:rPr lang="nl-BE" sz="2000" dirty="0" err="1">
                <a:solidFill>
                  <a:schemeClr val="bg1"/>
                </a:solidFill>
                <a:effectLst>
                  <a:outerShdw blurRad="38100" dist="38100" dir="2700000" algn="tl">
                    <a:srgbClr val="000000">
                      <a:alpha val="43137"/>
                    </a:srgbClr>
                  </a:outerShdw>
                </a:effectLst>
              </a:rPr>
              <a:t>présidence</a:t>
            </a:r>
            <a:r>
              <a:rPr lang="nl-BE" sz="2000" dirty="0">
                <a:solidFill>
                  <a:schemeClr val="bg1"/>
                </a:solidFill>
                <a:effectLst>
                  <a:outerShdw blurRad="38100" dist="38100" dir="2700000" algn="tl">
                    <a:srgbClr val="000000">
                      <a:alpha val="43137"/>
                    </a:srgbClr>
                  </a:outerShdw>
                </a:effectLst>
              </a:rPr>
              <a:t> du </a:t>
            </a:r>
            <a:r>
              <a:rPr lang="nl-BE" sz="2000" dirty="0" err="1">
                <a:solidFill>
                  <a:schemeClr val="bg1"/>
                </a:solidFill>
                <a:effectLst>
                  <a:outerShdw blurRad="38100" dist="38100" dir="2700000" algn="tl">
                    <a:srgbClr val="000000">
                      <a:alpha val="43137"/>
                    </a:srgbClr>
                  </a:outerShdw>
                </a:effectLst>
              </a:rPr>
              <a:t>Maire</a:t>
            </a:r>
            <a:r>
              <a:rPr lang="nl-BE" sz="2000" dirty="0">
                <a:solidFill>
                  <a:schemeClr val="bg1"/>
                </a:solidFill>
                <a:effectLst>
                  <a:outerShdw blurRad="38100" dist="38100" dir="2700000" algn="tl">
                    <a:srgbClr val="000000">
                      <a:alpha val="43137"/>
                    </a:srgbClr>
                  </a:outerShdw>
                </a:effectLst>
              </a:rPr>
              <a:t> de la </a:t>
            </a:r>
            <a:r>
              <a:rPr lang="nl-BE" sz="2000" dirty="0" err="1">
                <a:solidFill>
                  <a:schemeClr val="bg1"/>
                </a:solidFill>
                <a:effectLst>
                  <a:outerShdw blurRad="38100" dist="38100" dir="2700000" algn="tl">
                    <a:srgbClr val="000000">
                      <a:alpha val="43137"/>
                    </a:srgbClr>
                  </a:outerShdw>
                </a:effectLst>
              </a:rPr>
              <a:t>ville</a:t>
            </a:r>
            <a:r>
              <a:rPr lang="nl-BE" sz="2000" dirty="0">
                <a:solidFill>
                  <a:schemeClr val="bg1"/>
                </a:solidFill>
                <a:effectLst>
                  <a:outerShdw blurRad="38100" dist="38100" dir="2700000" algn="tl">
                    <a:srgbClr val="000000">
                      <a:alpha val="43137"/>
                    </a:srgbClr>
                  </a:outerShdw>
                </a:effectLst>
              </a:rPr>
              <a:t> </a:t>
            </a:r>
          </a:p>
        </p:txBody>
      </p:sp>
      <p:sp>
        <p:nvSpPr>
          <p:cNvPr id="11" name="Tekstvak 10">
            <a:extLst>
              <a:ext uri="{FF2B5EF4-FFF2-40B4-BE49-F238E27FC236}">
                <a16:creationId xmlns:a16="http://schemas.microsoft.com/office/drawing/2014/main" id="{A08D927B-EC3F-4779-8F67-468EC744A20A}"/>
              </a:ext>
            </a:extLst>
          </p:cNvPr>
          <p:cNvSpPr txBox="1"/>
          <p:nvPr/>
        </p:nvSpPr>
        <p:spPr>
          <a:xfrm>
            <a:off x="3683061" y="689916"/>
            <a:ext cx="1777878" cy="338554"/>
          </a:xfrm>
          <a:prstGeom prst="rect">
            <a:avLst/>
          </a:prstGeom>
          <a:noFill/>
        </p:spPr>
        <p:txBody>
          <a:bodyPr wrap="square" rtlCol="0">
            <a:spAutoFit/>
          </a:bodyPr>
          <a:lstStyle/>
          <a:p>
            <a:pPr algn="ctr"/>
            <a:r>
              <a:rPr lang="fr-BE" sz="1600" dirty="0"/>
              <a:t>Police locale </a:t>
            </a:r>
          </a:p>
        </p:txBody>
      </p:sp>
      <p:cxnSp>
        <p:nvCxnSpPr>
          <p:cNvPr id="13" name="Rechte verbindingslijn met pijl 12">
            <a:extLst>
              <a:ext uri="{FF2B5EF4-FFF2-40B4-BE49-F238E27FC236}">
                <a16:creationId xmlns:a16="http://schemas.microsoft.com/office/drawing/2014/main" id="{91DB518A-0451-4188-9F12-131C046D1145}"/>
              </a:ext>
            </a:extLst>
          </p:cNvPr>
          <p:cNvCxnSpPr>
            <a:cxnSpLocks/>
            <a:stCxn id="11" idx="2"/>
            <a:endCxn id="6" idx="0"/>
          </p:cNvCxnSpPr>
          <p:nvPr/>
        </p:nvCxnSpPr>
        <p:spPr>
          <a:xfrm>
            <a:off x="4572000" y="1028470"/>
            <a:ext cx="0" cy="841202"/>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0" name="Tekstvak 19">
            <a:extLst>
              <a:ext uri="{FF2B5EF4-FFF2-40B4-BE49-F238E27FC236}">
                <a16:creationId xmlns:a16="http://schemas.microsoft.com/office/drawing/2014/main" id="{EE1AC87D-E5A1-4480-8268-05EC2FC1F90A}"/>
              </a:ext>
            </a:extLst>
          </p:cNvPr>
          <p:cNvSpPr txBox="1"/>
          <p:nvPr/>
        </p:nvSpPr>
        <p:spPr>
          <a:xfrm>
            <a:off x="382757" y="2116079"/>
            <a:ext cx="1872208" cy="830997"/>
          </a:xfrm>
          <a:prstGeom prst="rect">
            <a:avLst/>
          </a:prstGeom>
          <a:solidFill>
            <a:schemeClr val="bg2"/>
          </a:solidFill>
        </p:spPr>
        <p:txBody>
          <a:bodyPr wrap="square" rtlCol="0">
            <a:spAutoFit/>
          </a:bodyPr>
          <a:lstStyle/>
          <a:p>
            <a:r>
              <a:rPr lang="fr-BE" sz="1600" dirty="0" err="1"/>
              <a:t>Task</a:t>
            </a:r>
            <a:r>
              <a:rPr lang="fr-BE" sz="1600" dirty="0"/>
              <a:t> force au niveau </a:t>
            </a:r>
            <a:r>
              <a:rPr lang="fr-BE" sz="1600" dirty="0" err="1"/>
              <a:t>arrondissemental</a:t>
            </a:r>
            <a:endParaRPr lang="fr-BE" sz="1600" dirty="0"/>
          </a:p>
        </p:txBody>
      </p:sp>
      <p:sp>
        <p:nvSpPr>
          <p:cNvPr id="22" name="Pijl: omlaag 21">
            <a:extLst>
              <a:ext uri="{FF2B5EF4-FFF2-40B4-BE49-F238E27FC236}">
                <a16:creationId xmlns:a16="http://schemas.microsoft.com/office/drawing/2014/main" id="{2F968516-70A7-4878-A99A-8311604DFD14}"/>
              </a:ext>
            </a:extLst>
          </p:cNvPr>
          <p:cNvSpPr/>
          <p:nvPr/>
        </p:nvSpPr>
        <p:spPr>
          <a:xfrm>
            <a:off x="834023" y="1270513"/>
            <a:ext cx="281591" cy="8412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5"/>
                                        </p:tgtEl>
                                        <p:attrNameLst>
                                          <p:attrName>style.visibility</p:attrName>
                                        </p:attrNameLst>
                                      </p:cBhvr>
                                      <p:to>
                                        <p:strVal val="visible"/>
                                      </p:to>
                                    </p:set>
                                    <p:animEffect transition="in" filter="fade">
                                      <p:cBhvr>
                                        <p:cTn id="21" dur="1000"/>
                                        <p:tgtEl>
                                          <p:spTgt spid="85"/>
                                        </p:tgtEl>
                                      </p:cBhvr>
                                    </p:animEffect>
                                    <p:anim calcmode="lin" valueType="num">
                                      <p:cBhvr>
                                        <p:cTn id="22" dur="1000" fill="hold"/>
                                        <p:tgtEl>
                                          <p:spTgt spid="85"/>
                                        </p:tgtEl>
                                        <p:attrNameLst>
                                          <p:attrName>ppt_x</p:attrName>
                                        </p:attrNameLst>
                                      </p:cBhvr>
                                      <p:tavLst>
                                        <p:tav tm="0">
                                          <p:val>
                                            <p:strVal val="#ppt_x"/>
                                          </p:val>
                                        </p:tav>
                                        <p:tav tm="100000">
                                          <p:val>
                                            <p:strVal val="#ppt_x"/>
                                          </p:val>
                                        </p:tav>
                                      </p:tavLst>
                                    </p:anim>
                                    <p:anim calcmode="lin" valueType="num">
                                      <p:cBhvr>
                                        <p:cTn id="23"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7"/>
                                        </p:tgtEl>
                                        <p:attrNameLst>
                                          <p:attrName>style.visibility</p:attrName>
                                        </p:attrNameLst>
                                      </p:cBhvr>
                                      <p:to>
                                        <p:strVal val="visible"/>
                                      </p:to>
                                    </p:set>
                                    <p:animEffect transition="in" filter="fade">
                                      <p:cBhvr>
                                        <p:cTn id="28" dur="1000"/>
                                        <p:tgtEl>
                                          <p:spTgt spid="77"/>
                                        </p:tgtEl>
                                      </p:cBhvr>
                                    </p:animEffect>
                                    <p:anim calcmode="lin" valueType="num">
                                      <p:cBhvr>
                                        <p:cTn id="29" dur="1000" fill="hold"/>
                                        <p:tgtEl>
                                          <p:spTgt spid="77"/>
                                        </p:tgtEl>
                                        <p:attrNameLst>
                                          <p:attrName>ppt_x</p:attrName>
                                        </p:attrNameLst>
                                      </p:cBhvr>
                                      <p:tavLst>
                                        <p:tav tm="0">
                                          <p:val>
                                            <p:strVal val="#ppt_x"/>
                                          </p:val>
                                        </p:tav>
                                        <p:tav tm="100000">
                                          <p:val>
                                            <p:strVal val="#ppt_x"/>
                                          </p:val>
                                        </p:tav>
                                      </p:tavLst>
                                    </p:anim>
                                    <p:anim calcmode="lin" valueType="num">
                                      <p:cBhvr>
                                        <p:cTn id="30"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fade">
                                      <p:cBhvr>
                                        <p:cTn id="35" dur="1000"/>
                                        <p:tgtEl>
                                          <p:spTgt spid="83"/>
                                        </p:tgtEl>
                                      </p:cBhvr>
                                    </p:animEffect>
                                    <p:anim calcmode="lin" valueType="num">
                                      <p:cBhvr>
                                        <p:cTn id="36" dur="1000" fill="hold"/>
                                        <p:tgtEl>
                                          <p:spTgt spid="83"/>
                                        </p:tgtEl>
                                        <p:attrNameLst>
                                          <p:attrName>ppt_x</p:attrName>
                                        </p:attrNameLst>
                                      </p:cBhvr>
                                      <p:tavLst>
                                        <p:tav tm="0">
                                          <p:val>
                                            <p:strVal val="#ppt_x"/>
                                          </p:val>
                                        </p:tav>
                                        <p:tav tm="100000">
                                          <p:val>
                                            <p:strVal val="#ppt_x"/>
                                          </p:val>
                                        </p:tav>
                                      </p:tavLst>
                                    </p:anim>
                                    <p:anim calcmode="lin" valueType="num">
                                      <p:cBhvr>
                                        <p:cTn id="37"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fill="hold"/>
                                        <p:tgtEl>
                                          <p:spTgt spid="20"/>
                                        </p:tgtEl>
                                        <p:attrNameLst>
                                          <p:attrName>ppt_x</p:attrName>
                                        </p:attrNameLst>
                                      </p:cBhvr>
                                      <p:tavLst>
                                        <p:tav tm="0">
                                          <p:val>
                                            <p:strVal val="#ppt_x"/>
                                          </p:val>
                                        </p:tav>
                                        <p:tav tm="100000">
                                          <p:val>
                                            <p:strVal val="#ppt_x"/>
                                          </p:val>
                                        </p:tav>
                                      </p:tavLst>
                                    </p:anim>
                                    <p:anim calcmode="lin" valueType="num">
                                      <p:cBhvr additive="base">
                                        <p:cTn id="7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ppt_x"/>
                                          </p:val>
                                        </p:tav>
                                        <p:tav tm="100000">
                                          <p:val>
                                            <p:strVal val="#ppt_x"/>
                                          </p:val>
                                        </p:tav>
                                      </p:tavLst>
                                    </p:anim>
                                    <p:anim calcmode="lin" valueType="num">
                                      <p:cBhvr additive="base">
                                        <p:cTn id="8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7" grpId="0"/>
      <p:bldP spid="18" grpId="0"/>
      <p:bldP spid="83" grpId="0"/>
      <p:bldP spid="30" grpId="0" animBg="1"/>
      <p:bldP spid="11" grpId="0"/>
      <p:bldP spid="20" grpId="0"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F62B1B-CC48-4A69-AA86-C42447D7580E}"/>
              </a:ext>
            </a:extLst>
          </p:cNvPr>
          <p:cNvSpPr>
            <a:spLocks noGrp="1"/>
          </p:cNvSpPr>
          <p:nvPr>
            <p:ph type="title"/>
          </p:nvPr>
        </p:nvSpPr>
        <p:spPr/>
        <p:txBody>
          <a:bodyPr/>
          <a:lstStyle/>
          <a:p>
            <a:r>
              <a:rPr lang="nl-NL" dirty="0" err="1"/>
              <a:t>Contenu</a:t>
            </a:r>
            <a:endParaRPr lang="nl-BE" dirty="0"/>
          </a:p>
        </p:txBody>
      </p:sp>
      <p:sp>
        <p:nvSpPr>
          <p:cNvPr id="3" name="Tijdelijke aanduiding voor inhoud 2">
            <a:extLst>
              <a:ext uri="{FF2B5EF4-FFF2-40B4-BE49-F238E27FC236}">
                <a16:creationId xmlns:a16="http://schemas.microsoft.com/office/drawing/2014/main" id="{CC89D676-66EB-485C-B634-6339F2466149}"/>
              </a:ext>
            </a:extLst>
          </p:cNvPr>
          <p:cNvSpPr>
            <a:spLocks noGrp="1"/>
          </p:cNvSpPr>
          <p:nvPr>
            <p:ph idx="1"/>
          </p:nvPr>
        </p:nvSpPr>
        <p:spPr>
          <a:xfrm>
            <a:off x="1043608" y="1779662"/>
            <a:ext cx="7920880" cy="3261444"/>
          </a:xfrm>
        </p:spPr>
        <p:txBody>
          <a:bodyPr>
            <a:normAutofit/>
          </a:bodyPr>
          <a:lstStyle/>
          <a:p>
            <a:pPr marL="857250" lvl="1" indent="-457200">
              <a:buFont typeface="+mj-lt"/>
              <a:buAutoNum type="arabicPeriod"/>
            </a:pPr>
            <a:r>
              <a:rPr lang="nl-NL" sz="2200" dirty="0">
                <a:solidFill>
                  <a:schemeClr val="bg1"/>
                </a:solidFill>
              </a:rPr>
              <a:t>Prévention générale </a:t>
            </a:r>
            <a:r>
              <a:rPr lang="nl-NL" sz="2200" dirty="0" err="1">
                <a:solidFill>
                  <a:schemeClr val="bg1"/>
                </a:solidFill>
              </a:rPr>
              <a:t>intégrée</a:t>
            </a:r>
            <a:endParaRPr lang="nl-NL" sz="2200" dirty="0">
              <a:solidFill>
                <a:schemeClr val="bg1"/>
              </a:solidFill>
            </a:endParaRPr>
          </a:p>
          <a:p>
            <a:pPr marL="857250" lvl="1" indent="-457200">
              <a:buFont typeface="+mj-lt"/>
              <a:buAutoNum type="arabicPeriod"/>
            </a:pPr>
            <a:r>
              <a:rPr lang="nl-NL" sz="2200" dirty="0" err="1"/>
              <a:t>Formes</a:t>
            </a:r>
            <a:r>
              <a:rPr lang="nl-NL" sz="2200" dirty="0"/>
              <a:t> de prévention</a:t>
            </a:r>
          </a:p>
          <a:p>
            <a:pPr marL="857250" lvl="1" indent="-457200">
              <a:buFont typeface="+mj-lt"/>
              <a:buAutoNum type="arabicPeriod"/>
            </a:pPr>
            <a:r>
              <a:rPr lang="nl-NL" sz="2200" dirty="0">
                <a:solidFill>
                  <a:schemeClr val="bg1"/>
                </a:solidFill>
              </a:rPr>
              <a:t>Méthodes </a:t>
            </a:r>
            <a:r>
              <a:rPr lang="nl-NL" sz="2200" dirty="0" err="1">
                <a:solidFill>
                  <a:schemeClr val="bg1"/>
                </a:solidFill>
              </a:rPr>
              <a:t>proactives</a:t>
            </a:r>
            <a:endParaRPr lang="nl-NL" sz="2200" dirty="0">
              <a:solidFill>
                <a:schemeClr val="bg1"/>
              </a:solidFill>
            </a:endParaRPr>
          </a:p>
          <a:p>
            <a:pPr marL="857250" lvl="1" indent="-457200">
              <a:buFont typeface="+mj-lt"/>
              <a:buAutoNum type="arabicPeriod"/>
            </a:pPr>
            <a:r>
              <a:rPr lang="nl-NL" sz="2200" dirty="0">
                <a:solidFill>
                  <a:schemeClr val="bg1"/>
                </a:solidFill>
              </a:rPr>
              <a:t>Méthodes </a:t>
            </a:r>
            <a:r>
              <a:rPr lang="nl-NL" sz="2200" dirty="0" err="1">
                <a:solidFill>
                  <a:schemeClr val="bg1"/>
                </a:solidFill>
              </a:rPr>
              <a:t>réactives</a:t>
            </a:r>
            <a:endParaRPr lang="nl-NL" sz="2200" dirty="0">
              <a:solidFill>
                <a:schemeClr val="bg1"/>
              </a:solidFill>
            </a:endParaRPr>
          </a:p>
          <a:p>
            <a:pPr marL="857250" lvl="1" indent="-457200">
              <a:buFont typeface="+mj-lt"/>
              <a:buAutoNum type="arabicPeriod"/>
            </a:pPr>
            <a:r>
              <a:rPr lang="nl-NL" sz="2200" dirty="0" err="1">
                <a:solidFill>
                  <a:schemeClr val="bg1"/>
                </a:solidFill>
              </a:rPr>
              <a:t>Pratiques</a:t>
            </a:r>
            <a:r>
              <a:rPr lang="nl-NL" sz="2200" dirty="0">
                <a:solidFill>
                  <a:schemeClr val="bg1"/>
                </a:solidFill>
              </a:rPr>
              <a:t> </a:t>
            </a:r>
            <a:r>
              <a:rPr lang="nl-NL" sz="2200" dirty="0" err="1">
                <a:solidFill>
                  <a:schemeClr val="bg1"/>
                </a:solidFill>
              </a:rPr>
              <a:t>d’échange</a:t>
            </a:r>
            <a:endParaRPr lang="nl-NL" sz="2200" dirty="0"/>
          </a:p>
          <a:p>
            <a:pPr marL="857250" lvl="1" indent="-457200">
              <a:buFont typeface="+mj-lt"/>
              <a:buAutoNum type="arabicPeriod"/>
            </a:pPr>
            <a:r>
              <a:rPr lang="nl-NL" sz="2200" dirty="0"/>
              <a:t>Pyramide : Approche de la </a:t>
            </a:r>
            <a:r>
              <a:rPr lang="nl-NL" sz="2200" dirty="0" err="1"/>
              <a:t>radicalisation</a:t>
            </a:r>
            <a:endParaRPr lang="nl-NL" sz="2200" dirty="0"/>
          </a:p>
          <a:p>
            <a:pPr marL="857250" lvl="1" indent="-457200">
              <a:buFont typeface="+mj-lt"/>
              <a:buAutoNum type="arabicPeriod"/>
            </a:pPr>
            <a:r>
              <a:rPr lang="fr-BE" sz="2200" dirty="0"/>
              <a:t>Quelques</a:t>
            </a:r>
            <a:r>
              <a:rPr lang="nl-NL" sz="2200" dirty="0"/>
              <a:t> </a:t>
            </a:r>
            <a:r>
              <a:rPr lang="nl-NL" sz="2200" dirty="0" err="1"/>
              <a:t>exemples</a:t>
            </a:r>
            <a:r>
              <a:rPr lang="nl-NL" sz="2200" dirty="0"/>
              <a:t> </a:t>
            </a:r>
            <a:r>
              <a:rPr lang="fr-BE" sz="2200" dirty="0"/>
              <a:t>pratiques</a:t>
            </a:r>
            <a:r>
              <a:rPr lang="nl-NL" sz="2200" dirty="0"/>
              <a:t> </a:t>
            </a:r>
          </a:p>
          <a:p>
            <a:pPr marL="457200" lvl="1" indent="-457200">
              <a:buAutoNum type="arabicPeriod" startAt="4"/>
            </a:pPr>
            <a:endParaRPr lang="nl-BE" sz="2400" b="1" dirty="0">
              <a:solidFill>
                <a:srgbClr val="FF0000"/>
              </a:solidFill>
            </a:endParaRPr>
          </a:p>
          <a:p>
            <a:pPr marL="857250" lvl="1" indent="-457200"/>
            <a:endParaRPr lang="nl-BE" sz="2000" dirty="0">
              <a:solidFill>
                <a:srgbClr val="FF0000"/>
              </a:solidFill>
            </a:endParaRPr>
          </a:p>
          <a:p>
            <a:pPr marL="857250" lvl="1" indent="-457200"/>
            <a:endParaRPr lang="nl-BE" sz="2000" dirty="0">
              <a:solidFill>
                <a:srgbClr val="FF0000"/>
              </a:solidFill>
            </a:endParaRPr>
          </a:p>
        </p:txBody>
      </p:sp>
      <p:sp>
        <p:nvSpPr>
          <p:cNvPr id="4" name="Tijdelijke aanduiding voor dianummer 3">
            <a:extLst>
              <a:ext uri="{FF2B5EF4-FFF2-40B4-BE49-F238E27FC236}">
                <a16:creationId xmlns:a16="http://schemas.microsoft.com/office/drawing/2014/main" id="{AAD75D56-7A0F-4A59-8AFF-66CB7CD834C5}"/>
              </a:ext>
            </a:extLst>
          </p:cNvPr>
          <p:cNvSpPr>
            <a:spLocks noGrp="1"/>
          </p:cNvSpPr>
          <p:nvPr>
            <p:ph type="sldNum" sz="quarter" idx="12"/>
          </p:nvPr>
        </p:nvSpPr>
        <p:spPr/>
        <p:txBody>
          <a:bodyPr/>
          <a:lstStyle/>
          <a:p>
            <a:fld id="{85D460FF-DEC1-4727-8D64-D3ED0F812F35}" type="slidenum">
              <a:rPr lang="fr-CH" smtClean="0"/>
              <a:t>23</a:t>
            </a:fld>
            <a:endParaRPr lang="fr-CH"/>
          </a:p>
        </p:txBody>
      </p:sp>
      <p:sp>
        <p:nvSpPr>
          <p:cNvPr id="5" name="Pijl: rechts 4">
            <a:extLst>
              <a:ext uri="{FF2B5EF4-FFF2-40B4-BE49-F238E27FC236}">
                <a16:creationId xmlns:a16="http://schemas.microsoft.com/office/drawing/2014/main" id="{D18AC89D-7152-42F8-8606-DBE5EA75539E}"/>
              </a:ext>
            </a:extLst>
          </p:cNvPr>
          <p:cNvSpPr/>
          <p:nvPr/>
        </p:nvSpPr>
        <p:spPr>
          <a:xfrm>
            <a:off x="666624" y="4227513"/>
            <a:ext cx="753967" cy="2880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1561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el 8">
            <a:extLst>
              <a:ext uri="{FF2B5EF4-FFF2-40B4-BE49-F238E27FC236}">
                <a16:creationId xmlns:a16="http://schemas.microsoft.com/office/drawing/2014/main" id="{24810D25-B130-4257-A3C3-46115FE5290E}"/>
              </a:ext>
            </a:extLst>
          </p:cNvPr>
          <p:cNvGraphicFramePr>
            <a:graphicFrameLocks noGrp="1"/>
          </p:cNvGraphicFramePr>
          <p:nvPr>
            <p:extLst>
              <p:ext uri="{D42A27DB-BD31-4B8C-83A1-F6EECF244321}">
                <p14:modId xmlns:p14="http://schemas.microsoft.com/office/powerpoint/2010/main" val="2226172583"/>
              </p:ext>
            </p:extLst>
          </p:nvPr>
        </p:nvGraphicFramePr>
        <p:xfrm>
          <a:off x="179512" y="1203598"/>
          <a:ext cx="8856983" cy="3744415"/>
        </p:xfrm>
        <a:graphic>
          <a:graphicData uri="http://schemas.openxmlformats.org/drawingml/2006/table">
            <a:tbl>
              <a:tblPr firstRow="1" firstCol="1" bandRow="1">
                <a:tableStyleId>{5C22544A-7EE6-4342-B048-85BDC9FD1C3A}</a:tableStyleId>
              </a:tblPr>
              <a:tblGrid>
                <a:gridCol w="1773352">
                  <a:extLst>
                    <a:ext uri="{9D8B030D-6E8A-4147-A177-3AD203B41FA5}">
                      <a16:colId xmlns:a16="http://schemas.microsoft.com/office/drawing/2014/main" val="2909053956"/>
                    </a:ext>
                  </a:extLst>
                </a:gridCol>
                <a:gridCol w="2585392">
                  <a:extLst>
                    <a:ext uri="{9D8B030D-6E8A-4147-A177-3AD203B41FA5}">
                      <a16:colId xmlns:a16="http://schemas.microsoft.com/office/drawing/2014/main" val="2271385669"/>
                    </a:ext>
                  </a:extLst>
                </a:gridCol>
                <a:gridCol w="2251281">
                  <a:extLst>
                    <a:ext uri="{9D8B030D-6E8A-4147-A177-3AD203B41FA5}">
                      <a16:colId xmlns:a16="http://schemas.microsoft.com/office/drawing/2014/main" val="4059719549"/>
                    </a:ext>
                  </a:extLst>
                </a:gridCol>
                <a:gridCol w="2246958">
                  <a:extLst>
                    <a:ext uri="{9D8B030D-6E8A-4147-A177-3AD203B41FA5}">
                      <a16:colId xmlns:a16="http://schemas.microsoft.com/office/drawing/2014/main" val="3726709604"/>
                    </a:ext>
                  </a:extLst>
                </a:gridCol>
              </a:tblGrid>
              <a:tr h="280471">
                <a:tc>
                  <a:txBody>
                    <a:bodyPr/>
                    <a:lstStyle/>
                    <a:p>
                      <a:pPr algn="ctr">
                        <a:lnSpc>
                          <a:spcPts val="1500"/>
                        </a:lnSpc>
                        <a:spcBef>
                          <a:spcPts val="2280"/>
                        </a:spcBef>
                        <a:spcAft>
                          <a:spcPts val="0"/>
                        </a:spcAft>
                      </a:pPr>
                      <a:r>
                        <a:rPr lang="nl-BE" sz="1200" b="1" kern="800" dirty="0">
                          <a:solidFill>
                            <a:schemeClr val="bg1"/>
                          </a:solidFill>
                          <a:effectLst/>
                          <a:latin typeface="+mn-lt"/>
                        </a:rPr>
                        <a:t>Projet </a:t>
                      </a:r>
                      <a:endParaRPr lang="nl-BE" sz="1400" b="1" kern="800" dirty="0">
                        <a:solidFill>
                          <a:schemeClr val="bg1"/>
                        </a:solidFill>
                        <a:effectLst/>
                        <a:latin typeface="+mn-lt"/>
                        <a:ea typeface="Calibri" panose="020F0502020204030204" pitchFamily="34" charset="0"/>
                        <a:cs typeface="Times New Roman" panose="02020603050405020304" pitchFamily="18" charset="0"/>
                      </a:endParaRPr>
                    </a:p>
                  </a:txBody>
                  <a:tcPr marL="45258" marR="15086" marT="25203" marB="25203" anchor="b"/>
                </a:tc>
                <a:tc>
                  <a:txBody>
                    <a:bodyPr/>
                    <a:lstStyle/>
                    <a:p>
                      <a:pPr algn="ctr">
                        <a:lnSpc>
                          <a:spcPts val="1500"/>
                        </a:lnSpc>
                        <a:spcBef>
                          <a:spcPts val="2280"/>
                        </a:spcBef>
                        <a:spcAft>
                          <a:spcPts val="0"/>
                        </a:spcAft>
                      </a:pPr>
                      <a:r>
                        <a:rPr lang="nl-NL" sz="1200" b="1" kern="800" dirty="0">
                          <a:effectLst/>
                          <a:latin typeface="+mn-lt"/>
                          <a:ea typeface="Calibri" panose="020F0502020204030204" pitchFamily="34" charset="0"/>
                          <a:cs typeface="Times New Roman" panose="02020603050405020304" pitchFamily="18" charset="0"/>
                        </a:rPr>
                        <a:t>O</a:t>
                      </a:r>
                      <a:r>
                        <a:rPr lang="nl-BE" sz="1200" b="1" kern="800" dirty="0" err="1">
                          <a:effectLst/>
                          <a:latin typeface="+mn-lt"/>
                          <a:ea typeface="Calibri" panose="020F0502020204030204" pitchFamily="34" charset="0"/>
                          <a:cs typeface="Times New Roman" panose="02020603050405020304" pitchFamily="18" charset="0"/>
                        </a:rPr>
                        <a:t>bjectifs</a:t>
                      </a:r>
                      <a:endParaRPr lang="nl-BE" sz="1400" b="1" kern="800" dirty="0">
                        <a:effectLst/>
                        <a:latin typeface="+mn-lt"/>
                        <a:ea typeface="Calibri" panose="020F0502020204030204" pitchFamily="34" charset="0"/>
                        <a:cs typeface="Times New Roman" panose="02020603050405020304" pitchFamily="18" charset="0"/>
                      </a:endParaRPr>
                    </a:p>
                  </a:txBody>
                  <a:tcPr marL="45258" marR="15086" marT="25203" marB="25203"/>
                </a:tc>
                <a:tc>
                  <a:txBody>
                    <a:bodyPr/>
                    <a:lstStyle/>
                    <a:p>
                      <a:pPr algn="ctr">
                        <a:lnSpc>
                          <a:spcPts val="1500"/>
                        </a:lnSpc>
                        <a:spcBef>
                          <a:spcPts val="2280"/>
                        </a:spcBef>
                        <a:spcAft>
                          <a:spcPts val="0"/>
                        </a:spcAft>
                      </a:pPr>
                      <a:r>
                        <a:rPr lang="nl-NL" sz="1200" b="1" kern="800" dirty="0">
                          <a:effectLst/>
                          <a:latin typeface="+mn-lt"/>
                          <a:ea typeface="Calibri" panose="020F0502020204030204" pitchFamily="34" charset="0"/>
                          <a:cs typeface="Times New Roman" panose="02020603050405020304" pitchFamily="18" charset="0"/>
                        </a:rPr>
                        <a:t>G</a:t>
                      </a:r>
                      <a:r>
                        <a:rPr lang="nl-BE" sz="1200" b="1" kern="800" dirty="0" err="1">
                          <a:effectLst/>
                          <a:latin typeface="+mn-lt"/>
                          <a:ea typeface="Calibri" panose="020F0502020204030204" pitchFamily="34" charset="0"/>
                          <a:cs typeface="Times New Roman" panose="02020603050405020304" pitchFamily="18" charset="0"/>
                        </a:rPr>
                        <a:t>roupe</a:t>
                      </a:r>
                      <a:r>
                        <a:rPr lang="nl-BE" sz="1200" b="1" kern="800" dirty="0">
                          <a:effectLst/>
                          <a:latin typeface="+mn-lt"/>
                          <a:ea typeface="Calibri" panose="020F0502020204030204" pitchFamily="34" charset="0"/>
                          <a:cs typeface="Times New Roman" panose="02020603050405020304" pitchFamily="18" charset="0"/>
                        </a:rPr>
                        <a:t> </a:t>
                      </a:r>
                      <a:r>
                        <a:rPr lang="nl-BE" sz="1200" b="1" kern="800" dirty="0" err="1">
                          <a:effectLst/>
                          <a:latin typeface="+mn-lt"/>
                          <a:ea typeface="Calibri" panose="020F0502020204030204" pitchFamily="34" charset="0"/>
                          <a:cs typeface="Times New Roman" panose="02020603050405020304" pitchFamily="18" charset="0"/>
                        </a:rPr>
                        <a:t>cible</a:t>
                      </a:r>
                      <a:endParaRPr lang="nl-BE" sz="1400" b="1" kern="800" dirty="0">
                        <a:effectLst/>
                        <a:latin typeface="+mn-lt"/>
                        <a:ea typeface="Calibri" panose="020F0502020204030204" pitchFamily="34" charset="0"/>
                        <a:cs typeface="Times New Roman" panose="02020603050405020304" pitchFamily="18" charset="0"/>
                      </a:endParaRPr>
                    </a:p>
                  </a:txBody>
                  <a:tcPr marL="45258" marR="15086" marT="25203" marB="25203"/>
                </a:tc>
                <a:tc>
                  <a:txBody>
                    <a:bodyPr/>
                    <a:lstStyle/>
                    <a:p>
                      <a:pPr algn="ctr">
                        <a:lnSpc>
                          <a:spcPts val="1500"/>
                        </a:lnSpc>
                        <a:spcBef>
                          <a:spcPts val="2280"/>
                        </a:spcBef>
                        <a:spcAft>
                          <a:spcPts val="0"/>
                        </a:spcAft>
                      </a:pPr>
                      <a:r>
                        <a:rPr lang="nl-BE" sz="1200" b="1" kern="800" dirty="0">
                          <a:effectLst/>
                          <a:latin typeface="+mn-lt"/>
                        </a:rPr>
                        <a:t>Approche</a:t>
                      </a:r>
                      <a:endParaRPr lang="nl-BE" sz="1400" b="1" kern="800" dirty="0">
                        <a:effectLst/>
                        <a:latin typeface="+mn-lt"/>
                        <a:ea typeface="Calibri" panose="020F0502020204030204" pitchFamily="34" charset="0"/>
                        <a:cs typeface="Times New Roman" panose="02020603050405020304" pitchFamily="18" charset="0"/>
                      </a:endParaRPr>
                    </a:p>
                  </a:txBody>
                  <a:tcPr marL="45258" marR="15086" marT="25203" marB="25203"/>
                </a:tc>
                <a:extLst>
                  <a:ext uri="{0D108BD9-81ED-4DB2-BD59-A6C34878D82A}">
                    <a16:rowId xmlns:a16="http://schemas.microsoft.com/office/drawing/2014/main" val="3619380395"/>
                  </a:ext>
                </a:extLst>
              </a:tr>
              <a:tr h="954700">
                <a:tc>
                  <a:txBody>
                    <a:bodyPr/>
                    <a:lstStyle/>
                    <a:p>
                      <a:pPr algn="ctr">
                        <a:lnSpc>
                          <a:spcPts val="1200"/>
                        </a:lnSpc>
                        <a:spcAft>
                          <a:spcPts val="0"/>
                        </a:spcAft>
                      </a:pPr>
                      <a:r>
                        <a:rPr lang="nl-BE" sz="1200" kern="800" dirty="0">
                          <a:effectLst/>
                        </a:rPr>
                        <a:t>“</a:t>
                      </a:r>
                      <a:r>
                        <a:rPr lang="nl-BE" sz="1200" kern="800" dirty="0" err="1">
                          <a:effectLst/>
                        </a:rPr>
                        <a:t>Construire</a:t>
                      </a:r>
                      <a:r>
                        <a:rPr lang="nl-BE" sz="1200" kern="800" dirty="0">
                          <a:effectLst/>
                        </a:rPr>
                        <a:t> des </a:t>
                      </a:r>
                      <a:r>
                        <a:rPr lang="nl-BE" sz="1200" kern="800" dirty="0" err="1">
                          <a:effectLst/>
                        </a:rPr>
                        <a:t>Ponts</a:t>
                      </a:r>
                      <a:r>
                        <a:rPr lang="nl-BE" sz="1200" kern="800" dirty="0">
                          <a:effectLst/>
                        </a:rPr>
                        <a:t>”</a:t>
                      </a:r>
                      <a:endParaRPr lang="nl-BE" sz="1200" kern="800" dirty="0">
                        <a:effectLst/>
                        <a:latin typeface="Raleway"/>
                      </a:endParaRPr>
                    </a:p>
                  </a:txBody>
                  <a:tcPr marL="45258" marR="15086" marT="25203" marB="25203"/>
                </a:tc>
                <a:tc>
                  <a:txBody>
                    <a:bodyPr/>
                    <a:lstStyle/>
                    <a:p>
                      <a:pPr algn="just">
                        <a:lnSpc>
                          <a:spcPts val="1200"/>
                        </a:lnSpc>
                        <a:spcAft>
                          <a:spcPts val="0"/>
                        </a:spcAft>
                      </a:pPr>
                      <a:r>
                        <a:rPr lang="nl-BE" sz="1200" kern="800" dirty="0" err="1">
                          <a:solidFill>
                            <a:schemeClr val="tx1"/>
                          </a:solidFill>
                          <a:effectLst/>
                        </a:rPr>
                        <a:t>Elargir</a:t>
                      </a:r>
                      <a:r>
                        <a:rPr lang="nl-BE" sz="1200" kern="800" dirty="0">
                          <a:solidFill>
                            <a:schemeClr val="tx1"/>
                          </a:solidFill>
                          <a:effectLst/>
                        </a:rPr>
                        <a:t> les </a:t>
                      </a:r>
                      <a:r>
                        <a:rPr lang="nl-BE" sz="1200" kern="800" dirty="0" err="1">
                          <a:solidFill>
                            <a:schemeClr val="tx1"/>
                          </a:solidFill>
                          <a:effectLst/>
                        </a:rPr>
                        <a:t>expériences</a:t>
                      </a:r>
                      <a:r>
                        <a:rPr lang="nl-BE" sz="1200" kern="800" dirty="0">
                          <a:solidFill>
                            <a:schemeClr val="tx1"/>
                          </a:solidFill>
                          <a:effectLst/>
                        </a:rPr>
                        <a:t>. </a:t>
                      </a:r>
                      <a:r>
                        <a:rPr lang="nl-BE" sz="1200" kern="800" dirty="0" err="1">
                          <a:solidFill>
                            <a:schemeClr val="tx1"/>
                          </a:solidFill>
                          <a:effectLst/>
                        </a:rPr>
                        <a:t>Familiariser</a:t>
                      </a:r>
                      <a:r>
                        <a:rPr lang="nl-BE" sz="1200" kern="800" dirty="0">
                          <a:solidFill>
                            <a:schemeClr val="tx1"/>
                          </a:solidFill>
                          <a:effectLst/>
                        </a:rPr>
                        <a:t> les </a:t>
                      </a:r>
                      <a:r>
                        <a:rPr lang="nl-BE" sz="1200" kern="800" dirty="0" err="1">
                          <a:solidFill>
                            <a:schemeClr val="tx1"/>
                          </a:solidFill>
                          <a:effectLst/>
                        </a:rPr>
                        <a:t>jeunes</a:t>
                      </a:r>
                      <a:r>
                        <a:rPr lang="nl-BE" sz="1200" kern="800" dirty="0">
                          <a:solidFill>
                            <a:schemeClr val="tx1"/>
                          </a:solidFill>
                          <a:effectLst/>
                        </a:rPr>
                        <a:t> </a:t>
                      </a:r>
                      <a:r>
                        <a:rPr lang="nl-BE" sz="1200" kern="800" dirty="0" err="1">
                          <a:solidFill>
                            <a:schemeClr val="tx1"/>
                          </a:solidFill>
                          <a:effectLst/>
                        </a:rPr>
                        <a:t>avec</a:t>
                      </a:r>
                      <a:r>
                        <a:rPr lang="nl-BE" sz="1200" kern="800" dirty="0">
                          <a:solidFill>
                            <a:schemeClr val="tx1"/>
                          </a:solidFill>
                          <a:effectLst/>
                        </a:rPr>
                        <a:t> des </a:t>
                      </a:r>
                      <a:r>
                        <a:rPr lang="nl-BE" sz="1200" kern="800" dirty="0" err="1">
                          <a:solidFill>
                            <a:schemeClr val="tx1"/>
                          </a:solidFill>
                          <a:effectLst/>
                        </a:rPr>
                        <a:t>groupes</a:t>
                      </a:r>
                      <a:r>
                        <a:rPr lang="nl-BE" sz="1200" kern="800" dirty="0">
                          <a:solidFill>
                            <a:schemeClr val="tx1"/>
                          </a:solidFill>
                          <a:effectLst/>
                        </a:rPr>
                        <a:t> </a:t>
                      </a:r>
                      <a:r>
                        <a:rPr lang="nl-BE" sz="1200" kern="800" dirty="0" err="1">
                          <a:solidFill>
                            <a:schemeClr val="tx1"/>
                          </a:solidFill>
                          <a:effectLst/>
                        </a:rPr>
                        <a:t>mixtes</a:t>
                      </a:r>
                      <a:r>
                        <a:rPr lang="nl-BE" sz="1200" kern="800" dirty="0">
                          <a:solidFill>
                            <a:schemeClr val="tx1"/>
                          </a:solidFill>
                          <a:effectLst/>
                        </a:rPr>
                        <a:t>. Eviter l’isolement subculturel. Offrir une voix </a:t>
                      </a:r>
                      <a:r>
                        <a:rPr lang="nl-BE" sz="1200" kern="800" dirty="0" err="1">
                          <a:solidFill>
                            <a:schemeClr val="tx1"/>
                          </a:solidFill>
                          <a:effectLst/>
                        </a:rPr>
                        <a:t>positive</a:t>
                      </a:r>
                      <a:r>
                        <a:rPr lang="nl-BE" sz="1200" kern="800" dirty="0">
                          <a:solidFill>
                            <a:schemeClr val="tx1"/>
                          </a:solidFill>
                          <a:effectLst/>
                        </a:rPr>
                        <a:t>.</a:t>
                      </a:r>
                      <a:r>
                        <a:rPr lang="nl-BE" sz="1200" strike="sngStrike" kern="800" dirty="0">
                          <a:solidFill>
                            <a:schemeClr val="tx1"/>
                          </a:solidFill>
                          <a:effectLst/>
                        </a:rPr>
                        <a:t> </a:t>
                      </a:r>
                      <a:endParaRPr lang="nl-BE" sz="1200" strike="sngStrike" kern="800" dirty="0">
                        <a:solidFill>
                          <a:schemeClr val="tx1"/>
                        </a:solidFill>
                        <a:effectLst/>
                        <a:latin typeface="Raleway"/>
                      </a:endParaRPr>
                    </a:p>
                  </a:txBody>
                  <a:tcPr marL="45258" marR="15086" marT="25203" marB="25203"/>
                </a:tc>
                <a:tc>
                  <a:txBody>
                    <a:bodyPr/>
                    <a:lstStyle/>
                    <a:p>
                      <a:pPr algn="just">
                        <a:lnSpc>
                          <a:spcPts val="1200"/>
                        </a:lnSpc>
                        <a:spcAft>
                          <a:spcPts val="0"/>
                        </a:spcAft>
                      </a:pPr>
                      <a:r>
                        <a:rPr lang="nl-BE" sz="1200" kern="800" dirty="0">
                          <a:effectLst/>
                        </a:rPr>
                        <a:t>Groupe mixte de la maison des </a:t>
                      </a:r>
                      <a:r>
                        <a:rPr lang="nl-BE" sz="1200" kern="800" dirty="0" err="1">
                          <a:effectLst/>
                        </a:rPr>
                        <a:t>jeunes</a:t>
                      </a:r>
                      <a:r>
                        <a:rPr lang="nl-BE" sz="1200" kern="800" dirty="0">
                          <a:effectLst/>
                        </a:rPr>
                        <a:t>. </a:t>
                      </a:r>
                      <a:r>
                        <a:rPr lang="nl-BE" sz="1200" kern="800" dirty="0" err="1">
                          <a:effectLst/>
                        </a:rPr>
                        <a:t>Trouver</a:t>
                      </a:r>
                      <a:r>
                        <a:rPr lang="nl-BE" sz="1200" kern="800" dirty="0">
                          <a:effectLst/>
                        </a:rPr>
                        <a:t> de nouveaux </a:t>
                      </a:r>
                      <a:r>
                        <a:rPr lang="nl-BE" sz="1200" kern="800" dirty="0" err="1">
                          <a:effectLst/>
                        </a:rPr>
                        <a:t>membres</a:t>
                      </a:r>
                      <a:r>
                        <a:rPr lang="nl-BE" sz="1200" kern="800" dirty="0">
                          <a:effectLst/>
                        </a:rPr>
                        <a:t>.</a:t>
                      </a:r>
                      <a:endParaRPr lang="nl-BE" sz="1200" kern="800" dirty="0">
                        <a:effectLst/>
                        <a:latin typeface="Raleway"/>
                      </a:endParaRPr>
                    </a:p>
                  </a:txBody>
                  <a:tcPr marL="45258" marR="15086" marT="25203" marB="25203"/>
                </a:tc>
                <a:tc>
                  <a:txBody>
                    <a:bodyPr/>
                    <a:lstStyle/>
                    <a:p>
                      <a:pPr algn="just">
                        <a:lnSpc>
                          <a:spcPts val="1200"/>
                        </a:lnSpc>
                        <a:spcAft>
                          <a:spcPts val="0"/>
                        </a:spcAft>
                      </a:pPr>
                      <a:r>
                        <a:rPr lang="nl-BE" sz="1200" kern="800" dirty="0">
                          <a:solidFill>
                            <a:schemeClr val="tx1"/>
                          </a:solidFill>
                          <a:effectLst/>
                        </a:rPr>
                        <a:t>Approche sur mesure, </a:t>
                      </a:r>
                      <a:r>
                        <a:rPr lang="nl-BE" sz="1200" strike="noStrike" kern="800" dirty="0">
                          <a:solidFill>
                            <a:schemeClr val="tx1"/>
                          </a:solidFill>
                          <a:effectLst/>
                        </a:rPr>
                        <a:t>se basant sur des intérêts </a:t>
                      </a:r>
                      <a:r>
                        <a:rPr lang="nl-BE" sz="1200" kern="800" dirty="0">
                          <a:solidFill>
                            <a:schemeClr val="tx1"/>
                          </a:solidFill>
                          <a:effectLst/>
                        </a:rPr>
                        <a:t>communs des jeunes. </a:t>
                      </a:r>
                      <a:r>
                        <a:rPr lang="nl-BE" sz="1200" kern="800" dirty="0" err="1">
                          <a:solidFill>
                            <a:schemeClr val="tx1"/>
                          </a:solidFill>
                          <a:effectLst/>
                        </a:rPr>
                        <a:t>Organisation</a:t>
                      </a:r>
                      <a:r>
                        <a:rPr lang="nl-BE" sz="1200" kern="800" dirty="0">
                          <a:solidFill>
                            <a:schemeClr val="tx1"/>
                          </a:solidFill>
                          <a:effectLst/>
                        </a:rPr>
                        <a:t> des </a:t>
                      </a:r>
                      <a:r>
                        <a:rPr lang="nl-BE" sz="1200" kern="800" dirty="0" err="1">
                          <a:solidFill>
                            <a:schemeClr val="tx1"/>
                          </a:solidFill>
                          <a:effectLst/>
                        </a:rPr>
                        <a:t>tables</a:t>
                      </a:r>
                      <a:r>
                        <a:rPr lang="nl-BE" sz="1200" kern="800" dirty="0">
                          <a:solidFill>
                            <a:schemeClr val="tx1"/>
                          </a:solidFill>
                          <a:effectLst/>
                        </a:rPr>
                        <a:t> de </a:t>
                      </a:r>
                      <a:r>
                        <a:rPr lang="nl-BE" sz="1200" kern="800" dirty="0" err="1">
                          <a:solidFill>
                            <a:schemeClr val="tx1"/>
                          </a:solidFill>
                          <a:effectLst/>
                        </a:rPr>
                        <a:t>dialogue</a:t>
                      </a:r>
                      <a:r>
                        <a:rPr lang="nl-BE" sz="1200" kern="800" dirty="0">
                          <a:solidFill>
                            <a:schemeClr val="tx1"/>
                          </a:solidFill>
                          <a:effectLst/>
                        </a:rPr>
                        <a:t>.</a:t>
                      </a:r>
                      <a:endParaRPr lang="nl-BE" sz="1200" kern="800" dirty="0">
                        <a:solidFill>
                          <a:schemeClr val="tx1"/>
                        </a:solidFill>
                        <a:effectLst/>
                        <a:latin typeface="Raleway"/>
                      </a:endParaRPr>
                    </a:p>
                  </a:txBody>
                  <a:tcPr marL="45258" marR="15086" marT="25203" marB="25203"/>
                </a:tc>
                <a:extLst>
                  <a:ext uri="{0D108BD9-81ED-4DB2-BD59-A6C34878D82A}">
                    <a16:rowId xmlns:a16="http://schemas.microsoft.com/office/drawing/2014/main" val="1635216938"/>
                  </a:ext>
                </a:extLst>
              </a:tr>
              <a:tr h="954700">
                <a:tc>
                  <a:txBody>
                    <a:bodyPr/>
                    <a:lstStyle/>
                    <a:p>
                      <a:pPr algn="ctr">
                        <a:lnSpc>
                          <a:spcPts val="1200"/>
                        </a:lnSpc>
                        <a:spcAft>
                          <a:spcPts val="0"/>
                        </a:spcAft>
                      </a:pPr>
                      <a:r>
                        <a:rPr lang="nl-BE" sz="1200" kern="800" dirty="0">
                          <a:effectLst/>
                        </a:rPr>
                        <a:t>“Guide”</a:t>
                      </a:r>
                      <a:endParaRPr lang="nl-BE" sz="1200" kern="800" dirty="0">
                        <a:effectLst/>
                        <a:latin typeface="Raleway"/>
                      </a:endParaRPr>
                    </a:p>
                  </a:txBody>
                  <a:tcPr marL="45258" marR="15086" marT="25203" marB="25203"/>
                </a:tc>
                <a:tc>
                  <a:txBody>
                    <a:bodyPr/>
                    <a:lstStyle/>
                    <a:p>
                      <a:pPr algn="just">
                        <a:lnSpc>
                          <a:spcPts val="1200"/>
                        </a:lnSpc>
                        <a:spcAft>
                          <a:spcPts val="0"/>
                        </a:spcAft>
                      </a:pPr>
                      <a:r>
                        <a:rPr lang="nl-BE" sz="1200" kern="800" dirty="0" err="1">
                          <a:effectLst/>
                        </a:rPr>
                        <a:t>Apprécier</a:t>
                      </a:r>
                      <a:r>
                        <a:rPr lang="nl-BE" sz="1200" kern="800" dirty="0">
                          <a:effectLst/>
                        </a:rPr>
                        <a:t> des </a:t>
                      </a:r>
                      <a:r>
                        <a:rPr lang="nl-BE" sz="1200" kern="800" dirty="0" err="1">
                          <a:effectLst/>
                        </a:rPr>
                        <a:t>jeunes</a:t>
                      </a:r>
                      <a:r>
                        <a:rPr lang="nl-BE" sz="1200" kern="800" dirty="0">
                          <a:effectLst/>
                        </a:rPr>
                        <a:t> en les </a:t>
                      </a:r>
                      <a:r>
                        <a:rPr lang="nl-BE" sz="1200" kern="800" dirty="0" err="1">
                          <a:effectLst/>
                        </a:rPr>
                        <a:t>offrant</a:t>
                      </a:r>
                      <a:r>
                        <a:rPr lang="nl-BE" sz="1200" kern="800" dirty="0">
                          <a:effectLst/>
                        </a:rPr>
                        <a:t> </a:t>
                      </a:r>
                      <a:r>
                        <a:rPr lang="nl-BE" sz="1200" kern="800" dirty="0" err="1">
                          <a:effectLst/>
                        </a:rPr>
                        <a:t>une</a:t>
                      </a:r>
                      <a:r>
                        <a:rPr lang="nl-BE" sz="1200" kern="800" dirty="0">
                          <a:effectLst/>
                        </a:rPr>
                        <a:t> </a:t>
                      </a:r>
                      <a:r>
                        <a:rPr lang="nl-BE" sz="1200" kern="800" dirty="0" err="1">
                          <a:effectLst/>
                        </a:rPr>
                        <a:t>espace</a:t>
                      </a:r>
                      <a:r>
                        <a:rPr lang="nl-BE" sz="1200" kern="800" dirty="0">
                          <a:effectLst/>
                        </a:rPr>
                        <a:t> </a:t>
                      </a:r>
                      <a:r>
                        <a:rPr lang="nl-BE" sz="1200" kern="800" dirty="0" err="1">
                          <a:effectLst/>
                        </a:rPr>
                        <a:t>d’expérimentation</a:t>
                      </a:r>
                      <a:r>
                        <a:rPr lang="nl-BE" sz="1200" kern="800" dirty="0">
                          <a:effectLst/>
                        </a:rPr>
                        <a:t> </a:t>
                      </a:r>
                      <a:r>
                        <a:rPr lang="nl-BE" sz="1200" kern="800" dirty="0" err="1">
                          <a:effectLst/>
                        </a:rPr>
                        <a:t>avec</a:t>
                      </a:r>
                      <a:r>
                        <a:rPr lang="nl-BE" sz="1200" kern="800" dirty="0">
                          <a:effectLst/>
                        </a:rPr>
                        <a:t> </a:t>
                      </a:r>
                      <a:r>
                        <a:rPr lang="nl-BE" sz="1200" kern="800" dirty="0" err="1">
                          <a:effectLst/>
                        </a:rPr>
                        <a:t>le</a:t>
                      </a:r>
                      <a:r>
                        <a:rPr lang="nl-BE" sz="1200" kern="800" dirty="0">
                          <a:effectLst/>
                        </a:rPr>
                        <a:t> but de </a:t>
                      </a:r>
                      <a:r>
                        <a:rPr lang="nl-BE" sz="1200" kern="800" dirty="0" err="1">
                          <a:effectLst/>
                        </a:rPr>
                        <a:t>découvrir</a:t>
                      </a:r>
                      <a:r>
                        <a:rPr lang="nl-BE" sz="1200" kern="800" dirty="0">
                          <a:effectLst/>
                        </a:rPr>
                        <a:t> </a:t>
                      </a:r>
                      <a:r>
                        <a:rPr lang="nl-BE" sz="1200" kern="800" dirty="0" err="1">
                          <a:effectLst/>
                        </a:rPr>
                        <a:t>leurs</a:t>
                      </a:r>
                      <a:r>
                        <a:rPr lang="nl-BE" sz="1200" kern="800" dirty="0">
                          <a:effectLst/>
                        </a:rPr>
                        <a:t> </a:t>
                      </a:r>
                      <a:r>
                        <a:rPr lang="nl-BE" sz="1200" kern="800" dirty="0" err="1">
                          <a:effectLst/>
                        </a:rPr>
                        <a:t>limites</a:t>
                      </a:r>
                      <a:r>
                        <a:rPr lang="nl-BE" sz="1200" kern="800" dirty="0">
                          <a:effectLst/>
                        </a:rPr>
                        <a:t>  </a:t>
                      </a:r>
                      <a:r>
                        <a:rPr lang="nl-BE" sz="1200" kern="800" dirty="0" err="1">
                          <a:effectLst/>
                        </a:rPr>
                        <a:t>d’une</a:t>
                      </a:r>
                      <a:r>
                        <a:rPr lang="nl-BE" sz="1200" kern="800" dirty="0">
                          <a:effectLst/>
                        </a:rPr>
                        <a:t> </a:t>
                      </a:r>
                      <a:r>
                        <a:rPr lang="nl-BE" sz="1200" kern="800" dirty="0" err="1">
                          <a:effectLst/>
                        </a:rPr>
                        <a:t>manière</a:t>
                      </a:r>
                      <a:r>
                        <a:rPr lang="nl-BE" sz="1200" kern="800" dirty="0">
                          <a:effectLst/>
                        </a:rPr>
                        <a:t> </a:t>
                      </a:r>
                      <a:r>
                        <a:rPr lang="nl-BE" sz="1200" kern="800" dirty="0" err="1">
                          <a:effectLst/>
                        </a:rPr>
                        <a:t>positive</a:t>
                      </a:r>
                      <a:r>
                        <a:rPr lang="nl-BE" sz="1200" kern="800" dirty="0">
                          <a:effectLst/>
                        </a:rPr>
                        <a:t>.</a:t>
                      </a:r>
                      <a:endParaRPr lang="nl-BE" sz="1200" kern="800" dirty="0">
                        <a:effectLst/>
                        <a:latin typeface="Raleway"/>
                      </a:endParaRPr>
                    </a:p>
                  </a:txBody>
                  <a:tcPr marL="45258" marR="15086" marT="25203" marB="25203"/>
                </a:tc>
                <a:tc>
                  <a:txBody>
                    <a:bodyPr/>
                    <a:lstStyle/>
                    <a:p>
                      <a:pPr algn="just">
                        <a:lnSpc>
                          <a:spcPts val="1200"/>
                        </a:lnSpc>
                        <a:spcAft>
                          <a:spcPts val="0"/>
                        </a:spcAft>
                      </a:pPr>
                      <a:r>
                        <a:rPr lang="nl-BE" sz="1200" kern="800" dirty="0">
                          <a:solidFill>
                            <a:schemeClr val="tx1"/>
                          </a:solidFill>
                          <a:effectLst/>
                        </a:rPr>
                        <a:t>Un groupe de jeunes mixte de 15 personnes de Bruxelles. Se référant à quelques jeunes qui participent déjà en élargissant l’initiative.</a:t>
                      </a:r>
                      <a:endParaRPr lang="nl-BE" sz="1200" kern="800" dirty="0">
                        <a:solidFill>
                          <a:schemeClr val="tx1"/>
                        </a:solidFill>
                        <a:effectLst/>
                        <a:latin typeface="Raleway"/>
                      </a:endParaRPr>
                    </a:p>
                  </a:txBody>
                  <a:tcPr marL="45258" marR="15086" marT="25203" marB="25203"/>
                </a:tc>
                <a:tc>
                  <a:txBody>
                    <a:bodyPr/>
                    <a:lstStyle/>
                    <a:p>
                      <a:pPr algn="just">
                        <a:lnSpc>
                          <a:spcPts val="1200"/>
                        </a:lnSpc>
                        <a:spcAft>
                          <a:spcPts val="0"/>
                        </a:spcAft>
                      </a:pPr>
                      <a:r>
                        <a:rPr lang="nl-BE" sz="1200" kern="800" dirty="0">
                          <a:solidFill>
                            <a:schemeClr val="tx1"/>
                          </a:solidFill>
                          <a:effectLst/>
                        </a:rPr>
                        <a:t>Le lancement d’un processus de renforcement des capacités (l’apprentissage de nouvelles compétences). </a:t>
                      </a:r>
                      <a:endParaRPr lang="nl-BE" sz="1200" kern="800" dirty="0">
                        <a:solidFill>
                          <a:schemeClr val="tx1"/>
                        </a:solidFill>
                        <a:effectLst/>
                        <a:latin typeface="Raleway"/>
                      </a:endParaRPr>
                    </a:p>
                  </a:txBody>
                  <a:tcPr marL="45258" marR="15086" marT="25203" marB="25203"/>
                </a:tc>
                <a:extLst>
                  <a:ext uri="{0D108BD9-81ED-4DB2-BD59-A6C34878D82A}">
                    <a16:rowId xmlns:a16="http://schemas.microsoft.com/office/drawing/2014/main" val="2731192535"/>
                  </a:ext>
                </a:extLst>
              </a:tr>
              <a:tr h="777272">
                <a:tc>
                  <a:txBody>
                    <a:bodyPr/>
                    <a:lstStyle/>
                    <a:p>
                      <a:pPr algn="ctr">
                        <a:lnSpc>
                          <a:spcPts val="1200"/>
                        </a:lnSpc>
                        <a:spcAft>
                          <a:spcPts val="0"/>
                        </a:spcAft>
                      </a:pPr>
                      <a:r>
                        <a:rPr lang="nl-BE" sz="1200" kern="800" dirty="0">
                          <a:effectLst/>
                        </a:rPr>
                        <a:t>“</a:t>
                      </a:r>
                      <a:r>
                        <a:rPr lang="nl-BE" sz="1200" kern="800" dirty="0" err="1">
                          <a:effectLst/>
                        </a:rPr>
                        <a:t>Souple</a:t>
                      </a:r>
                      <a:r>
                        <a:rPr lang="nl-BE" sz="1200" kern="800" dirty="0">
                          <a:effectLst/>
                        </a:rPr>
                        <a:t>”</a:t>
                      </a:r>
                      <a:endParaRPr lang="nl-BE" sz="1200" kern="800" dirty="0">
                        <a:effectLst/>
                        <a:latin typeface="Raleway"/>
                      </a:endParaRPr>
                    </a:p>
                  </a:txBody>
                  <a:tcPr marL="45258" marR="15086" marT="25203" marB="25203"/>
                </a:tc>
                <a:tc>
                  <a:txBody>
                    <a:bodyPr/>
                    <a:lstStyle/>
                    <a:p>
                      <a:pPr algn="just">
                        <a:lnSpc>
                          <a:spcPts val="1200"/>
                        </a:lnSpc>
                        <a:spcAft>
                          <a:spcPts val="0"/>
                        </a:spcAft>
                      </a:pPr>
                      <a:r>
                        <a:rPr lang="nl-BE" sz="1200" kern="800" dirty="0" err="1">
                          <a:solidFill>
                            <a:schemeClr val="tx1"/>
                          </a:solidFill>
                          <a:effectLst/>
                        </a:rPr>
                        <a:t>Rendre</a:t>
                      </a:r>
                      <a:r>
                        <a:rPr lang="nl-BE" sz="1200" kern="800" dirty="0">
                          <a:solidFill>
                            <a:schemeClr val="tx1"/>
                          </a:solidFill>
                          <a:effectLst/>
                        </a:rPr>
                        <a:t> les </a:t>
                      </a:r>
                      <a:r>
                        <a:rPr lang="nl-BE" sz="1200" kern="800" dirty="0" err="1">
                          <a:solidFill>
                            <a:schemeClr val="tx1"/>
                          </a:solidFill>
                          <a:effectLst/>
                        </a:rPr>
                        <a:t>jeunes</a:t>
                      </a:r>
                      <a:r>
                        <a:rPr lang="nl-BE" sz="1200" kern="800" dirty="0">
                          <a:solidFill>
                            <a:schemeClr val="tx1"/>
                          </a:solidFill>
                          <a:effectLst/>
                        </a:rPr>
                        <a:t> </a:t>
                      </a:r>
                      <a:r>
                        <a:rPr lang="nl-BE" sz="1200" kern="800" dirty="0" err="1">
                          <a:solidFill>
                            <a:schemeClr val="tx1"/>
                          </a:solidFill>
                          <a:effectLst/>
                        </a:rPr>
                        <a:t>conscient</a:t>
                      </a:r>
                      <a:r>
                        <a:rPr lang="nl-BE" sz="1200" kern="800" dirty="0">
                          <a:solidFill>
                            <a:schemeClr val="tx1"/>
                          </a:solidFill>
                          <a:effectLst/>
                        </a:rPr>
                        <a:t> de leur </a:t>
                      </a:r>
                      <a:r>
                        <a:rPr lang="nl-BE" sz="1200" kern="800" dirty="0" err="1">
                          <a:solidFill>
                            <a:schemeClr val="tx1"/>
                          </a:solidFill>
                          <a:effectLst/>
                        </a:rPr>
                        <a:t>environnement</a:t>
                      </a:r>
                      <a:r>
                        <a:rPr lang="nl-BE" sz="1200" kern="800" dirty="0">
                          <a:solidFill>
                            <a:schemeClr val="tx1"/>
                          </a:solidFill>
                          <a:effectLst/>
                        </a:rPr>
                        <a:t> et </a:t>
                      </a:r>
                      <a:r>
                        <a:rPr lang="nl-BE" sz="1200" kern="800" dirty="0" err="1">
                          <a:solidFill>
                            <a:schemeClr val="tx1"/>
                          </a:solidFill>
                          <a:effectLst/>
                        </a:rPr>
                        <a:t>leurs</a:t>
                      </a:r>
                      <a:r>
                        <a:rPr lang="nl-BE" sz="1200" kern="800" dirty="0">
                          <a:solidFill>
                            <a:schemeClr val="tx1"/>
                          </a:solidFill>
                          <a:effectLst/>
                        </a:rPr>
                        <a:t> </a:t>
                      </a:r>
                      <a:r>
                        <a:rPr lang="nl-BE" sz="1200" kern="800" dirty="0" err="1">
                          <a:solidFill>
                            <a:schemeClr val="tx1"/>
                          </a:solidFill>
                          <a:effectLst/>
                        </a:rPr>
                        <a:t>possibilités</a:t>
                      </a:r>
                      <a:r>
                        <a:rPr lang="nl-BE" sz="1200" kern="800" dirty="0">
                          <a:solidFill>
                            <a:schemeClr val="tx1"/>
                          </a:solidFill>
                          <a:effectLst/>
                        </a:rPr>
                        <a:t>. </a:t>
                      </a:r>
                      <a:r>
                        <a:rPr lang="nl-BE" sz="1200" kern="800" dirty="0" err="1">
                          <a:solidFill>
                            <a:schemeClr val="tx1"/>
                          </a:solidFill>
                          <a:effectLst/>
                        </a:rPr>
                        <a:t>Créer</a:t>
                      </a:r>
                      <a:r>
                        <a:rPr lang="nl-BE" sz="1200" kern="800" dirty="0">
                          <a:solidFill>
                            <a:schemeClr val="tx1"/>
                          </a:solidFill>
                          <a:effectLst/>
                        </a:rPr>
                        <a:t> des alliances et donner des perspectives. </a:t>
                      </a:r>
                      <a:endParaRPr lang="nl-BE" sz="1200" kern="800" dirty="0">
                        <a:solidFill>
                          <a:schemeClr val="tx1"/>
                        </a:solidFill>
                        <a:effectLst/>
                        <a:latin typeface="Raleway"/>
                      </a:endParaRPr>
                    </a:p>
                  </a:txBody>
                  <a:tcPr marL="45258" marR="15086" marT="25203" marB="25203"/>
                </a:tc>
                <a:tc>
                  <a:txBody>
                    <a:bodyPr/>
                    <a:lstStyle/>
                    <a:p>
                      <a:pPr algn="just">
                        <a:lnSpc>
                          <a:spcPts val="1200"/>
                        </a:lnSpc>
                        <a:spcAft>
                          <a:spcPts val="0"/>
                        </a:spcAft>
                      </a:pPr>
                      <a:r>
                        <a:rPr lang="nl-BE" sz="1200" kern="800" dirty="0">
                          <a:solidFill>
                            <a:schemeClr val="tx1"/>
                          </a:solidFill>
                          <a:effectLst/>
                        </a:rPr>
                        <a:t>Le focus </a:t>
                      </a:r>
                      <a:r>
                        <a:rPr lang="nl-BE" sz="1200" kern="800" dirty="0" err="1">
                          <a:solidFill>
                            <a:schemeClr val="tx1"/>
                          </a:solidFill>
                          <a:effectLst/>
                        </a:rPr>
                        <a:t>est</a:t>
                      </a:r>
                      <a:r>
                        <a:rPr lang="nl-BE" sz="1200" kern="800" dirty="0">
                          <a:solidFill>
                            <a:schemeClr val="tx1"/>
                          </a:solidFill>
                          <a:effectLst/>
                        </a:rPr>
                        <a:t> </a:t>
                      </a:r>
                      <a:r>
                        <a:rPr lang="nl-BE" sz="1200" kern="800" dirty="0" err="1">
                          <a:solidFill>
                            <a:schemeClr val="tx1"/>
                          </a:solidFill>
                          <a:effectLst/>
                        </a:rPr>
                        <a:t>sur</a:t>
                      </a:r>
                      <a:r>
                        <a:rPr lang="nl-BE" sz="1200" kern="800" dirty="0">
                          <a:solidFill>
                            <a:schemeClr val="tx1"/>
                          </a:solidFill>
                          <a:effectLst/>
                        </a:rPr>
                        <a:t> des </a:t>
                      </a:r>
                      <a:r>
                        <a:rPr lang="nl-BE" sz="1200" kern="800" dirty="0" err="1">
                          <a:solidFill>
                            <a:schemeClr val="tx1"/>
                          </a:solidFill>
                          <a:effectLst/>
                        </a:rPr>
                        <a:t>débutants</a:t>
                      </a:r>
                      <a:r>
                        <a:rPr lang="nl-BE" sz="1200" kern="800" dirty="0">
                          <a:solidFill>
                            <a:schemeClr val="tx1"/>
                          </a:solidFill>
                          <a:effectLst/>
                        </a:rPr>
                        <a:t> de </a:t>
                      </a:r>
                      <a:r>
                        <a:rPr lang="nl-BE" sz="1200" kern="800" dirty="0" err="1">
                          <a:solidFill>
                            <a:schemeClr val="tx1"/>
                          </a:solidFill>
                          <a:effectLst/>
                        </a:rPr>
                        <a:t>langue</a:t>
                      </a:r>
                      <a:r>
                        <a:rPr lang="nl-BE" sz="1200" kern="800" dirty="0">
                          <a:solidFill>
                            <a:schemeClr val="tx1"/>
                          </a:solidFill>
                          <a:effectLst/>
                        </a:rPr>
                        <a:t> </a:t>
                      </a:r>
                      <a:r>
                        <a:rPr lang="nl-BE" sz="1200" kern="800" dirty="0" err="1">
                          <a:solidFill>
                            <a:schemeClr val="tx1"/>
                          </a:solidFill>
                          <a:effectLst/>
                        </a:rPr>
                        <a:t>étrangère</a:t>
                      </a:r>
                      <a:r>
                        <a:rPr lang="nl-BE" sz="1200" kern="800" dirty="0">
                          <a:solidFill>
                            <a:schemeClr val="tx1"/>
                          </a:solidFill>
                          <a:effectLst/>
                        </a:rPr>
                        <a:t>, </a:t>
                      </a:r>
                      <a:r>
                        <a:rPr lang="nl-BE" sz="1200" kern="800" dirty="0" err="1">
                          <a:solidFill>
                            <a:schemeClr val="tx1"/>
                          </a:solidFill>
                          <a:effectLst/>
                        </a:rPr>
                        <a:t>surtout</a:t>
                      </a:r>
                      <a:r>
                        <a:rPr lang="nl-BE" sz="1200" kern="800" dirty="0">
                          <a:solidFill>
                            <a:schemeClr val="tx1"/>
                          </a:solidFill>
                          <a:effectLst/>
                        </a:rPr>
                        <a:t> </a:t>
                      </a:r>
                      <a:r>
                        <a:rPr lang="nl-BE" sz="1200" kern="800" dirty="0" err="1">
                          <a:solidFill>
                            <a:schemeClr val="tx1"/>
                          </a:solidFill>
                          <a:effectLst/>
                        </a:rPr>
                        <a:t>sur</a:t>
                      </a:r>
                      <a:r>
                        <a:rPr lang="nl-BE" sz="1200" kern="800" dirty="0">
                          <a:solidFill>
                            <a:schemeClr val="tx1"/>
                          </a:solidFill>
                          <a:effectLst/>
                        </a:rPr>
                        <a:t> des </a:t>
                      </a:r>
                      <a:r>
                        <a:rPr lang="nl-BE" sz="1200" kern="800" dirty="0" err="1">
                          <a:solidFill>
                            <a:schemeClr val="tx1"/>
                          </a:solidFill>
                          <a:effectLst/>
                        </a:rPr>
                        <a:t>jeunes</a:t>
                      </a:r>
                      <a:r>
                        <a:rPr lang="nl-BE" sz="1200" kern="800" dirty="0">
                          <a:solidFill>
                            <a:schemeClr val="tx1"/>
                          </a:solidFill>
                          <a:effectLst/>
                        </a:rPr>
                        <a:t> </a:t>
                      </a:r>
                      <a:r>
                        <a:rPr lang="nl-BE" sz="1200" kern="800" dirty="0" err="1">
                          <a:solidFill>
                            <a:schemeClr val="tx1"/>
                          </a:solidFill>
                          <a:effectLst/>
                        </a:rPr>
                        <a:t>Afghans</a:t>
                      </a:r>
                      <a:r>
                        <a:rPr lang="nl-BE" sz="1200" kern="800" dirty="0">
                          <a:solidFill>
                            <a:schemeClr val="tx1"/>
                          </a:solidFill>
                          <a:effectLst/>
                        </a:rPr>
                        <a:t> </a:t>
                      </a:r>
                      <a:r>
                        <a:rPr lang="nl-BE" sz="1200" kern="800" dirty="0" err="1">
                          <a:solidFill>
                            <a:schemeClr val="tx1"/>
                          </a:solidFill>
                          <a:effectLst/>
                        </a:rPr>
                        <a:t>entre</a:t>
                      </a:r>
                      <a:r>
                        <a:rPr lang="nl-BE" sz="1200" kern="800" dirty="0">
                          <a:solidFill>
                            <a:schemeClr val="tx1"/>
                          </a:solidFill>
                          <a:effectLst/>
                        </a:rPr>
                        <a:t> 18 et 25 </a:t>
                      </a:r>
                      <a:r>
                        <a:rPr lang="nl-BE" sz="1200" kern="800" dirty="0" err="1">
                          <a:solidFill>
                            <a:schemeClr val="tx1"/>
                          </a:solidFill>
                          <a:effectLst/>
                        </a:rPr>
                        <a:t>ans</a:t>
                      </a:r>
                      <a:r>
                        <a:rPr lang="nl-BE" sz="1200" kern="800" dirty="0">
                          <a:solidFill>
                            <a:schemeClr val="tx1"/>
                          </a:solidFill>
                          <a:effectLst/>
                        </a:rPr>
                        <a:t>.</a:t>
                      </a:r>
                      <a:endParaRPr lang="nl-BE" sz="1200" kern="800" dirty="0">
                        <a:solidFill>
                          <a:schemeClr val="tx1"/>
                        </a:solidFill>
                        <a:effectLst/>
                        <a:latin typeface="Raleway"/>
                      </a:endParaRPr>
                    </a:p>
                  </a:txBody>
                  <a:tcPr marL="45258" marR="15086" marT="25203" marB="25203"/>
                </a:tc>
                <a:tc>
                  <a:txBody>
                    <a:bodyPr/>
                    <a:lstStyle/>
                    <a:p>
                      <a:pPr algn="just">
                        <a:lnSpc>
                          <a:spcPts val="1200"/>
                        </a:lnSpc>
                        <a:spcAft>
                          <a:spcPts val="0"/>
                        </a:spcAft>
                      </a:pPr>
                      <a:r>
                        <a:rPr lang="nl-BE" sz="1200" strike="noStrike" kern="800" dirty="0" err="1">
                          <a:solidFill>
                            <a:schemeClr val="tx1"/>
                          </a:solidFill>
                          <a:effectLst/>
                        </a:rPr>
                        <a:t>Identifier</a:t>
                      </a:r>
                      <a:r>
                        <a:rPr lang="nl-BE" sz="1200" strike="noStrike" kern="800" dirty="0">
                          <a:solidFill>
                            <a:schemeClr val="tx1"/>
                          </a:solidFill>
                          <a:effectLst/>
                        </a:rPr>
                        <a:t> les </a:t>
                      </a:r>
                      <a:r>
                        <a:rPr lang="nl-BE" sz="1200" kern="800" dirty="0">
                          <a:solidFill>
                            <a:schemeClr val="tx1"/>
                          </a:solidFill>
                          <a:effectLst/>
                        </a:rPr>
                        <a:t>besoins du groupe cible et développer une approche sur mesure inter-sectorielle. </a:t>
                      </a:r>
                      <a:endParaRPr lang="nl-BE" sz="1200" kern="800" dirty="0">
                        <a:solidFill>
                          <a:schemeClr val="tx1"/>
                        </a:solidFill>
                        <a:effectLst/>
                        <a:latin typeface="Raleway"/>
                      </a:endParaRPr>
                    </a:p>
                  </a:txBody>
                  <a:tcPr marL="45258" marR="15086" marT="25203" marB="25203"/>
                </a:tc>
                <a:extLst>
                  <a:ext uri="{0D108BD9-81ED-4DB2-BD59-A6C34878D82A}">
                    <a16:rowId xmlns:a16="http://schemas.microsoft.com/office/drawing/2014/main" val="1400506240"/>
                  </a:ext>
                </a:extLst>
              </a:tr>
              <a:tr h="777272">
                <a:tc>
                  <a:txBody>
                    <a:bodyPr/>
                    <a:lstStyle/>
                    <a:p>
                      <a:pPr algn="ctr">
                        <a:lnSpc>
                          <a:spcPts val="1200"/>
                        </a:lnSpc>
                        <a:spcAft>
                          <a:spcPts val="0"/>
                        </a:spcAft>
                      </a:pPr>
                      <a:r>
                        <a:rPr lang="nl-BE" sz="1200" kern="800" dirty="0">
                          <a:effectLst/>
                        </a:rPr>
                        <a:t>“Ma Route”</a:t>
                      </a:r>
                      <a:endParaRPr lang="nl-BE" sz="1200" kern="800" dirty="0">
                        <a:effectLst/>
                        <a:latin typeface="Raleway"/>
                      </a:endParaRPr>
                    </a:p>
                  </a:txBody>
                  <a:tcPr marL="45258" marR="15086" marT="25203" marB="25203"/>
                </a:tc>
                <a:tc>
                  <a:txBody>
                    <a:bodyPr/>
                    <a:lstStyle/>
                    <a:p>
                      <a:pPr algn="just">
                        <a:lnSpc>
                          <a:spcPts val="1200"/>
                        </a:lnSpc>
                        <a:spcAft>
                          <a:spcPts val="0"/>
                        </a:spcAft>
                      </a:pPr>
                      <a:r>
                        <a:rPr lang="nl-BE" sz="1200" kern="800" dirty="0">
                          <a:effectLst/>
                        </a:rPr>
                        <a:t>Confirmer, reconnaître et apprécier d’une manière positive l’identité réligieuse de jeunes.</a:t>
                      </a:r>
                      <a:endParaRPr lang="nl-BE" sz="1200" kern="800" dirty="0">
                        <a:effectLst/>
                        <a:latin typeface="Raleway"/>
                      </a:endParaRPr>
                    </a:p>
                  </a:txBody>
                  <a:tcPr marL="45258" marR="15086" marT="25203" marB="25203"/>
                </a:tc>
                <a:tc>
                  <a:txBody>
                    <a:bodyPr/>
                    <a:lstStyle/>
                    <a:p>
                      <a:pPr algn="just">
                        <a:lnSpc>
                          <a:spcPts val="1200"/>
                        </a:lnSpc>
                        <a:spcAft>
                          <a:spcPts val="0"/>
                        </a:spcAft>
                      </a:pPr>
                      <a:r>
                        <a:rPr lang="nl-BE" sz="1200" kern="800" dirty="0">
                          <a:solidFill>
                            <a:schemeClr val="tx1"/>
                          </a:solidFill>
                          <a:effectLst/>
                        </a:rPr>
                        <a:t>Des </a:t>
                      </a:r>
                      <a:r>
                        <a:rPr lang="nl-BE" sz="1200" kern="800" dirty="0" err="1">
                          <a:solidFill>
                            <a:schemeClr val="tx1"/>
                          </a:solidFill>
                          <a:effectLst/>
                        </a:rPr>
                        <a:t>jeunes</a:t>
                      </a:r>
                      <a:r>
                        <a:rPr lang="nl-BE" sz="1200" kern="800" dirty="0">
                          <a:solidFill>
                            <a:schemeClr val="tx1"/>
                          </a:solidFill>
                          <a:effectLst/>
                        </a:rPr>
                        <a:t> </a:t>
                      </a:r>
                      <a:r>
                        <a:rPr lang="nl-BE" sz="1200" strike="noStrike" kern="800" dirty="0">
                          <a:solidFill>
                            <a:schemeClr val="tx1"/>
                          </a:solidFill>
                          <a:effectLst/>
                        </a:rPr>
                        <a:t>de confession musulmane</a:t>
                      </a:r>
                      <a:r>
                        <a:rPr lang="nl-BE" sz="1200" kern="800" dirty="0">
                          <a:solidFill>
                            <a:schemeClr val="tx1"/>
                          </a:solidFill>
                          <a:effectLst/>
                        </a:rPr>
                        <a:t>. Différents profiles en terme de </a:t>
                      </a:r>
                      <a:r>
                        <a:rPr lang="nl-BE" sz="1200" strike="noStrike" kern="800" dirty="0">
                          <a:solidFill>
                            <a:schemeClr val="tx1"/>
                          </a:solidFill>
                          <a:effectLst/>
                        </a:rPr>
                        <a:t>genre</a:t>
                      </a:r>
                      <a:r>
                        <a:rPr lang="nl-BE" sz="1200" kern="800" dirty="0">
                          <a:solidFill>
                            <a:schemeClr val="tx1"/>
                          </a:solidFill>
                          <a:effectLst/>
                        </a:rPr>
                        <a:t>, </a:t>
                      </a:r>
                      <a:r>
                        <a:rPr lang="nl-BE" sz="1200" strike="noStrike" kern="800" dirty="0" err="1">
                          <a:solidFill>
                            <a:schemeClr val="tx1"/>
                          </a:solidFill>
                          <a:effectLst/>
                        </a:rPr>
                        <a:t>éducation</a:t>
                      </a:r>
                      <a:r>
                        <a:rPr lang="nl-BE" sz="1200" kern="800" dirty="0">
                          <a:solidFill>
                            <a:schemeClr val="tx1"/>
                          </a:solidFill>
                          <a:effectLst/>
                        </a:rPr>
                        <a:t>, emploi.</a:t>
                      </a:r>
                      <a:endParaRPr lang="nl-BE" sz="1200" kern="800" dirty="0">
                        <a:solidFill>
                          <a:schemeClr val="tx1"/>
                        </a:solidFill>
                        <a:effectLst/>
                        <a:latin typeface="Raleway"/>
                      </a:endParaRPr>
                    </a:p>
                  </a:txBody>
                  <a:tcPr marL="45258" marR="15086" marT="25203" marB="25203"/>
                </a:tc>
                <a:tc>
                  <a:txBody>
                    <a:bodyPr/>
                    <a:lstStyle/>
                    <a:p>
                      <a:pPr algn="just">
                        <a:lnSpc>
                          <a:spcPts val="1200"/>
                        </a:lnSpc>
                        <a:spcAft>
                          <a:spcPts val="0"/>
                        </a:spcAft>
                      </a:pPr>
                      <a:r>
                        <a:rPr lang="nl-BE" sz="1200" u="none" strike="noStrike" kern="800" dirty="0">
                          <a:solidFill>
                            <a:schemeClr val="tx1"/>
                          </a:solidFill>
                          <a:effectLst/>
                        </a:rPr>
                        <a:t>Stimuler avec les jeunes une réflexion approfondie sur leur réligion et identité.</a:t>
                      </a:r>
                      <a:endParaRPr lang="nl-BE" sz="1200" kern="800" dirty="0">
                        <a:solidFill>
                          <a:schemeClr val="tx1"/>
                        </a:solidFill>
                        <a:effectLst/>
                        <a:latin typeface="Raleway"/>
                      </a:endParaRPr>
                    </a:p>
                  </a:txBody>
                  <a:tcPr marL="45258" marR="15086" marT="25203" marB="25203"/>
                </a:tc>
                <a:extLst>
                  <a:ext uri="{0D108BD9-81ED-4DB2-BD59-A6C34878D82A}">
                    <a16:rowId xmlns:a16="http://schemas.microsoft.com/office/drawing/2014/main" val="1253402958"/>
                  </a:ext>
                </a:extLst>
              </a:tr>
            </a:tbl>
          </a:graphicData>
        </a:graphic>
      </p:graphicFrame>
      <p:sp>
        <p:nvSpPr>
          <p:cNvPr id="10" name="Rectangle 4">
            <a:extLst>
              <a:ext uri="{FF2B5EF4-FFF2-40B4-BE49-F238E27FC236}">
                <a16:creationId xmlns:a16="http://schemas.microsoft.com/office/drawing/2014/main" id="{7E35EEB0-F46E-4123-946E-91C78F3F6C22}"/>
              </a:ext>
            </a:extLst>
          </p:cNvPr>
          <p:cNvSpPr>
            <a:spLocks noChangeArrowheads="1"/>
          </p:cNvSpPr>
          <p:nvPr/>
        </p:nvSpPr>
        <p:spPr bwMode="auto">
          <a:xfrm>
            <a:off x="-17631130" y="1097134"/>
            <a:ext cx="519405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BE" altLang="nl-BE" sz="1800" b="0" i="0" u="none" strike="noStrike" cap="none" normalizeH="0" baseline="0">
                <a:ln>
                  <a:noFill/>
                </a:ln>
                <a:solidFill>
                  <a:schemeClr val="tx1"/>
                </a:solidFill>
                <a:effectLst/>
                <a:latin typeface="Arial" panose="020B0604020202020204" pitchFamily="34" charset="0"/>
              </a:rPr>
            </a:br>
            <a:endParaRPr kumimoji="0" lang="nl-BE" altLang="nl-BE" sz="1800" b="0" i="0" u="none" strike="noStrike" cap="none" normalizeH="0" baseline="0">
              <a:ln>
                <a:noFill/>
              </a:ln>
              <a:solidFill>
                <a:schemeClr val="tx1"/>
              </a:solidFill>
              <a:effectLst/>
              <a:latin typeface="Arial" panose="020B0604020202020204" pitchFamily="34" charset="0"/>
            </a:endParaRPr>
          </a:p>
        </p:txBody>
      </p:sp>
      <p:sp>
        <p:nvSpPr>
          <p:cNvPr id="4" name="Tijdelijke aanduiding voor inhoud 2">
            <a:extLst>
              <a:ext uri="{FF2B5EF4-FFF2-40B4-BE49-F238E27FC236}">
                <a16:creationId xmlns:a16="http://schemas.microsoft.com/office/drawing/2014/main" id="{1378DDD8-5367-4651-B4FE-7DF813CE8C64}"/>
              </a:ext>
            </a:extLst>
          </p:cNvPr>
          <p:cNvSpPr>
            <a:spLocks noGrp="1"/>
          </p:cNvSpPr>
          <p:nvPr>
            <p:ph idx="1"/>
          </p:nvPr>
        </p:nvSpPr>
        <p:spPr>
          <a:xfrm>
            <a:off x="2195736" y="93160"/>
            <a:ext cx="6840760" cy="1003974"/>
          </a:xfrm>
        </p:spPr>
        <p:txBody>
          <a:bodyPr>
            <a:normAutofit fontScale="85000" lnSpcReduction="20000"/>
          </a:bodyPr>
          <a:lstStyle/>
          <a:p>
            <a:pPr marL="0" indent="0">
              <a:buNone/>
            </a:pPr>
            <a:r>
              <a:rPr lang="nl-BE" sz="2800" b="1" dirty="0" err="1"/>
              <a:t>Exemples</a:t>
            </a:r>
            <a:r>
              <a:rPr lang="nl-BE" sz="2800" b="1" dirty="0"/>
              <a:t> des </a:t>
            </a:r>
            <a:r>
              <a:rPr lang="nl-BE" sz="2800" b="1" dirty="0" err="1"/>
              <a:t>programmes</a:t>
            </a:r>
            <a:r>
              <a:rPr lang="nl-BE" sz="2800" b="1" dirty="0"/>
              <a:t> pour des </a:t>
            </a:r>
            <a:r>
              <a:rPr lang="nl-BE" sz="2800" b="1" dirty="0" err="1"/>
              <a:t>jeunes</a:t>
            </a:r>
            <a:r>
              <a:rPr lang="nl-BE" sz="2800" b="1" dirty="0"/>
              <a:t> </a:t>
            </a:r>
            <a:r>
              <a:rPr lang="nl-BE" sz="2800" b="1" dirty="0" err="1"/>
              <a:t>radicalisé</a:t>
            </a:r>
            <a:r>
              <a:rPr lang="nl-BE" sz="2800" b="1" dirty="0"/>
              <a:t> dans </a:t>
            </a:r>
            <a:r>
              <a:rPr lang="nl-BE" sz="2800" b="1" dirty="0" err="1"/>
              <a:t>le</a:t>
            </a:r>
            <a:r>
              <a:rPr lang="nl-BE" sz="2800" b="1" dirty="0"/>
              <a:t> </a:t>
            </a:r>
            <a:r>
              <a:rPr lang="nl-BE" sz="2800" b="1" dirty="0" err="1"/>
              <a:t>cadre</a:t>
            </a:r>
            <a:r>
              <a:rPr lang="nl-BE" sz="2800" b="1" dirty="0"/>
              <a:t> du </a:t>
            </a:r>
            <a:r>
              <a:rPr lang="nl-BE" sz="2800" b="1" dirty="0" err="1"/>
              <a:t>développement</a:t>
            </a:r>
            <a:r>
              <a:rPr lang="nl-BE" sz="2800" b="1" dirty="0"/>
              <a:t> </a:t>
            </a:r>
            <a:r>
              <a:rPr lang="nl-BE" sz="2800" b="1" dirty="0" err="1"/>
              <a:t>d’une</a:t>
            </a:r>
            <a:r>
              <a:rPr lang="nl-BE" sz="2800" b="1" dirty="0"/>
              <a:t> </a:t>
            </a:r>
            <a:r>
              <a:rPr lang="nl-BE" sz="2800" b="1" dirty="0" err="1"/>
              <a:t>identité</a:t>
            </a:r>
            <a:r>
              <a:rPr lang="nl-BE" sz="2800" b="1" dirty="0"/>
              <a:t> </a:t>
            </a:r>
            <a:r>
              <a:rPr lang="nl-BE" sz="2800" b="1" dirty="0" err="1"/>
              <a:t>positive</a:t>
            </a:r>
            <a:endParaRPr lang="nl-BE" sz="2800" b="1" dirty="0"/>
          </a:p>
        </p:txBody>
      </p:sp>
    </p:spTree>
    <p:extLst>
      <p:ext uri="{BB962C8B-B14F-4D97-AF65-F5344CB8AC3E}">
        <p14:creationId xmlns:p14="http://schemas.microsoft.com/office/powerpoint/2010/main" val="2132268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2D798F-E4B9-4AA4-98C3-58EB0CA3C7C4}"/>
              </a:ext>
            </a:extLst>
          </p:cNvPr>
          <p:cNvSpPr>
            <a:spLocks noGrp="1"/>
          </p:cNvSpPr>
          <p:nvPr>
            <p:ph type="title"/>
          </p:nvPr>
        </p:nvSpPr>
        <p:spPr/>
        <p:txBody>
          <a:bodyPr/>
          <a:lstStyle/>
          <a:p>
            <a:r>
              <a:rPr lang="nl-NL" dirty="0"/>
              <a:t>Merci de </a:t>
            </a:r>
            <a:r>
              <a:rPr lang="nl-NL" dirty="0" err="1"/>
              <a:t>votre</a:t>
            </a:r>
            <a:r>
              <a:rPr lang="nl-NL" dirty="0"/>
              <a:t> attention. </a:t>
            </a:r>
            <a:r>
              <a:rPr lang="nl-NL" dirty="0" err="1"/>
              <a:t>Questions</a:t>
            </a:r>
            <a:r>
              <a:rPr lang="nl-NL" dirty="0"/>
              <a:t>?</a:t>
            </a:r>
            <a:endParaRPr lang="nl-BE" dirty="0"/>
          </a:p>
        </p:txBody>
      </p:sp>
      <p:sp>
        <p:nvSpPr>
          <p:cNvPr id="4" name="Tijdelijke aanduiding voor dianummer 3">
            <a:extLst>
              <a:ext uri="{FF2B5EF4-FFF2-40B4-BE49-F238E27FC236}">
                <a16:creationId xmlns:a16="http://schemas.microsoft.com/office/drawing/2014/main" id="{E07DD484-BC84-4152-868A-6F0363B0C8B7}"/>
              </a:ext>
            </a:extLst>
          </p:cNvPr>
          <p:cNvSpPr>
            <a:spLocks noGrp="1"/>
          </p:cNvSpPr>
          <p:nvPr>
            <p:ph type="sldNum" sz="quarter" idx="12"/>
          </p:nvPr>
        </p:nvSpPr>
        <p:spPr/>
        <p:txBody>
          <a:bodyPr/>
          <a:lstStyle/>
          <a:p>
            <a:fld id="{85D460FF-DEC1-4727-8D64-D3ED0F812F35}" type="slidenum">
              <a:rPr lang="fr-CH" smtClean="0"/>
              <a:t>25</a:t>
            </a:fld>
            <a:endParaRPr lang="fr-CH"/>
          </a:p>
        </p:txBody>
      </p:sp>
      <p:graphicFrame>
        <p:nvGraphicFramePr>
          <p:cNvPr id="6" name="Tabel 6">
            <a:extLst>
              <a:ext uri="{FF2B5EF4-FFF2-40B4-BE49-F238E27FC236}">
                <a16:creationId xmlns:a16="http://schemas.microsoft.com/office/drawing/2014/main" id="{A66FD3D7-680F-44B6-85F3-7AE9A4B299C2}"/>
              </a:ext>
            </a:extLst>
          </p:cNvPr>
          <p:cNvGraphicFramePr>
            <a:graphicFrameLocks noGrp="1"/>
          </p:cNvGraphicFramePr>
          <p:nvPr>
            <p:extLst>
              <p:ext uri="{D42A27DB-BD31-4B8C-83A1-F6EECF244321}">
                <p14:modId xmlns:p14="http://schemas.microsoft.com/office/powerpoint/2010/main" val="4273486679"/>
              </p:ext>
            </p:extLst>
          </p:nvPr>
        </p:nvGraphicFramePr>
        <p:xfrm>
          <a:off x="457200" y="3143899"/>
          <a:ext cx="8507288" cy="1493520"/>
        </p:xfrm>
        <a:graphic>
          <a:graphicData uri="http://schemas.openxmlformats.org/drawingml/2006/table">
            <a:tbl>
              <a:tblPr firstRow="1" bandRow="1">
                <a:tableStyleId>{5C22544A-7EE6-4342-B048-85BDC9FD1C3A}</a:tableStyleId>
              </a:tblPr>
              <a:tblGrid>
                <a:gridCol w="4029768">
                  <a:extLst>
                    <a:ext uri="{9D8B030D-6E8A-4147-A177-3AD203B41FA5}">
                      <a16:colId xmlns:a16="http://schemas.microsoft.com/office/drawing/2014/main" val="3395281431"/>
                    </a:ext>
                  </a:extLst>
                </a:gridCol>
                <a:gridCol w="4477520">
                  <a:extLst>
                    <a:ext uri="{9D8B030D-6E8A-4147-A177-3AD203B41FA5}">
                      <a16:colId xmlns:a16="http://schemas.microsoft.com/office/drawing/2014/main" val="1105235183"/>
                    </a:ext>
                  </a:extLst>
                </a:gridCol>
              </a:tblGrid>
              <a:tr h="195612">
                <a:tc>
                  <a:txBody>
                    <a:bodyPr/>
                    <a:lstStyle/>
                    <a:p>
                      <a:r>
                        <a:rPr lang="nl-BE" sz="1000" b="0" dirty="0" err="1">
                          <a:solidFill>
                            <a:schemeClr val="bg1"/>
                          </a:solidFill>
                        </a:rPr>
                        <a:t>Docteur</a:t>
                      </a:r>
                      <a:r>
                        <a:rPr lang="nl-BE" sz="1000" b="0" dirty="0">
                          <a:solidFill>
                            <a:schemeClr val="bg1"/>
                          </a:solidFill>
                        </a:rPr>
                        <a:t> en criminologie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nl-NL" sz="1000" b="0" dirty="0">
                          <a:solidFill>
                            <a:schemeClr val="bg1"/>
                          </a:solidFill>
                        </a:rPr>
                        <a:t>Administrateur</a:t>
                      </a:r>
                      <a:endParaRPr lang="nl-BE" sz="1000" b="1"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3693645"/>
                  </a:ext>
                </a:extLst>
              </a:tr>
              <a:tr h="206902">
                <a:tc>
                  <a:txBody>
                    <a:bodyPr/>
                    <a:lstStyle/>
                    <a:p>
                      <a:r>
                        <a:rPr lang="nl-NL" sz="1000" b="0" dirty="0" err="1">
                          <a:solidFill>
                            <a:schemeClr val="bg1"/>
                          </a:solidFill>
                        </a:rPr>
                        <a:t>Adresse</a:t>
                      </a:r>
                      <a:r>
                        <a:rPr lang="nl-NL" sz="1000" b="0" dirty="0">
                          <a:solidFill>
                            <a:schemeClr val="bg1"/>
                          </a:solidFill>
                        </a:rPr>
                        <a:t> postale </a:t>
                      </a:r>
                      <a:r>
                        <a:rPr lang="nl-BE" sz="1000" b="0" dirty="0">
                          <a:solidFill>
                            <a:schemeClr val="bg1"/>
                          </a:solidFill>
                          <a:effectLst/>
                        </a:rPr>
                        <a:t>|</a:t>
                      </a:r>
                      <a:r>
                        <a:rPr lang="nl-NL" sz="1000" b="0" dirty="0">
                          <a:solidFill>
                            <a:schemeClr val="bg1"/>
                          </a:solidFill>
                        </a:rPr>
                        <a:t> Maisstraat 110, 9000 </a:t>
                      </a:r>
                      <a:r>
                        <a:rPr lang="nl-NL" sz="1000" b="0" dirty="0" err="1">
                          <a:solidFill>
                            <a:schemeClr val="bg1"/>
                          </a:solidFill>
                        </a:rPr>
                        <a:t>Gand</a:t>
                      </a:r>
                      <a:r>
                        <a:rPr lang="nl-NL" sz="1000" b="0" dirty="0">
                          <a:solidFill>
                            <a:schemeClr val="bg1"/>
                          </a:solidFill>
                        </a:rPr>
                        <a:t>, </a:t>
                      </a:r>
                      <a:r>
                        <a:rPr lang="nl-NL" sz="1000" b="0" dirty="0" err="1">
                          <a:solidFill>
                            <a:schemeClr val="bg1"/>
                          </a:solidFill>
                        </a:rPr>
                        <a:t>Belgique</a:t>
                      </a:r>
                      <a:endParaRPr lang="nl-BE" sz="1000" b="0" dirty="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nl-NL" sz="1000" b="1" dirty="0">
                          <a:solidFill>
                            <a:schemeClr val="bg1"/>
                          </a:solidFill>
                        </a:rPr>
                        <a:t>Centre de </a:t>
                      </a:r>
                      <a:r>
                        <a:rPr lang="nl-NL" sz="1000" b="1" dirty="0" err="1">
                          <a:solidFill>
                            <a:schemeClr val="bg1"/>
                          </a:solidFill>
                        </a:rPr>
                        <a:t>Connaissance</a:t>
                      </a:r>
                      <a:r>
                        <a:rPr lang="nl-NL" sz="1000" b="1" dirty="0">
                          <a:solidFill>
                            <a:schemeClr val="bg1"/>
                          </a:solidFill>
                        </a:rPr>
                        <a:t> </a:t>
                      </a:r>
                      <a:r>
                        <a:rPr lang="nl-NL" sz="1000" b="1" dirty="0" err="1">
                          <a:solidFill>
                            <a:schemeClr val="bg1"/>
                          </a:solidFill>
                        </a:rPr>
                        <a:t>Sécurité</a:t>
                      </a:r>
                      <a:r>
                        <a:rPr lang="nl-NL" sz="1000" b="1" dirty="0">
                          <a:solidFill>
                            <a:schemeClr val="bg1"/>
                          </a:solidFill>
                        </a:rPr>
                        <a:t> </a:t>
                      </a:r>
                      <a:r>
                        <a:rPr lang="nl-NL" sz="1000" b="1" dirty="0" err="1">
                          <a:solidFill>
                            <a:schemeClr val="bg1"/>
                          </a:solidFill>
                        </a:rPr>
                        <a:t>Sociétale</a:t>
                      </a:r>
                      <a:r>
                        <a:rPr lang="nl-NL" sz="1000" b="1" dirty="0">
                          <a:solidFill>
                            <a:schemeClr val="bg1"/>
                          </a:solidFill>
                        </a:rPr>
                        <a:t> &amp; </a:t>
                      </a:r>
                      <a:r>
                        <a:rPr lang="nl-NL" sz="1000" b="1" dirty="0" err="1">
                          <a:solidFill>
                            <a:schemeClr val="bg1"/>
                          </a:solidFill>
                        </a:rPr>
                        <a:t>Cohésion</a:t>
                      </a:r>
                      <a:r>
                        <a:rPr lang="nl-NL" sz="1000" b="1" dirty="0">
                          <a:solidFill>
                            <a:schemeClr val="bg1"/>
                          </a:solidFill>
                        </a:rPr>
                        <a:t> Sociale</a:t>
                      </a:r>
                      <a:endParaRPr lang="nl-BE" sz="1000" b="0" dirty="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6923767"/>
                  </a:ext>
                </a:extLst>
              </a:tr>
              <a:tr h="195612">
                <a:tc>
                  <a:txBody>
                    <a:bodyPr/>
                    <a:lstStyle/>
                    <a:p>
                      <a:r>
                        <a:rPr lang="nl-NL" sz="1000" b="0" dirty="0">
                          <a:solidFill>
                            <a:schemeClr val="bg1"/>
                          </a:solidFill>
                        </a:rPr>
                        <a:t>Portable </a:t>
                      </a:r>
                      <a:r>
                        <a:rPr lang="nl-BE" sz="1000" b="0" dirty="0">
                          <a:solidFill>
                            <a:schemeClr val="bg1"/>
                          </a:solidFill>
                          <a:effectLst/>
                        </a:rPr>
                        <a:t>|</a:t>
                      </a:r>
                      <a:r>
                        <a:rPr lang="nl-NL" sz="1000" b="0" dirty="0">
                          <a:solidFill>
                            <a:schemeClr val="bg1"/>
                          </a:solidFill>
                        </a:rPr>
                        <a:t>  +32(0)488 29.33.60</a:t>
                      </a:r>
                      <a:endParaRPr lang="nl-BE" sz="1000" b="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sz="1000" b="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2820430"/>
                  </a:ext>
                </a:extLst>
              </a:tr>
              <a:tr h="1956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prstClr val="white"/>
                          </a:solidFill>
                          <a:effectLst/>
                          <a:uLnTx/>
                          <a:uFillTx/>
                          <a:latin typeface="+mn-lt"/>
                          <a:ea typeface="+mn-ea"/>
                          <a:cs typeface="+mn-cs"/>
                        </a:rPr>
                        <a:t>Email   | </a:t>
                      </a:r>
                      <a:r>
                        <a:rPr kumimoji="0" lang="nl-BE" sz="1000" b="0" i="0" u="none" strike="noStrike" kern="1200" cap="none" spc="0" normalizeH="0" baseline="0" noProof="0" dirty="0">
                          <a:ln>
                            <a:noFill/>
                          </a:ln>
                          <a:solidFill>
                            <a:prstClr val="white"/>
                          </a:solidFill>
                          <a:effectLst/>
                          <a:uLnTx/>
                          <a:uFillTx/>
                          <a:latin typeface="+mn-lt"/>
                          <a:ea typeface="+mn-ea"/>
                          <a:cs typeface="+mn-cs"/>
                          <a:hlinkClick r:id="rId2">
                            <a:extLst>
                              <a:ext uri="{A12FA001-AC4F-418D-AE19-62706E023703}">
                                <ahyp:hlinkClr xmlns:ahyp="http://schemas.microsoft.com/office/drawing/2018/hyperlinkcolor" val="tx"/>
                              </a:ext>
                            </a:extLst>
                          </a:hlinkClick>
                        </a:rPr>
                        <a:t>Devroeelke@gmail.com</a:t>
                      </a:r>
                      <a:r>
                        <a:rPr kumimoji="0" lang="nl-BE" sz="1000" b="0" i="0" u="none" strike="noStrike" kern="1200" cap="none" spc="0" normalizeH="0" baseline="0" noProof="0" dirty="0">
                          <a:ln>
                            <a:noFill/>
                          </a:ln>
                          <a:solidFill>
                            <a:prstClr val="white"/>
                          </a:solidFill>
                          <a:effectLst/>
                          <a:uLnTx/>
                          <a:uFillTx/>
                          <a:latin typeface="+mn-lt"/>
                          <a:ea typeface="+mn-ea"/>
                          <a:cs typeface="+mn-cs"/>
                        </a:rPr>
                        <a:t> </a:t>
                      </a:r>
                      <a:endParaRPr kumimoji="0" lang="nl-BE"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400" b="0" dirty="0">
                        <a:solidFill>
                          <a:schemeClr val="bg1"/>
                        </a:solidFill>
                        <a:effectLs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sz="1400" b="0" dirty="0">
                        <a:solidFill>
                          <a:schemeClr val="bg1"/>
                        </a:solidFill>
                        <a:effectLs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25289232"/>
                  </a:ext>
                </a:extLst>
              </a:tr>
              <a:tr h="2881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sz="1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sz="1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47276339"/>
                  </a:ext>
                </a:extLst>
              </a:tr>
            </a:tbl>
          </a:graphicData>
        </a:graphic>
      </p:graphicFrame>
      <p:pic>
        <p:nvPicPr>
          <p:cNvPr id="8" name="Picture 2">
            <a:extLst>
              <a:ext uri="{FF2B5EF4-FFF2-40B4-BE49-F238E27FC236}">
                <a16:creationId xmlns:a16="http://schemas.microsoft.com/office/drawing/2014/main" id="{B597E403-6747-4F5F-8DF3-2B766EB740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21214" b="14153"/>
          <a:stretch>
            <a:fillRect/>
          </a:stretch>
        </p:blipFill>
        <p:spPr bwMode="auto">
          <a:xfrm>
            <a:off x="539552" y="1968892"/>
            <a:ext cx="720080" cy="602858"/>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2199AF16-9885-47F4-B62C-F8005F7445B7}"/>
              </a:ext>
            </a:extLst>
          </p:cNvPr>
          <p:cNvSpPr txBox="1"/>
          <p:nvPr/>
        </p:nvSpPr>
        <p:spPr>
          <a:xfrm>
            <a:off x="451157" y="2654806"/>
            <a:ext cx="1943161" cy="461665"/>
          </a:xfrm>
          <a:prstGeom prst="rect">
            <a:avLst/>
          </a:prstGeom>
          <a:noFill/>
        </p:spPr>
        <p:txBody>
          <a:bodyPr wrap="none" rtlCol="0">
            <a:spAutoFit/>
          </a:bodyPr>
          <a:lstStyle/>
          <a:p>
            <a:r>
              <a:rPr lang="nl-NL" sz="2400" dirty="0">
                <a:solidFill>
                  <a:schemeClr val="bg1"/>
                </a:solidFill>
              </a:rPr>
              <a:t>Elke Devroe </a:t>
            </a:r>
            <a:endParaRPr lang="nl-BE" sz="2400" dirty="0">
              <a:solidFill>
                <a:srgbClr val="FF0000"/>
              </a:solidFill>
            </a:endParaRPr>
          </a:p>
        </p:txBody>
      </p:sp>
    </p:spTree>
    <p:extLst>
      <p:ext uri="{BB962C8B-B14F-4D97-AF65-F5344CB8AC3E}">
        <p14:creationId xmlns:p14="http://schemas.microsoft.com/office/powerpoint/2010/main" val="3138712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F62B1B-CC48-4A69-AA86-C42447D7580E}"/>
              </a:ext>
            </a:extLst>
          </p:cNvPr>
          <p:cNvSpPr>
            <a:spLocks noGrp="1"/>
          </p:cNvSpPr>
          <p:nvPr>
            <p:ph type="title"/>
          </p:nvPr>
        </p:nvSpPr>
        <p:spPr/>
        <p:txBody>
          <a:bodyPr/>
          <a:lstStyle/>
          <a:p>
            <a:r>
              <a:rPr lang="nl-NL" dirty="0" err="1"/>
              <a:t>Contenu</a:t>
            </a:r>
            <a:endParaRPr lang="nl-BE" dirty="0"/>
          </a:p>
        </p:txBody>
      </p:sp>
      <p:sp>
        <p:nvSpPr>
          <p:cNvPr id="3" name="Tijdelijke aanduiding voor inhoud 2">
            <a:extLst>
              <a:ext uri="{FF2B5EF4-FFF2-40B4-BE49-F238E27FC236}">
                <a16:creationId xmlns:a16="http://schemas.microsoft.com/office/drawing/2014/main" id="{CC89D676-66EB-485C-B634-6339F2466149}"/>
              </a:ext>
            </a:extLst>
          </p:cNvPr>
          <p:cNvSpPr>
            <a:spLocks noGrp="1"/>
          </p:cNvSpPr>
          <p:nvPr>
            <p:ph idx="1"/>
          </p:nvPr>
        </p:nvSpPr>
        <p:spPr>
          <a:xfrm>
            <a:off x="1043608" y="1779662"/>
            <a:ext cx="7920880" cy="3261444"/>
          </a:xfrm>
        </p:spPr>
        <p:txBody>
          <a:bodyPr>
            <a:normAutofit/>
          </a:bodyPr>
          <a:lstStyle/>
          <a:p>
            <a:pPr marL="857250" lvl="1" indent="-457200">
              <a:buFont typeface="+mj-lt"/>
              <a:buAutoNum type="arabicPeriod"/>
            </a:pPr>
            <a:r>
              <a:rPr lang="nl-NL" sz="2200" dirty="0">
                <a:solidFill>
                  <a:schemeClr val="bg1"/>
                </a:solidFill>
              </a:rPr>
              <a:t>Prévention générale </a:t>
            </a:r>
            <a:r>
              <a:rPr lang="nl-NL" sz="2200" dirty="0" err="1">
                <a:solidFill>
                  <a:schemeClr val="bg1"/>
                </a:solidFill>
              </a:rPr>
              <a:t>intégrée</a:t>
            </a:r>
            <a:endParaRPr lang="nl-NL" sz="2200" dirty="0">
              <a:solidFill>
                <a:schemeClr val="bg1"/>
              </a:solidFill>
            </a:endParaRPr>
          </a:p>
          <a:p>
            <a:pPr marL="857250" lvl="1" indent="-457200">
              <a:buFont typeface="+mj-lt"/>
              <a:buAutoNum type="arabicPeriod"/>
            </a:pPr>
            <a:r>
              <a:rPr lang="nl-NL" sz="2200" dirty="0" err="1"/>
              <a:t>Formes</a:t>
            </a:r>
            <a:r>
              <a:rPr lang="nl-NL" sz="2200" dirty="0"/>
              <a:t> de prévention</a:t>
            </a:r>
          </a:p>
          <a:p>
            <a:pPr marL="857250" lvl="1" indent="-457200">
              <a:buFont typeface="+mj-lt"/>
              <a:buAutoNum type="arabicPeriod"/>
            </a:pPr>
            <a:r>
              <a:rPr lang="nl-NL" sz="2200" dirty="0">
                <a:solidFill>
                  <a:schemeClr val="bg1"/>
                </a:solidFill>
              </a:rPr>
              <a:t>Méthodes </a:t>
            </a:r>
            <a:r>
              <a:rPr lang="nl-NL" sz="2200" dirty="0" err="1">
                <a:solidFill>
                  <a:schemeClr val="bg1"/>
                </a:solidFill>
              </a:rPr>
              <a:t>proactives</a:t>
            </a:r>
            <a:endParaRPr lang="nl-NL" sz="2200" dirty="0">
              <a:solidFill>
                <a:schemeClr val="bg1"/>
              </a:solidFill>
            </a:endParaRPr>
          </a:p>
          <a:p>
            <a:pPr marL="857250" lvl="1" indent="-457200">
              <a:buFont typeface="+mj-lt"/>
              <a:buAutoNum type="arabicPeriod"/>
            </a:pPr>
            <a:r>
              <a:rPr lang="nl-NL" sz="2200" dirty="0">
                <a:solidFill>
                  <a:schemeClr val="bg1"/>
                </a:solidFill>
              </a:rPr>
              <a:t>Méthodes </a:t>
            </a:r>
            <a:r>
              <a:rPr lang="nl-NL" sz="2200" dirty="0" err="1">
                <a:solidFill>
                  <a:schemeClr val="bg1"/>
                </a:solidFill>
              </a:rPr>
              <a:t>réactives</a:t>
            </a:r>
            <a:endParaRPr lang="nl-NL" sz="2200" dirty="0">
              <a:solidFill>
                <a:schemeClr val="bg1"/>
              </a:solidFill>
            </a:endParaRPr>
          </a:p>
          <a:p>
            <a:pPr marL="857250" lvl="1" indent="-457200">
              <a:buFont typeface="+mj-lt"/>
              <a:buAutoNum type="arabicPeriod"/>
            </a:pPr>
            <a:r>
              <a:rPr lang="nl-NL" sz="2200" dirty="0" err="1">
                <a:solidFill>
                  <a:schemeClr val="bg1"/>
                </a:solidFill>
              </a:rPr>
              <a:t>Pratiques</a:t>
            </a:r>
            <a:r>
              <a:rPr lang="nl-NL" sz="2200" dirty="0">
                <a:solidFill>
                  <a:schemeClr val="bg1"/>
                </a:solidFill>
              </a:rPr>
              <a:t> </a:t>
            </a:r>
            <a:r>
              <a:rPr lang="nl-NL" sz="2200" dirty="0" err="1">
                <a:solidFill>
                  <a:schemeClr val="bg1"/>
                </a:solidFill>
              </a:rPr>
              <a:t>d’échange</a:t>
            </a:r>
            <a:endParaRPr lang="nl-NL" sz="2200" dirty="0"/>
          </a:p>
          <a:p>
            <a:pPr marL="857250" lvl="1" indent="-457200">
              <a:buFont typeface="+mj-lt"/>
              <a:buAutoNum type="arabicPeriod"/>
            </a:pPr>
            <a:r>
              <a:rPr lang="nl-NL" sz="2200" dirty="0"/>
              <a:t>Pyramide : Approche de la </a:t>
            </a:r>
            <a:r>
              <a:rPr lang="nl-NL" sz="2200" dirty="0" err="1"/>
              <a:t>radicalisation</a:t>
            </a:r>
            <a:endParaRPr lang="nl-NL" sz="2200" dirty="0"/>
          </a:p>
          <a:p>
            <a:pPr marL="857250" lvl="1" indent="-457200">
              <a:buFont typeface="+mj-lt"/>
              <a:buAutoNum type="arabicPeriod"/>
            </a:pPr>
            <a:r>
              <a:rPr lang="fr-BE" sz="2200" dirty="0"/>
              <a:t>Quelques</a:t>
            </a:r>
            <a:r>
              <a:rPr lang="nl-NL" sz="2200" dirty="0"/>
              <a:t> </a:t>
            </a:r>
            <a:r>
              <a:rPr lang="nl-NL" sz="2200" dirty="0" err="1"/>
              <a:t>exemples</a:t>
            </a:r>
            <a:r>
              <a:rPr lang="nl-NL" sz="2200" dirty="0"/>
              <a:t> </a:t>
            </a:r>
            <a:r>
              <a:rPr lang="fr-BE" sz="2200" dirty="0"/>
              <a:t>pratiques</a:t>
            </a:r>
            <a:r>
              <a:rPr lang="nl-NL" sz="2200" dirty="0"/>
              <a:t> </a:t>
            </a:r>
          </a:p>
          <a:p>
            <a:pPr marL="457200" lvl="1" indent="-457200">
              <a:buAutoNum type="arabicPeriod" startAt="4"/>
            </a:pPr>
            <a:endParaRPr lang="nl-BE" sz="2400" b="1" dirty="0">
              <a:solidFill>
                <a:srgbClr val="FF0000"/>
              </a:solidFill>
            </a:endParaRPr>
          </a:p>
          <a:p>
            <a:pPr marL="857250" lvl="1" indent="-457200"/>
            <a:endParaRPr lang="nl-BE" sz="2000" dirty="0">
              <a:solidFill>
                <a:srgbClr val="FF0000"/>
              </a:solidFill>
            </a:endParaRPr>
          </a:p>
          <a:p>
            <a:pPr marL="857250" lvl="1" indent="-457200"/>
            <a:endParaRPr lang="nl-BE" sz="2000" dirty="0">
              <a:solidFill>
                <a:srgbClr val="FF0000"/>
              </a:solidFill>
            </a:endParaRPr>
          </a:p>
        </p:txBody>
      </p:sp>
      <p:sp>
        <p:nvSpPr>
          <p:cNvPr id="4" name="Tijdelijke aanduiding voor dianummer 3">
            <a:extLst>
              <a:ext uri="{FF2B5EF4-FFF2-40B4-BE49-F238E27FC236}">
                <a16:creationId xmlns:a16="http://schemas.microsoft.com/office/drawing/2014/main" id="{AAD75D56-7A0F-4A59-8AFF-66CB7CD834C5}"/>
              </a:ext>
            </a:extLst>
          </p:cNvPr>
          <p:cNvSpPr>
            <a:spLocks noGrp="1"/>
          </p:cNvSpPr>
          <p:nvPr>
            <p:ph type="sldNum" sz="quarter" idx="12"/>
          </p:nvPr>
        </p:nvSpPr>
        <p:spPr/>
        <p:txBody>
          <a:bodyPr/>
          <a:lstStyle/>
          <a:p>
            <a:fld id="{85D460FF-DEC1-4727-8D64-D3ED0F812F35}" type="slidenum">
              <a:rPr lang="fr-CH" smtClean="0"/>
              <a:t>3</a:t>
            </a:fld>
            <a:endParaRPr lang="fr-CH"/>
          </a:p>
        </p:txBody>
      </p:sp>
      <p:sp>
        <p:nvSpPr>
          <p:cNvPr id="5" name="Pijl: rechts 4">
            <a:extLst>
              <a:ext uri="{FF2B5EF4-FFF2-40B4-BE49-F238E27FC236}">
                <a16:creationId xmlns:a16="http://schemas.microsoft.com/office/drawing/2014/main" id="{D18AC89D-7152-42F8-8606-DBE5EA75539E}"/>
              </a:ext>
            </a:extLst>
          </p:cNvPr>
          <p:cNvSpPr/>
          <p:nvPr/>
        </p:nvSpPr>
        <p:spPr>
          <a:xfrm>
            <a:off x="666624" y="1851670"/>
            <a:ext cx="753967" cy="2880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5751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additive="base">
                                        <p:cTn id="63" dur="500" fill="hold"/>
                                        <p:tgtEl>
                                          <p:spTgt spid="5"/>
                                        </p:tgtEl>
                                        <p:attrNameLst>
                                          <p:attrName>ppt_x</p:attrName>
                                        </p:attrNameLst>
                                      </p:cBhvr>
                                      <p:tavLst>
                                        <p:tav tm="0">
                                          <p:val>
                                            <p:strVal val="#ppt_x"/>
                                          </p:val>
                                        </p:tav>
                                        <p:tav tm="100000">
                                          <p:val>
                                            <p:strVal val="#ppt_x"/>
                                          </p:val>
                                        </p:tav>
                                      </p:tavLst>
                                    </p:anim>
                                    <p:anim calcmode="lin" valueType="num">
                                      <p:cBhvr additive="base">
                                        <p:cTn id="6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5"/>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F74B2C-8BC9-478D-B3E2-68F9D48EC085}"/>
              </a:ext>
            </a:extLst>
          </p:cNvPr>
          <p:cNvSpPr>
            <a:spLocks noGrp="1"/>
          </p:cNvSpPr>
          <p:nvPr>
            <p:ph type="title"/>
          </p:nvPr>
        </p:nvSpPr>
        <p:spPr/>
        <p:txBody>
          <a:bodyPr/>
          <a:lstStyle/>
          <a:p>
            <a:r>
              <a:rPr lang="nl-NL" dirty="0"/>
              <a:t>“Desistance”</a:t>
            </a:r>
            <a:endParaRPr lang="nl-BE" dirty="0"/>
          </a:p>
        </p:txBody>
      </p:sp>
      <p:sp>
        <p:nvSpPr>
          <p:cNvPr id="3" name="Tijdelijke aanduiding voor inhoud 2">
            <a:extLst>
              <a:ext uri="{FF2B5EF4-FFF2-40B4-BE49-F238E27FC236}">
                <a16:creationId xmlns:a16="http://schemas.microsoft.com/office/drawing/2014/main" id="{D1599981-8E09-4465-939C-CFC91DA8DE56}"/>
              </a:ext>
            </a:extLst>
          </p:cNvPr>
          <p:cNvSpPr>
            <a:spLocks noGrp="1"/>
          </p:cNvSpPr>
          <p:nvPr>
            <p:ph idx="1"/>
          </p:nvPr>
        </p:nvSpPr>
        <p:spPr/>
        <p:txBody>
          <a:bodyPr>
            <a:normAutofit/>
          </a:bodyPr>
          <a:lstStyle/>
          <a:p>
            <a:r>
              <a:rPr lang="nl-NL" sz="1600" dirty="0"/>
              <a:t>= Absence de </a:t>
            </a:r>
            <a:r>
              <a:rPr lang="nl-NL" sz="1600" dirty="0" err="1"/>
              <a:t>comportement</a:t>
            </a:r>
            <a:r>
              <a:rPr lang="nl-NL" sz="1600" dirty="0"/>
              <a:t> </a:t>
            </a:r>
            <a:r>
              <a:rPr lang="nl-NL" sz="1600" dirty="0" err="1"/>
              <a:t>criminel</a:t>
            </a:r>
            <a:endParaRPr lang="nl-NL" sz="1600" dirty="0"/>
          </a:p>
          <a:p>
            <a:r>
              <a:rPr lang="nl-NL" sz="1600" dirty="0"/>
              <a:t>Peut </a:t>
            </a:r>
            <a:r>
              <a:rPr lang="nl-NL" sz="1600" dirty="0" err="1"/>
              <a:t>être</a:t>
            </a:r>
            <a:r>
              <a:rPr lang="nl-NL" sz="1600" dirty="0"/>
              <a:t> </a:t>
            </a:r>
            <a:r>
              <a:rPr lang="nl-NL" sz="1600" dirty="0" err="1"/>
              <a:t>un</a:t>
            </a:r>
            <a:r>
              <a:rPr lang="nl-NL" sz="1600" dirty="0"/>
              <a:t> </a:t>
            </a:r>
            <a:r>
              <a:rPr lang="nl-NL" sz="1600" dirty="0" err="1"/>
              <a:t>processus</a:t>
            </a:r>
            <a:r>
              <a:rPr lang="nl-NL" sz="1600" dirty="0"/>
              <a:t> de </a:t>
            </a:r>
            <a:r>
              <a:rPr lang="nl-NL" sz="1600" dirty="0" err="1"/>
              <a:t>courte</a:t>
            </a:r>
            <a:r>
              <a:rPr lang="nl-NL" sz="1600" dirty="0"/>
              <a:t> </a:t>
            </a:r>
            <a:r>
              <a:rPr lang="nl-NL" sz="1600" dirty="0" err="1"/>
              <a:t>ou</a:t>
            </a:r>
            <a:r>
              <a:rPr lang="nl-NL" sz="1600" dirty="0"/>
              <a:t> longue </a:t>
            </a:r>
            <a:r>
              <a:rPr lang="nl-NL" sz="1600" dirty="0" err="1"/>
              <a:t>durée</a:t>
            </a:r>
            <a:endParaRPr lang="nl-NL" sz="1600" dirty="0"/>
          </a:p>
          <a:p>
            <a:r>
              <a:rPr lang="nl-NL" sz="1600" dirty="0"/>
              <a:t>“Desistance” </a:t>
            </a:r>
            <a:r>
              <a:rPr lang="nl-NL" sz="1600" dirty="0">
                <a:latin typeface="Calibri" panose="020F0502020204030204" pitchFamily="34" charset="0"/>
                <a:cs typeface="Calibri" panose="020F0502020204030204" pitchFamily="34" charset="0"/>
              </a:rPr>
              <a:t>≠ “</a:t>
            </a:r>
            <a:r>
              <a:rPr lang="nl-NL" sz="1600" dirty="0" err="1">
                <a:latin typeface="Calibri" panose="020F0502020204030204" pitchFamily="34" charset="0"/>
                <a:cs typeface="Calibri" panose="020F0502020204030204" pitchFamily="34" charset="0"/>
              </a:rPr>
              <a:t>Termination</a:t>
            </a:r>
            <a:r>
              <a:rPr lang="nl-NL" sz="1600" dirty="0">
                <a:latin typeface="Calibri" panose="020F0502020204030204" pitchFamily="34" charset="0"/>
                <a:cs typeface="Calibri" panose="020F0502020204030204" pitchFamily="34" charset="0"/>
              </a:rPr>
              <a:t>” (</a:t>
            </a:r>
            <a:r>
              <a:rPr lang="nl-NL" sz="1600" dirty="0" err="1">
                <a:latin typeface="Calibri" panose="020F0502020204030204" pitchFamily="34" charset="0"/>
                <a:cs typeface="Calibri" panose="020F0502020204030204" pitchFamily="34" charset="0"/>
              </a:rPr>
              <a:t>le</a:t>
            </a:r>
            <a:r>
              <a:rPr lang="nl-NL" sz="1600" dirty="0">
                <a:latin typeface="Calibri" panose="020F0502020204030204" pitchFamily="34" charset="0"/>
                <a:cs typeface="Calibri" panose="020F0502020204030204" pitchFamily="34" charset="0"/>
              </a:rPr>
              <a:t> moment </a:t>
            </a:r>
            <a:r>
              <a:rPr lang="nl-NL" sz="1600" dirty="0" err="1">
                <a:latin typeface="Calibri" panose="020F0502020204030204" pitchFamily="34" charset="0"/>
                <a:cs typeface="Calibri" panose="020F0502020204030204" pitchFamily="34" charset="0"/>
              </a:rPr>
              <a:t>d’arrêter</a:t>
            </a:r>
            <a:r>
              <a:rPr lang="nl-NL" sz="1600" dirty="0">
                <a:latin typeface="Calibri" panose="020F0502020204030204" pitchFamily="34" charset="0"/>
                <a:cs typeface="Calibri" panose="020F0502020204030204" pitchFamily="34" charset="0"/>
              </a:rPr>
              <a:t>)</a:t>
            </a:r>
          </a:p>
          <a:p>
            <a:r>
              <a:rPr lang="nl-NL" sz="1600" dirty="0">
                <a:latin typeface="Calibri" panose="020F0502020204030204" pitchFamily="34" charset="0"/>
                <a:cs typeface="Calibri" panose="020F0502020204030204" pitchFamily="34" charset="0"/>
              </a:rPr>
              <a:t>Desistance </a:t>
            </a:r>
            <a:r>
              <a:rPr lang="nl-NL" sz="1600" dirty="0" err="1">
                <a:latin typeface="Calibri" panose="020F0502020204030204" pitchFamily="34" charset="0"/>
                <a:cs typeface="Calibri" panose="020F0502020204030204" pitchFamily="34" charset="0"/>
              </a:rPr>
              <a:t>implique</a:t>
            </a:r>
            <a:r>
              <a:rPr lang="nl-NL" sz="1600" dirty="0">
                <a:latin typeface="Calibri" panose="020F0502020204030204" pitchFamily="34" charset="0"/>
                <a:cs typeface="Calibri" panose="020F0502020204030204" pitchFamily="34" charset="0"/>
              </a:rPr>
              <a:t> différents </a:t>
            </a:r>
            <a:r>
              <a:rPr lang="nl-NL" sz="1600" dirty="0" err="1">
                <a:latin typeface="Calibri" panose="020F0502020204030204" pitchFamily="34" charset="0"/>
                <a:cs typeface="Calibri" panose="020F0502020204030204" pitchFamily="34" charset="0"/>
              </a:rPr>
              <a:t>phases</a:t>
            </a:r>
            <a:r>
              <a:rPr lang="nl-NL" sz="1600" dirty="0">
                <a:latin typeface="Calibri" panose="020F0502020204030204" pitchFamily="34" charset="0"/>
                <a:cs typeface="Calibri" panose="020F0502020204030204" pitchFamily="34" charset="0"/>
              </a:rPr>
              <a:t>:</a:t>
            </a:r>
          </a:p>
          <a:p>
            <a:endParaRPr lang="nl-NL" sz="1600" dirty="0">
              <a:latin typeface="Calibri" panose="020F0502020204030204" pitchFamily="34" charset="0"/>
              <a:cs typeface="Calibri" panose="020F0502020204030204" pitchFamily="34" charset="0"/>
            </a:endParaRPr>
          </a:p>
          <a:p>
            <a:pPr lvl="1"/>
            <a:r>
              <a:rPr lang="nl-NL" sz="1400" dirty="0" err="1"/>
              <a:t>Rupture</a:t>
            </a:r>
            <a:r>
              <a:rPr lang="nl-NL" sz="1400" dirty="0"/>
              <a:t> </a:t>
            </a:r>
            <a:r>
              <a:rPr lang="nl-NL" sz="1400" dirty="0" err="1"/>
              <a:t>avec</a:t>
            </a:r>
            <a:r>
              <a:rPr lang="nl-NL" sz="1400" dirty="0"/>
              <a:t> </a:t>
            </a:r>
            <a:r>
              <a:rPr lang="nl-NL" sz="1400" dirty="0" err="1"/>
              <a:t>le</a:t>
            </a:r>
            <a:r>
              <a:rPr lang="nl-NL" sz="1400" dirty="0"/>
              <a:t> passé;</a:t>
            </a:r>
          </a:p>
          <a:p>
            <a:pPr lvl="1"/>
            <a:r>
              <a:rPr lang="nl-NL" sz="1400" dirty="0" err="1"/>
              <a:t>Contrôle</a:t>
            </a:r>
            <a:r>
              <a:rPr lang="nl-NL" sz="1400" dirty="0"/>
              <a:t> (</a:t>
            </a:r>
            <a:r>
              <a:rPr lang="nl-NL" sz="1400" dirty="0" err="1"/>
              <a:t>formel</a:t>
            </a:r>
            <a:r>
              <a:rPr lang="nl-NL" sz="1400" dirty="0"/>
              <a:t> &amp; </a:t>
            </a:r>
            <a:r>
              <a:rPr lang="nl-NL" sz="1400" dirty="0" err="1"/>
              <a:t>informel</a:t>
            </a:r>
            <a:r>
              <a:rPr lang="nl-NL" sz="1400" dirty="0"/>
              <a:t>) et soutien </a:t>
            </a:r>
            <a:r>
              <a:rPr lang="nl-NL" sz="1400" dirty="0" err="1"/>
              <a:t>sont</a:t>
            </a:r>
            <a:r>
              <a:rPr lang="nl-NL" sz="1400" dirty="0"/>
              <a:t> importants;</a:t>
            </a:r>
          </a:p>
          <a:p>
            <a:pPr lvl="1"/>
            <a:r>
              <a:rPr lang="nl-NL" sz="1400" dirty="0"/>
              <a:t>Changement </a:t>
            </a:r>
            <a:r>
              <a:rPr lang="nl-NL" sz="1400" dirty="0" err="1"/>
              <a:t>d’activités</a:t>
            </a:r>
            <a:r>
              <a:rPr lang="nl-NL" sz="1400" dirty="0"/>
              <a:t> de routine</a:t>
            </a:r>
          </a:p>
          <a:p>
            <a:pPr lvl="1"/>
            <a:r>
              <a:rPr lang="nl-NL" sz="1400" dirty="0"/>
              <a:t>Changement </a:t>
            </a:r>
            <a:r>
              <a:rPr lang="nl-NL" sz="1400" dirty="0" err="1"/>
              <a:t>d’identité</a:t>
            </a:r>
            <a:r>
              <a:rPr lang="nl-NL" sz="1400" dirty="0"/>
              <a:t>.</a:t>
            </a:r>
            <a:endParaRPr lang="nl-BE" sz="1400" dirty="0"/>
          </a:p>
        </p:txBody>
      </p:sp>
      <p:sp>
        <p:nvSpPr>
          <p:cNvPr id="4" name="Tijdelijke aanduiding voor dianummer 3">
            <a:extLst>
              <a:ext uri="{FF2B5EF4-FFF2-40B4-BE49-F238E27FC236}">
                <a16:creationId xmlns:a16="http://schemas.microsoft.com/office/drawing/2014/main" id="{AB81B384-8A7E-47BD-B4DC-70E1908A791B}"/>
              </a:ext>
            </a:extLst>
          </p:cNvPr>
          <p:cNvSpPr>
            <a:spLocks noGrp="1"/>
          </p:cNvSpPr>
          <p:nvPr>
            <p:ph type="sldNum" sz="quarter" idx="12"/>
          </p:nvPr>
        </p:nvSpPr>
        <p:spPr/>
        <p:txBody>
          <a:bodyPr/>
          <a:lstStyle/>
          <a:p>
            <a:fld id="{85D460FF-DEC1-4727-8D64-D3ED0F812F35}" type="slidenum">
              <a:rPr lang="fr-CH" smtClean="0"/>
              <a:t>4</a:t>
            </a:fld>
            <a:endParaRPr lang="fr-CH"/>
          </a:p>
        </p:txBody>
      </p:sp>
    </p:spTree>
    <p:extLst>
      <p:ext uri="{BB962C8B-B14F-4D97-AF65-F5344CB8AC3E}">
        <p14:creationId xmlns:p14="http://schemas.microsoft.com/office/powerpoint/2010/main" val="114603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1BD06A-340A-487B-85F3-1477813B85D9}"/>
              </a:ext>
            </a:extLst>
          </p:cNvPr>
          <p:cNvSpPr>
            <a:spLocks noGrp="1"/>
          </p:cNvSpPr>
          <p:nvPr>
            <p:ph type="title"/>
          </p:nvPr>
        </p:nvSpPr>
        <p:spPr/>
        <p:txBody>
          <a:bodyPr/>
          <a:lstStyle/>
          <a:p>
            <a:r>
              <a:rPr lang="nl-NL" dirty="0" err="1"/>
              <a:t>Déradicalisation</a:t>
            </a:r>
            <a:endParaRPr lang="nl-BE" dirty="0"/>
          </a:p>
        </p:txBody>
      </p:sp>
      <p:sp>
        <p:nvSpPr>
          <p:cNvPr id="3" name="Tijdelijke aanduiding voor inhoud 2">
            <a:extLst>
              <a:ext uri="{FF2B5EF4-FFF2-40B4-BE49-F238E27FC236}">
                <a16:creationId xmlns:a16="http://schemas.microsoft.com/office/drawing/2014/main" id="{8A7DF9B8-BE5A-4ED6-A669-B95A6F85FE24}"/>
              </a:ext>
            </a:extLst>
          </p:cNvPr>
          <p:cNvSpPr>
            <a:spLocks noGrp="1"/>
          </p:cNvSpPr>
          <p:nvPr>
            <p:ph idx="1"/>
          </p:nvPr>
        </p:nvSpPr>
        <p:spPr>
          <a:xfrm>
            <a:off x="457200" y="1707654"/>
            <a:ext cx="8229600" cy="2230973"/>
          </a:xfrm>
        </p:spPr>
        <p:txBody>
          <a:bodyPr>
            <a:noAutofit/>
          </a:bodyPr>
          <a:lstStyle/>
          <a:p>
            <a:r>
              <a:rPr lang="nl-NL" sz="1600" b="1" dirty="0" err="1">
                <a:solidFill>
                  <a:srgbClr val="FF0000"/>
                </a:solidFill>
              </a:rPr>
              <a:t>Déradicalisation</a:t>
            </a:r>
            <a:r>
              <a:rPr lang="nl-NL" sz="1600" dirty="0"/>
              <a:t> </a:t>
            </a:r>
            <a:r>
              <a:rPr lang="nl-NL" sz="1600" dirty="0" err="1"/>
              <a:t>réfère</a:t>
            </a:r>
            <a:r>
              <a:rPr lang="nl-NL" sz="1600" dirty="0"/>
              <a:t> à </a:t>
            </a:r>
            <a:r>
              <a:rPr lang="nl-NL" sz="1600" dirty="0" err="1"/>
              <a:t>un</a:t>
            </a:r>
            <a:r>
              <a:rPr lang="nl-NL" sz="1600" dirty="0"/>
              <a:t> changement du </a:t>
            </a:r>
            <a:r>
              <a:rPr lang="nl-NL" sz="1600" dirty="0" err="1"/>
              <a:t>comportement</a:t>
            </a:r>
            <a:r>
              <a:rPr lang="nl-NL" sz="1600" dirty="0"/>
              <a:t> (“</a:t>
            </a:r>
            <a:r>
              <a:rPr lang="nl-NL" sz="1600" dirty="0" err="1"/>
              <a:t>behavioural</a:t>
            </a:r>
            <a:r>
              <a:rPr lang="nl-NL" sz="1600" dirty="0"/>
              <a:t> disengagement’), comme </a:t>
            </a:r>
            <a:r>
              <a:rPr lang="nl-NL" sz="1600" dirty="0" err="1"/>
              <a:t>quitter</a:t>
            </a:r>
            <a:r>
              <a:rPr lang="nl-NL" sz="1600" dirty="0"/>
              <a:t> </a:t>
            </a:r>
            <a:r>
              <a:rPr lang="nl-NL" sz="1600" dirty="0" err="1"/>
              <a:t>le</a:t>
            </a:r>
            <a:r>
              <a:rPr lang="nl-NL" sz="1600" dirty="0"/>
              <a:t> </a:t>
            </a:r>
            <a:r>
              <a:rPr lang="nl-NL" sz="1600" dirty="0" err="1"/>
              <a:t>groupe</a:t>
            </a:r>
            <a:r>
              <a:rPr lang="nl-NL" sz="1600" dirty="0"/>
              <a:t> </a:t>
            </a:r>
            <a:r>
              <a:rPr lang="nl-NL" sz="1600" dirty="0" err="1"/>
              <a:t>activement</a:t>
            </a:r>
            <a:r>
              <a:rPr lang="nl-NL" sz="1600" dirty="0"/>
              <a:t>. </a:t>
            </a:r>
            <a:r>
              <a:rPr lang="nl-NL" sz="1600" dirty="0" err="1"/>
              <a:t>Ceci</a:t>
            </a:r>
            <a:r>
              <a:rPr lang="nl-NL" sz="1600" dirty="0"/>
              <a:t> </a:t>
            </a:r>
            <a:r>
              <a:rPr lang="nl-NL" sz="1600" dirty="0" err="1"/>
              <a:t>est</a:t>
            </a:r>
            <a:r>
              <a:rPr lang="nl-NL" sz="1600" dirty="0"/>
              <a:t> </a:t>
            </a:r>
            <a:r>
              <a:rPr lang="nl-NL" sz="1600" dirty="0" err="1"/>
              <a:t>visible</a:t>
            </a:r>
            <a:r>
              <a:rPr lang="nl-NL" sz="1600" dirty="0"/>
              <a:t> </a:t>
            </a:r>
            <a:r>
              <a:rPr lang="nl-NL" sz="1600" dirty="0" err="1"/>
              <a:t>externement</a:t>
            </a:r>
            <a:r>
              <a:rPr lang="nl-NL" sz="1600" dirty="0"/>
              <a:t>.</a:t>
            </a:r>
          </a:p>
          <a:p>
            <a:r>
              <a:rPr lang="nl-NL" sz="1600" b="1" dirty="0" err="1">
                <a:solidFill>
                  <a:srgbClr val="FF0000"/>
                </a:solidFill>
              </a:rPr>
              <a:t>Désengagement</a:t>
            </a:r>
            <a:r>
              <a:rPr lang="nl-NL" sz="1600" dirty="0"/>
              <a:t> </a:t>
            </a:r>
            <a:r>
              <a:rPr lang="nl-NL" sz="1600" dirty="0" err="1"/>
              <a:t>réfère</a:t>
            </a:r>
            <a:r>
              <a:rPr lang="nl-NL" sz="1600" dirty="0"/>
              <a:t> à </a:t>
            </a:r>
            <a:r>
              <a:rPr lang="nl-NL" sz="1600" dirty="0" err="1"/>
              <a:t>un</a:t>
            </a:r>
            <a:r>
              <a:rPr lang="nl-NL" sz="1600" dirty="0"/>
              <a:t> changement au niveau des </a:t>
            </a:r>
            <a:r>
              <a:rPr lang="nl-NL" sz="1600" dirty="0" err="1"/>
              <a:t>valeurs</a:t>
            </a:r>
            <a:r>
              <a:rPr lang="nl-NL" sz="1600" dirty="0"/>
              <a:t> et </a:t>
            </a:r>
            <a:r>
              <a:rPr lang="nl-NL" sz="1600" dirty="0" err="1"/>
              <a:t>normes</a:t>
            </a:r>
            <a:r>
              <a:rPr lang="nl-NL" sz="1600" dirty="0"/>
              <a:t> (“</a:t>
            </a:r>
            <a:r>
              <a:rPr lang="nl-NL" sz="1600" dirty="0" err="1"/>
              <a:t>psychological</a:t>
            </a:r>
            <a:r>
              <a:rPr lang="nl-NL" sz="1600" dirty="0"/>
              <a:t> disengagement”). </a:t>
            </a:r>
          </a:p>
          <a:p>
            <a:pPr marL="0" indent="0">
              <a:buNone/>
            </a:pPr>
            <a:r>
              <a:rPr lang="nl-NL" sz="1600" dirty="0" err="1"/>
              <a:t>L’un</a:t>
            </a:r>
            <a:r>
              <a:rPr lang="nl-NL" sz="1600" dirty="0"/>
              <a:t> ne va pas </a:t>
            </a:r>
            <a:r>
              <a:rPr lang="nl-NL" sz="1600" dirty="0" err="1"/>
              <a:t>nécessairement</a:t>
            </a:r>
            <a:r>
              <a:rPr lang="nl-NL" sz="1600" dirty="0"/>
              <a:t> ensemble </a:t>
            </a:r>
            <a:r>
              <a:rPr lang="nl-NL" sz="1600" dirty="0" err="1"/>
              <a:t>avec</a:t>
            </a:r>
            <a:r>
              <a:rPr lang="nl-NL" sz="1600" dirty="0"/>
              <a:t> </a:t>
            </a:r>
            <a:r>
              <a:rPr lang="nl-NL" sz="1600" dirty="0" err="1"/>
              <a:t>l’autre</a:t>
            </a:r>
            <a:r>
              <a:rPr lang="nl-NL" sz="1600" dirty="0"/>
              <a:t>! </a:t>
            </a:r>
          </a:p>
          <a:p>
            <a:pPr marL="0" indent="0">
              <a:buNone/>
            </a:pPr>
            <a:r>
              <a:rPr lang="nl-NL" sz="1600" dirty="0"/>
              <a:t>La </a:t>
            </a:r>
            <a:r>
              <a:rPr lang="nl-NL" sz="1600" dirty="0" err="1"/>
              <a:t>plupart</a:t>
            </a:r>
            <a:r>
              <a:rPr lang="nl-NL" sz="1600" dirty="0"/>
              <a:t> des ex-</a:t>
            </a:r>
            <a:r>
              <a:rPr lang="nl-NL" sz="1600" dirty="0" err="1"/>
              <a:t>terroristes</a:t>
            </a:r>
            <a:r>
              <a:rPr lang="nl-NL" sz="1600" dirty="0"/>
              <a:t> </a:t>
            </a:r>
            <a:r>
              <a:rPr lang="nl-NL" sz="1600" dirty="0" err="1"/>
              <a:t>changent</a:t>
            </a:r>
            <a:r>
              <a:rPr lang="nl-NL" sz="1600" dirty="0"/>
              <a:t> </a:t>
            </a:r>
            <a:r>
              <a:rPr lang="nl-NL" sz="1600" dirty="0" err="1"/>
              <a:t>leurs</a:t>
            </a:r>
            <a:r>
              <a:rPr lang="nl-NL" sz="1600" dirty="0"/>
              <a:t> </a:t>
            </a:r>
            <a:r>
              <a:rPr lang="nl-NL" sz="1600" dirty="0" err="1"/>
              <a:t>comportement</a:t>
            </a:r>
            <a:r>
              <a:rPr lang="nl-NL" sz="1600" dirty="0"/>
              <a:t> </a:t>
            </a:r>
            <a:r>
              <a:rPr lang="nl-NL" sz="1600" dirty="0" err="1"/>
              <a:t>plutôt</a:t>
            </a:r>
            <a:r>
              <a:rPr lang="nl-NL" sz="1600" dirty="0"/>
              <a:t> que </a:t>
            </a:r>
            <a:r>
              <a:rPr lang="nl-NL" sz="1600" dirty="0" err="1"/>
              <a:t>leurs</a:t>
            </a:r>
            <a:r>
              <a:rPr lang="nl-NL" sz="1600" dirty="0"/>
              <a:t> </a:t>
            </a:r>
            <a:r>
              <a:rPr lang="nl-NL" sz="1600" dirty="0" err="1"/>
              <a:t>convictions</a:t>
            </a:r>
            <a:r>
              <a:rPr lang="nl-NL" sz="1600" dirty="0"/>
              <a:t>.</a:t>
            </a:r>
          </a:p>
          <a:p>
            <a:endParaRPr lang="nl-NL" sz="1600" dirty="0"/>
          </a:p>
        </p:txBody>
      </p:sp>
      <p:sp>
        <p:nvSpPr>
          <p:cNvPr id="4" name="Tijdelijke aanduiding voor dianummer 3">
            <a:extLst>
              <a:ext uri="{FF2B5EF4-FFF2-40B4-BE49-F238E27FC236}">
                <a16:creationId xmlns:a16="http://schemas.microsoft.com/office/drawing/2014/main" id="{BE800C4B-EAAB-4431-BCDF-D367A3328F51}"/>
              </a:ext>
            </a:extLst>
          </p:cNvPr>
          <p:cNvSpPr>
            <a:spLocks noGrp="1"/>
          </p:cNvSpPr>
          <p:nvPr>
            <p:ph type="sldNum" sz="quarter" idx="12"/>
          </p:nvPr>
        </p:nvSpPr>
        <p:spPr/>
        <p:txBody>
          <a:bodyPr/>
          <a:lstStyle/>
          <a:p>
            <a:fld id="{85D460FF-DEC1-4727-8D64-D3ED0F812F35}" type="slidenum">
              <a:rPr lang="fr-CH" smtClean="0"/>
              <a:t>5</a:t>
            </a:fld>
            <a:endParaRPr lang="fr-CH"/>
          </a:p>
        </p:txBody>
      </p:sp>
      <p:sp>
        <p:nvSpPr>
          <p:cNvPr id="5" name="Tijdelijke aanduiding voor inhoud 2">
            <a:extLst>
              <a:ext uri="{FF2B5EF4-FFF2-40B4-BE49-F238E27FC236}">
                <a16:creationId xmlns:a16="http://schemas.microsoft.com/office/drawing/2014/main" id="{6326D992-09AC-4480-96F1-98CC816ACC24}"/>
              </a:ext>
            </a:extLst>
          </p:cNvPr>
          <p:cNvSpPr txBox="1">
            <a:spLocks/>
          </p:cNvSpPr>
          <p:nvPr/>
        </p:nvSpPr>
        <p:spPr>
          <a:xfrm>
            <a:off x="457200" y="3938627"/>
            <a:ext cx="8229600" cy="93590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l-NL" sz="1600" b="1" dirty="0" err="1">
                <a:solidFill>
                  <a:srgbClr val="FF0000"/>
                </a:solidFill>
              </a:rPr>
              <a:t>Individuel</a:t>
            </a:r>
            <a:r>
              <a:rPr lang="nl-NL" sz="1600" dirty="0"/>
              <a:t>: </a:t>
            </a:r>
            <a:r>
              <a:rPr lang="nl-NL" sz="1600" dirty="0" err="1"/>
              <a:t>arrêter</a:t>
            </a:r>
            <a:r>
              <a:rPr lang="nl-NL" sz="1600" dirty="0"/>
              <a:t> les </a:t>
            </a:r>
            <a:r>
              <a:rPr lang="nl-NL" sz="1600" dirty="0" err="1"/>
              <a:t>activités</a:t>
            </a:r>
            <a:r>
              <a:rPr lang="nl-NL" sz="1600" dirty="0"/>
              <a:t> violents., </a:t>
            </a:r>
            <a:r>
              <a:rPr lang="nl-NL" sz="1600" dirty="0" err="1"/>
              <a:t>quitter</a:t>
            </a:r>
            <a:r>
              <a:rPr lang="nl-NL" sz="1600" dirty="0"/>
              <a:t> </a:t>
            </a:r>
            <a:r>
              <a:rPr lang="nl-NL" sz="1600" dirty="0" err="1"/>
              <a:t>le</a:t>
            </a:r>
            <a:r>
              <a:rPr lang="nl-NL" sz="1600" dirty="0"/>
              <a:t> </a:t>
            </a:r>
            <a:r>
              <a:rPr lang="nl-NL" sz="1600" dirty="0" err="1"/>
              <a:t>groupe</a:t>
            </a:r>
            <a:r>
              <a:rPr lang="nl-NL" sz="1600" dirty="0"/>
              <a:t>.</a:t>
            </a:r>
          </a:p>
          <a:p>
            <a:r>
              <a:rPr lang="nl-NL" sz="1600" b="1" dirty="0" err="1">
                <a:solidFill>
                  <a:srgbClr val="FF0000"/>
                </a:solidFill>
              </a:rPr>
              <a:t>Collectif</a:t>
            </a:r>
            <a:r>
              <a:rPr lang="nl-NL" sz="1600" dirty="0"/>
              <a:t>: </a:t>
            </a:r>
            <a:r>
              <a:rPr lang="nl-NL" sz="1600" dirty="0" err="1"/>
              <a:t>le</a:t>
            </a:r>
            <a:r>
              <a:rPr lang="nl-NL" sz="1600" dirty="0"/>
              <a:t> </a:t>
            </a:r>
            <a:r>
              <a:rPr lang="nl-NL" sz="1600" dirty="0" err="1"/>
              <a:t>groupe</a:t>
            </a:r>
            <a:r>
              <a:rPr lang="nl-NL" sz="1600" dirty="0"/>
              <a:t> </a:t>
            </a:r>
            <a:r>
              <a:rPr lang="nl-NL" sz="1600" dirty="0" err="1"/>
              <a:t>arrête</a:t>
            </a:r>
            <a:r>
              <a:rPr lang="nl-NL" sz="1600" dirty="0"/>
              <a:t> </a:t>
            </a:r>
            <a:r>
              <a:rPr lang="nl-NL" sz="1600" dirty="0" err="1"/>
              <a:t>d’exister</a:t>
            </a:r>
            <a:r>
              <a:rPr lang="nl-NL" sz="1600" dirty="0"/>
              <a:t>, soit par </a:t>
            </a:r>
            <a:r>
              <a:rPr lang="nl-NL" sz="1600" dirty="0" err="1"/>
              <a:t>soi-même</a:t>
            </a:r>
            <a:r>
              <a:rPr lang="nl-NL" sz="1600" dirty="0"/>
              <a:t> (</a:t>
            </a:r>
            <a:r>
              <a:rPr lang="nl-NL" sz="1600" b="1" dirty="0">
                <a:solidFill>
                  <a:srgbClr val="FF0000"/>
                </a:solidFill>
              </a:rPr>
              <a:t>volontaire</a:t>
            </a:r>
            <a:r>
              <a:rPr lang="nl-NL" sz="1600" dirty="0"/>
              <a:t>), soit comme </a:t>
            </a:r>
            <a:r>
              <a:rPr lang="nl-NL" sz="1600" dirty="0" err="1"/>
              <a:t>conséquence</a:t>
            </a:r>
            <a:r>
              <a:rPr lang="nl-NL" sz="1600" dirty="0"/>
              <a:t> </a:t>
            </a:r>
            <a:r>
              <a:rPr lang="nl-NL" sz="1600" dirty="0" err="1"/>
              <a:t>d’une</a:t>
            </a:r>
            <a:r>
              <a:rPr lang="nl-NL" sz="1600" dirty="0"/>
              <a:t> </a:t>
            </a:r>
            <a:r>
              <a:rPr lang="nl-NL" sz="1600" dirty="0" err="1"/>
              <a:t>intervention</a:t>
            </a:r>
            <a:r>
              <a:rPr lang="nl-NL" sz="1600" dirty="0"/>
              <a:t> par </a:t>
            </a:r>
            <a:r>
              <a:rPr lang="nl-NL" sz="1600" dirty="0" err="1"/>
              <a:t>l’authorité</a:t>
            </a:r>
            <a:r>
              <a:rPr lang="nl-NL" sz="1600" dirty="0"/>
              <a:t> </a:t>
            </a:r>
            <a:r>
              <a:rPr lang="nl-NL" sz="1600" dirty="0" err="1"/>
              <a:t>publique</a:t>
            </a:r>
            <a:r>
              <a:rPr lang="nl-NL" sz="1600" dirty="0"/>
              <a:t> (</a:t>
            </a:r>
            <a:r>
              <a:rPr lang="nl-NL" sz="1600" b="1" dirty="0">
                <a:solidFill>
                  <a:srgbClr val="FF0000"/>
                </a:solidFill>
              </a:rPr>
              <a:t>non-volontaire</a:t>
            </a:r>
            <a:r>
              <a:rPr lang="nl-NL" sz="1600" dirty="0"/>
              <a:t>).</a:t>
            </a:r>
            <a:endParaRPr lang="nl-BE" sz="1600" dirty="0"/>
          </a:p>
        </p:txBody>
      </p:sp>
    </p:spTree>
    <p:extLst>
      <p:ext uri="{BB962C8B-B14F-4D97-AF65-F5344CB8AC3E}">
        <p14:creationId xmlns:p14="http://schemas.microsoft.com/office/powerpoint/2010/main" val="340850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EA7B3C-097A-49C5-82EE-0477C79ABC6F}"/>
              </a:ext>
            </a:extLst>
          </p:cNvPr>
          <p:cNvSpPr>
            <a:spLocks noGrp="1"/>
          </p:cNvSpPr>
          <p:nvPr>
            <p:ph type="title"/>
          </p:nvPr>
        </p:nvSpPr>
        <p:spPr>
          <a:xfrm>
            <a:off x="457200" y="627534"/>
            <a:ext cx="4148165" cy="857250"/>
          </a:xfrm>
        </p:spPr>
        <p:txBody>
          <a:bodyPr>
            <a:normAutofit/>
          </a:bodyPr>
          <a:lstStyle/>
          <a:p>
            <a:r>
              <a:rPr lang="nl-NL" dirty="0"/>
              <a:t>Facteurs + EXIT</a:t>
            </a:r>
            <a:endParaRPr lang="nl-BE" dirty="0"/>
          </a:p>
        </p:txBody>
      </p:sp>
      <p:sp>
        <p:nvSpPr>
          <p:cNvPr id="3" name="Tijdelijke aanduiding voor inhoud 2">
            <a:extLst>
              <a:ext uri="{FF2B5EF4-FFF2-40B4-BE49-F238E27FC236}">
                <a16:creationId xmlns:a16="http://schemas.microsoft.com/office/drawing/2014/main" id="{9C6E4CD8-8631-47D3-9479-67FA94B9BD53}"/>
              </a:ext>
            </a:extLst>
          </p:cNvPr>
          <p:cNvSpPr>
            <a:spLocks noGrp="1"/>
          </p:cNvSpPr>
          <p:nvPr>
            <p:ph idx="1"/>
          </p:nvPr>
        </p:nvSpPr>
        <p:spPr>
          <a:xfrm>
            <a:off x="423835" y="1744527"/>
            <a:ext cx="4148165" cy="2808733"/>
          </a:xfrm>
        </p:spPr>
        <p:txBody>
          <a:bodyPr>
            <a:noAutofit/>
          </a:bodyPr>
          <a:lstStyle/>
          <a:p>
            <a:r>
              <a:rPr lang="nl-NL" sz="1400" dirty="0"/>
              <a:t>Des </a:t>
            </a:r>
            <a:r>
              <a:rPr lang="nl-NL" sz="1400" dirty="0" err="1"/>
              <a:t>expériences</a:t>
            </a:r>
            <a:r>
              <a:rPr lang="nl-NL" sz="1400" dirty="0"/>
              <a:t> </a:t>
            </a:r>
            <a:r>
              <a:rPr lang="nl-NL" sz="1400" dirty="0" err="1"/>
              <a:t>déintégrantes</a:t>
            </a:r>
            <a:r>
              <a:rPr lang="nl-NL" sz="1400" dirty="0"/>
              <a:t> au sein du </a:t>
            </a:r>
            <a:r>
              <a:rPr lang="nl-NL" sz="1400" dirty="0" err="1"/>
              <a:t>groupe</a:t>
            </a:r>
            <a:r>
              <a:rPr lang="nl-NL" sz="1400" dirty="0"/>
              <a:t>;</a:t>
            </a:r>
          </a:p>
          <a:p>
            <a:r>
              <a:rPr lang="nl-NL" sz="1400" dirty="0"/>
              <a:t>Des </a:t>
            </a:r>
            <a:r>
              <a:rPr lang="nl-NL" sz="1400" dirty="0" err="1"/>
              <a:t>expériences</a:t>
            </a:r>
            <a:r>
              <a:rPr lang="nl-NL" sz="1400" dirty="0"/>
              <a:t> dans les relations </a:t>
            </a:r>
            <a:r>
              <a:rPr lang="nl-NL" sz="1400" dirty="0" err="1"/>
              <a:t>sociales</a:t>
            </a:r>
            <a:r>
              <a:rPr lang="nl-NL" sz="1400" dirty="0"/>
              <a:t> </a:t>
            </a:r>
            <a:r>
              <a:rPr lang="nl-NL" sz="1400" dirty="0" err="1"/>
              <a:t>externes</a:t>
            </a:r>
            <a:r>
              <a:rPr lang="nl-NL" sz="1400" dirty="0"/>
              <a:t>;</a:t>
            </a:r>
          </a:p>
          <a:p>
            <a:r>
              <a:rPr lang="nl-NL" sz="1400" dirty="0" err="1"/>
              <a:t>Un</a:t>
            </a:r>
            <a:r>
              <a:rPr lang="nl-NL" sz="1400" dirty="0"/>
              <a:t> </a:t>
            </a:r>
            <a:r>
              <a:rPr lang="nl-NL" sz="1400" dirty="0" err="1"/>
              <a:t>processus</a:t>
            </a:r>
            <a:r>
              <a:rPr lang="nl-NL" sz="1400" dirty="0"/>
              <a:t> de </a:t>
            </a:r>
            <a:r>
              <a:rPr lang="nl-NL" sz="1400" dirty="0" err="1"/>
              <a:t>maturation</a:t>
            </a:r>
            <a:r>
              <a:rPr lang="nl-NL" sz="1400" dirty="0"/>
              <a:t>;</a:t>
            </a:r>
          </a:p>
          <a:p>
            <a:r>
              <a:rPr lang="nl-NL" sz="1400" dirty="0" err="1"/>
              <a:t>Sanctions</a:t>
            </a:r>
            <a:r>
              <a:rPr lang="nl-NL" sz="1400" dirty="0"/>
              <a:t> </a:t>
            </a:r>
            <a:r>
              <a:rPr lang="nl-NL" sz="1400" dirty="0" err="1"/>
              <a:t>institutionelles</a:t>
            </a:r>
            <a:r>
              <a:rPr lang="nl-NL" sz="1400" dirty="0"/>
              <a:t>;</a:t>
            </a:r>
          </a:p>
          <a:p>
            <a:r>
              <a:rPr lang="nl-NL" sz="1400" dirty="0" err="1"/>
              <a:t>Désillusions</a:t>
            </a:r>
            <a:r>
              <a:rPr lang="nl-NL" sz="1400" dirty="0"/>
              <a:t> dans </a:t>
            </a:r>
            <a:r>
              <a:rPr lang="nl-NL" sz="1400" dirty="0" err="1"/>
              <a:t>l’effectivité</a:t>
            </a:r>
            <a:r>
              <a:rPr lang="nl-NL" sz="1400" dirty="0"/>
              <a:t> des actions;</a:t>
            </a:r>
          </a:p>
          <a:p>
            <a:r>
              <a:rPr lang="nl-NL" sz="1400" dirty="0"/>
              <a:t>Changement de </a:t>
            </a:r>
            <a:r>
              <a:rPr lang="nl-NL" sz="1400" dirty="0" err="1"/>
              <a:t>priorités</a:t>
            </a:r>
            <a:r>
              <a:rPr lang="nl-NL" sz="1400" dirty="0"/>
              <a:t>;</a:t>
            </a:r>
          </a:p>
          <a:p>
            <a:r>
              <a:rPr lang="nl-NL" sz="1400" dirty="0"/>
              <a:t>Burn-out, </a:t>
            </a:r>
            <a:r>
              <a:rPr lang="nl-NL" sz="1400" dirty="0" err="1"/>
              <a:t>dépression</a:t>
            </a:r>
            <a:r>
              <a:rPr lang="nl-NL" sz="1400" dirty="0"/>
              <a:t> et </a:t>
            </a:r>
            <a:r>
              <a:rPr lang="nl-NL" sz="1400" dirty="0" err="1"/>
              <a:t>fatigue</a:t>
            </a:r>
            <a:r>
              <a:rPr lang="nl-NL" sz="1400" dirty="0"/>
              <a:t>.</a:t>
            </a:r>
          </a:p>
          <a:p>
            <a:pPr marL="0" indent="0">
              <a:buNone/>
            </a:pPr>
            <a:endParaRPr lang="nl-NL" sz="1400" dirty="0"/>
          </a:p>
          <a:p>
            <a:pPr marL="0" indent="0">
              <a:buNone/>
            </a:pPr>
            <a:r>
              <a:rPr lang="nl-NL" sz="1400" dirty="0"/>
              <a:t>La </a:t>
            </a:r>
            <a:r>
              <a:rPr lang="nl-NL" sz="1400" dirty="0" err="1"/>
              <a:t>majorités</a:t>
            </a:r>
            <a:r>
              <a:rPr lang="nl-NL" sz="1400" dirty="0"/>
              <a:t> de ex-</a:t>
            </a:r>
            <a:r>
              <a:rPr lang="nl-NL" sz="1400" dirty="0" err="1"/>
              <a:t>terroristes</a:t>
            </a:r>
            <a:r>
              <a:rPr lang="nl-NL" sz="1400" dirty="0"/>
              <a:t> </a:t>
            </a:r>
            <a:r>
              <a:rPr lang="nl-NL" sz="1400" dirty="0" err="1"/>
              <a:t>décidaient</a:t>
            </a:r>
            <a:r>
              <a:rPr lang="nl-NL" sz="1400" dirty="0"/>
              <a:t> de </a:t>
            </a:r>
            <a:r>
              <a:rPr lang="nl-NL" sz="1400" dirty="0" err="1"/>
              <a:t>quitter</a:t>
            </a:r>
            <a:r>
              <a:rPr lang="nl-NL" sz="1400" dirty="0"/>
              <a:t> </a:t>
            </a:r>
            <a:r>
              <a:rPr lang="nl-NL" sz="1400" b="1" dirty="0" err="1">
                <a:solidFill>
                  <a:srgbClr val="FF0000"/>
                </a:solidFill>
              </a:rPr>
              <a:t>soi-même</a:t>
            </a:r>
            <a:r>
              <a:rPr lang="nl-NL" sz="1400" dirty="0"/>
              <a:t> </a:t>
            </a:r>
            <a:r>
              <a:rPr lang="nl-NL" sz="1400" dirty="0" err="1"/>
              <a:t>le</a:t>
            </a:r>
            <a:r>
              <a:rPr lang="nl-NL" sz="1400" dirty="0"/>
              <a:t> </a:t>
            </a:r>
            <a:r>
              <a:rPr lang="nl-NL" sz="1400" dirty="0" err="1"/>
              <a:t>groupe</a:t>
            </a:r>
            <a:r>
              <a:rPr lang="nl-NL" sz="1400" dirty="0"/>
              <a:t>!</a:t>
            </a:r>
            <a:endParaRPr lang="nl-BE" sz="1400" dirty="0"/>
          </a:p>
        </p:txBody>
      </p:sp>
      <p:sp>
        <p:nvSpPr>
          <p:cNvPr id="4" name="Tijdelijke aanduiding voor dianummer 3">
            <a:extLst>
              <a:ext uri="{FF2B5EF4-FFF2-40B4-BE49-F238E27FC236}">
                <a16:creationId xmlns:a16="http://schemas.microsoft.com/office/drawing/2014/main" id="{68F11F41-B511-4981-B715-C990DFE07115}"/>
              </a:ext>
            </a:extLst>
          </p:cNvPr>
          <p:cNvSpPr>
            <a:spLocks noGrp="1"/>
          </p:cNvSpPr>
          <p:nvPr>
            <p:ph type="sldNum" sz="quarter" idx="12"/>
          </p:nvPr>
        </p:nvSpPr>
        <p:spPr/>
        <p:txBody>
          <a:bodyPr/>
          <a:lstStyle/>
          <a:p>
            <a:fld id="{85D460FF-DEC1-4727-8D64-D3ED0F812F35}" type="slidenum">
              <a:rPr lang="fr-CH" smtClean="0"/>
              <a:t>6</a:t>
            </a:fld>
            <a:endParaRPr lang="fr-CH"/>
          </a:p>
        </p:txBody>
      </p:sp>
      <p:sp>
        <p:nvSpPr>
          <p:cNvPr id="5" name="Titel 1">
            <a:extLst>
              <a:ext uri="{FF2B5EF4-FFF2-40B4-BE49-F238E27FC236}">
                <a16:creationId xmlns:a16="http://schemas.microsoft.com/office/drawing/2014/main" id="{93D16871-C0DC-42F9-A1FC-10286E3CD9AD}"/>
              </a:ext>
            </a:extLst>
          </p:cNvPr>
          <p:cNvSpPr txBox="1">
            <a:spLocks/>
          </p:cNvSpPr>
          <p:nvPr/>
        </p:nvSpPr>
        <p:spPr>
          <a:xfrm>
            <a:off x="4538634" y="627534"/>
            <a:ext cx="4148166"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r>
              <a:rPr lang="nl-NL" dirty="0" err="1"/>
              <a:t>Obstacles</a:t>
            </a:r>
            <a:r>
              <a:rPr lang="nl-NL" dirty="0"/>
              <a:t> EXIT</a:t>
            </a:r>
            <a:endParaRPr lang="nl-BE" dirty="0"/>
          </a:p>
        </p:txBody>
      </p:sp>
      <p:sp>
        <p:nvSpPr>
          <p:cNvPr id="6" name="Tijdelijke aanduiding voor inhoud 2">
            <a:extLst>
              <a:ext uri="{FF2B5EF4-FFF2-40B4-BE49-F238E27FC236}">
                <a16:creationId xmlns:a16="http://schemas.microsoft.com/office/drawing/2014/main" id="{B4B5CD65-E30D-49D1-91DA-F7CC954AF252}"/>
              </a:ext>
            </a:extLst>
          </p:cNvPr>
          <p:cNvSpPr txBox="1">
            <a:spLocks/>
          </p:cNvSpPr>
          <p:nvPr/>
        </p:nvSpPr>
        <p:spPr>
          <a:xfrm>
            <a:off x="4562244" y="1744527"/>
            <a:ext cx="4025338" cy="21602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l-NL" sz="1400" dirty="0"/>
              <a:t>Des </a:t>
            </a:r>
            <a:r>
              <a:rPr lang="nl-NL" sz="1400" dirty="0" err="1"/>
              <a:t>charactéristiques</a:t>
            </a:r>
            <a:r>
              <a:rPr lang="nl-NL" sz="1400" dirty="0"/>
              <a:t> </a:t>
            </a:r>
            <a:r>
              <a:rPr lang="nl-NL" sz="1400" dirty="0" err="1"/>
              <a:t>positives</a:t>
            </a:r>
            <a:r>
              <a:rPr lang="nl-NL" sz="1400" dirty="0"/>
              <a:t> du </a:t>
            </a:r>
            <a:r>
              <a:rPr lang="nl-NL" sz="1400" dirty="0" err="1"/>
              <a:t>groupe</a:t>
            </a:r>
            <a:r>
              <a:rPr lang="nl-NL" sz="1400" dirty="0"/>
              <a:t> (</a:t>
            </a:r>
            <a:r>
              <a:rPr lang="nl-NL" sz="1400" dirty="0" err="1"/>
              <a:t>amitié</a:t>
            </a:r>
            <a:r>
              <a:rPr lang="nl-NL" sz="1400" dirty="0"/>
              <a:t>, </a:t>
            </a:r>
            <a:r>
              <a:rPr lang="nl-NL" sz="1400" dirty="0" err="1"/>
              <a:t>protection</a:t>
            </a:r>
            <a:r>
              <a:rPr lang="nl-NL" sz="1400" dirty="0"/>
              <a:t> </a:t>
            </a:r>
            <a:r>
              <a:rPr lang="nl-NL" sz="1400" dirty="0" err="1"/>
              <a:t>contre</a:t>
            </a:r>
            <a:r>
              <a:rPr lang="nl-NL" sz="1400" dirty="0"/>
              <a:t> </a:t>
            </a:r>
            <a:r>
              <a:rPr lang="nl-NL" sz="1400" dirty="0" err="1"/>
              <a:t>l’ennemi</a:t>
            </a:r>
            <a:r>
              <a:rPr lang="nl-NL" sz="1400" dirty="0"/>
              <a:t>, </a:t>
            </a:r>
            <a:r>
              <a:rPr lang="nl-NL" sz="1400" dirty="0" err="1"/>
              <a:t>loyauté</a:t>
            </a:r>
            <a:r>
              <a:rPr lang="nl-NL" sz="1400" dirty="0"/>
              <a:t>, …</a:t>
            </a:r>
          </a:p>
          <a:p>
            <a:r>
              <a:rPr lang="nl-NL" sz="1400" dirty="0"/>
              <a:t>Des </a:t>
            </a:r>
            <a:r>
              <a:rPr lang="nl-NL" sz="1400" dirty="0" err="1"/>
              <a:t>sanctions</a:t>
            </a:r>
            <a:r>
              <a:rPr lang="nl-NL" sz="1400" dirty="0"/>
              <a:t> </a:t>
            </a:r>
            <a:r>
              <a:rPr lang="nl-NL" sz="1400" dirty="0" err="1"/>
              <a:t>négatives</a:t>
            </a:r>
            <a:r>
              <a:rPr lang="nl-NL" sz="1400" dirty="0"/>
              <a:t> du </a:t>
            </a:r>
            <a:r>
              <a:rPr lang="nl-NL" sz="1400" dirty="0" err="1"/>
              <a:t>groupe</a:t>
            </a:r>
            <a:r>
              <a:rPr lang="nl-NL" sz="1400" dirty="0"/>
              <a:t> (= </a:t>
            </a:r>
            <a:r>
              <a:rPr lang="nl-NL" sz="1400" dirty="0" err="1"/>
              <a:t>variable</a:t>
            </a:r>
            <a:r>
              <a:rPr lang="nl-NL" sz="1400" dirty="0"/>
              <a:t>);</a:t>
            </a:r>
          </a:p>
          <a:p>
            <a:r>
              <a:rPr lang="nl-NL" sz="1400" dirty="0"/>
              <a:t>Perte de </a:t>
            </a:r>
            <a:r>
              <a:rPr lang="nl-NL" sz="1400" dirty="0" err="1"/>
              <a:t>protection</a:t>
            </a:r>
            <a:r>
              <a:rPr lang="nl-NL" sz="1400" dirty="0"/>
              <a:t> </a:t>
            </a:r>
            <a:r>
              <a:rPr lang="nl-NL" sz="1400" dirty="0" err="1"/>
              <a:t>contre</a:t>
            </a:r>
            <a:r>
              <a:rPr lang="nl-NL" sz="1400" dirty="0"/>
              <a:t> des </a:t>
            </a:r>
            <a:r>
              <a:rPr lang="nl-NL" sz="1400" dirty="0" err="1"/>
              <a:t>ennemis</a:t>
            </a:r>
            <a:r>
              <a:rPr lang="nl-NL" sz="1400" dirty="0"/>
              <a:t>;</a:t>
            </a:r>
          </a:p>
          <a:p>
            <a:r>
              <a:rPr lang="nl-NL" sz="1400" dirty="0" err="1"/>
              <a:t>Manque</a:t>
            </a:r>
            <a:r>
              <a:rPr lang="nl-NL" sz="1400" dirty="0"/>
              <a:t> </a:t>
            </a:r>
            <a:r>
              <a:rPr lang="nl-NL" sz="1400" dirty="0" err="1"/>
              <a:t>d’alternatives</a:t>
            </a:r>
            <a:r>
              <a:rPr lang="nl-NL" sz="1400" dirty="0"/>
              <a:t> (</a:t>
            </a:r>
            <a:r>
              <a:rPr lang="nl-NL" sz="1400" dirty="0" err="1"/>
              <a:t>famille</a:t>
            </a:r>
            <a:r>
              <a:rPr lang="nl-NL" sz="1400" dirty="0"/>
              <a:t>, </a:t>
            </a:r>
            <a:r>
              <a:rPr lang="nl-NL" sz="1400" dirty="0" err="1"/>
              <a:t>amis</a:t>
            </a:r>
            <a:r>
              <a:rPr lang="nl-NL" sz="1400" dirty="0"/>
              <a:t>); </a:t>
            </a:r>
            <a:r>
              <a:rPr lang="nl-NL" sz="1400" dirty="0" err="1"/>
              <a:t>isolation</a:t>
            </a:r>
            <a:r>
              <a:rPr lang="nl-NL" sz="1400" dirty="0"/>
              <a:t> &amp; </a:t>
            </a:r>
            <a:r>
              <a:rPr lang="nl-NL" sz="1400" dirty="0" err="1"/>
              <a:t>solitude</a:t>
            </a:r>
            <a:r>
              <a:rPr lang="nl-NL" sz="1400" dirty="0"/>
              <a:t>;</a:t>
            </a:r>
          </a:p>
          <a:p>
            <a:r>
              <a:rPr lang="nl-NL" sz="1400" dirty="0"/>
              <a:t>Les </a:t>
            </a:r>
            <a:r>
              <a:rPr lang="nl-NL" sz="1400" dirty="0" err="1"/>
              <a:t>prospections</a:t>
            </a:r>
            <a:r>
              <a:rPr lang="nl-NL" sz="1400" dirty="0"/>
              <a:t> de carrière </a:t>
            </a:r>
            <a:r>
              <a:rPr lang="nl-NL" sz="1400" dirty="0" err="1"/>
              <a:t>sont</a:t>
            </a:r>
            <a:r>
              <a:rPr lang="nl-NL" sz="1400" dirty="0"/>
              <a:t> </a:t>
            </a:r>
            <a:r>
              <a:rPr lang="nl-NL" sz="1400" dirty="0" err="1"/>
              <a:t>frustrées</a:t>
            </a:r>
            <a:r>
              <a:rPr lang="nl-NL" sz="1400" dirty="0"/>
              <a:t>; </a:t>
            </a:r>
            <a:r>
              <a:rPr lang="nl-NL" sz="1400" dirty="0" err="1"/>
              <a:t>le</a:t>
            </a:r>
            <a:r>
              <a:rPr lang="nl-NL" sz="1400" dirty="0"/>
              <a:t> passé </a:t>
            </a:r>
            <a:r>
              <a:rPr lang="nl-NL" sz="1400" dirty="0" err="1"/>
              <a:t>leurs</a:t>
            </a:r>
            <a:r>
              <a:rPr lang="nl-NL" sz="1400" dirty="0"/>
              <a:t> </a:t>
            </a:r>
            <a:r>
              <a:rPr lang="nl-NL" sz="1400" dirty="0" err="1"/>
              <a:t>poursuit</a:t>
            </a:r>
            <a:r>
              <a:rPr lang="nl-NL" sz="1400" dirty="0"/>
              <a:t>;</a:t>
            </a:r>
          </a:p>
          <a:p>
            <a:r>
              <a:rPr lang="nl-NL" sz="1400" dirty="0" err="1"/>
              <a:t>L’exit</a:t>
            </a:r>
            <a:r>
              <a:rPr lang="nl-NL" sz="1400" dirty="0"/>
              <a:t> </a:t>
            </a:r>
            <a:r>
              <a:rPr lang="nl-NL" sz="1400" dirty="0" err="1"/>
              <a:t>est</a:t>
            </a:r>
            <a:r>
              <a:rPr lang="nl-NL" sz="1400" dirty="0"/>
              <a:t> </a:t>
            </a:r>
            <a:r>
              <a:rPr lang="nl-NL" sz="1400" dirty="0" err="1"/>
              <a:t>considéré</a:t>
            </a:r>
            <a:r>
              <a:rPr lang="nl-NL" sz="1400" dirty="0"/>
              <a:t> comme </a:t>
            </a:r>
            <a:r>
              <a:rPr lang="nl-NL" sz="1400" dirty="0" err="1"/>
              <a:t>un</a:t>
            </a:r>
            <a:r>
              <a:rPr lang="nl-NL" sz="1400" dirty="0"/>
              <a:t> fiasco.</a:t>
            </a:r>
          </a:p>
        </p:txBody>
      </p:sp>
    </p:spTree>
    <p:extLst>
      <p:ext uri="{BB962C8B-B14F-4D97-AF65-F5344CB8AC3E}">
        <p14:creationId xmlns:p14="http://schemas.microsoft.com/office/powerpoint/2010/main" val="330537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500"/>
                                        <p:tgtEl>
                                          <p:spTgt spid="3">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500" fill="hold"/>
                                        <p:tgtEl>
                                          <p:spTgt spid="5"/>
                                        </p:tgtEl>
                                        <p:attrNameLst>
                                          <p:attrName>ppt_x</p:attrName>
                                        </p:attrNameLst>
                                      </p:cBhvr>
                                      <p:tavLst>
                                        <p:tav tm="0">
                                          <p:val>
                                            <p:strVal val="#ppt_x"/>
                                          </p:val>
                                        </p:tav>
                                        <p:tav tm="100000">
                                          <p:val>
                                            <p:strVal val="#ppt_x"/>
                                          </p:val>
                                        </p:tav>
                                      </p:tavLst>
                                    </p:anim>
                                    <p:anim calcmode="lin" valueType="num">
                                      <p:cBhvr additive="base">
                                        <p:cTn id="5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6">
                                            <p:txEl>
                                              <p:pRg st="0" end="0"/>
                                            </p:txEl>
                                          </p:spTgt>
                                        </p:tgtEl>
                                        <p:attrNameLst>
                                          <p:attrName>style.visibility</p:attrName>
                                        </p:attrNameLst>
                                      </p:cBhvr>
                                      <p:to>
                                        <p:strVal val="visible"/>
                                      </p:to>
                                    </p:set>
                                    <p:animEffect transition="in" filter="fade">
                                      <p:cBhvr>
                                        <p:cTn id="59" dur="500"/>
                                        <p:tgtEl>
                                          <p:spTgt spid="6">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6">
                                            <p:txEl>
                                              <p:pRg st="1" end="1"/>
                                            </p:txEl>
                                          </p:spTgt>
                                        </p:tgtEl>
                                        <p:attrNameLst>
                                          <p:attrName>style.visibility</p:attrName>
                                        </p:attrNameLst>
                                      </p:cBhvr>
                                      <p:to>
                                        <p:strVal val="visible"/>
                                      </p:to>
                                    </p:set>
                                    <p:animEffect transition="in" filter="fade">
                                      <p:cBhvr>
                                        <p:cTn id="64" dur="500"/>
                                        <p:tgtEl>
                                          <p:spTgt spid="6">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6">
                                            <p:txEl>
                                              <p:pRg st="2" end="2"/>
                                            </p:txEl>
                                          </p:spTgt>
                                        </p:tgtEl>
                                        <p:attrNameLst>
                                          <p:attrName>style.visibility</p:attrName>
                                        </p:attrNameLst>
                                      </p:cBhvr>
                                      <p:to>
                                        <p:strVal val="visible"/>
                                      </p:to>
                                    </p:set>
                                    <p:animEffect transition="in" filter="fade">
                                      <p:cBhvr>
                                        <p:cTn id="69" dur="500"/>
                                        <p:tgtEl>
                                          <p:spTgt spid="6">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6">
                                            <p:txEl>
                                              <p:pRg st="3" end="3"/>
                                            </p:txEl>
                                          </p:spTgt>
                                        </p:tgtEl>
                                        <p:attrNameLst>
                                          <p:attrName>style.visibility</p:attrName>
                                        </p:attrNameLst>
                                      </p:cBhvr>
                                      <p:to>
                                        <p:strVal val="visible"/>
                                      </p:to>
                                    </p:set>
                                    <p:animEffect transition="in" filter="fade">
                                      <p:cBhvr>
                                        <p:cTn id="74" dur="500"/>
                                        <p:tgtEl>
                                          <p:spTgt spid="6">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6">
                                            <p:txEl>
                                              <p:pRg st="4" end="4"/>
                                            </p:txEl>
                                          </p:spTgt>
                                        </p:tgtEl>
                                        <p:attrNameLst>
                                          <p:attrName>style.visibility</p:attrName>
                                        </p:attrNameLst>
                                      </p:cBhvr>
                                      <p:to>
                                        <p:strVal val="visible"/>
                                      </p:to>
                                    </p:set>
                                    <p:animEffect transition="in" filter="fade">
                                      <p:cBhvr>
                                        <p:cTn id="79" dur="500"/>
                                        <p:tgtEl>
                                          <p:spTgt spid="6">
                                            <p:txEl>
                                              <p:pRg st="4" end="4"/>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6">
                                            <p:txEl>
                                              <p:pRg st="5" end="5"/>
                                            </p:txEl>
                                          </p:spTgt>
                                        </p:tgtEl>
                                        <p:attrNameLst>
                                          <p:attrName>style.visibility</p:attrName>
                                        </p:attrNameLst>
                                      </p:cBhvr>
                                      <p:to>
                                        <p:strVal val="visible"/>
                                      </p:to>
                                    </p:set>
                                    <p:animEffect transition="in" filter="fade">
                                      <p:cBhvr>
                                        <p:cTn id="84"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ED35B1-D6DB-48BD-8420-2C8211276EDD}"/>
              </a:ext>
            </a:extLst>
          </p:cNvPr>
          <p:cNvSpPr>
            <a:spLocks noGrp="1"/>
          </p:cNvSpPr>
          <p:nvPr>
            <p:ph idx="1"/>
          </p:nvPr>
        </p:nvSpPr>
        <p:spPr>
          <a:xfrm>
            <a:off x="323528" y="1923678"/>
            <a:ext cx="8820472" cy="2952328"/>
          </a:xfrm>
        </p:spPr>
        <p:txBody>
          <a:bodyPr>
            <a:normAutofit/>
          </a:bodyPr>
          <a:lstStyle/>
          <a:p>
            <a:pPr marL="0" indent="0">
              <a:spcBef>
                <a:spcPts val="0"/>
              </a:spcBef>
              <a:buNone/>
            </a:pPr>
            <a:r>
              <a:rPr lang="nl-NL" sz="1700" b="1" dirty="0" err="1"/>
              <a:t>Garantir</a:t>
            </a:r>
            <a:r>
              <a:rPr lang="nl-NL" sz="1700" b="1" dirty="0"/>
              <a:t> </a:t>
            </a:r>
            <a:r>
              <a:rPr lang="nl-NL" sz="1700" b="1" dirty="0" err="1"/>
              <a:t>une</a:t>
            </a:r>
            <a:r>
              <a:rPr lang="nl-NL" sz="1700" b="1" dirty="0"/>
              <a:t> </a:t>
            </a:r>
            <a:r>
              <a:rPr lang="nl-NL" sz="1700" b="1" dirty="0" err="1"/>
              <a:t>politique</a:t>
            </a:r>
            <a:r>
              <a:rPr lang="nl-NL" sz="1700" b="1" dirty="0"/>
              <a:t> sociale</a:t>
            </a:r>
          </a:p>
          <a:p>
            <a:pPr marL="0" indent="0">
              <a:spcBef>
                <a:spcPts val="0"/>
              </a:spcBef>
              <a:buNone/>
            </a:pPr>
            <a:endParaRPr lang="nl-NL" sz="1700" i="1" dirty="0"/>
          </a:p>
          <a:p>
            <a:pPr marL="0" indent="0">
              <a:spcBef>
                <a:spcPts val="0"/>
              </a:spcBef>
              <a:buNone/>
            </a:pPr>
            <a:r>
              <a:rPr lang="nl-NL" sz="1700" i="1" dirty="0" err="1"/>
              <a:t>Créer</a:t>
            </a:r>
            <a:r>
              <a:rPr lang="nl-NL" sz="1700" i="1" dirty="0"/>
              <a:t> </a:t>
            </a:r>
            <a:r>
              <a:rPr lang="nl-NL" sz="1700" i="1" dirty="0" err="1"/>
              <a:t>un</a:t>
            </a:r>
            <a:r>
              <a:rPr lang="nl-NL" sz="1700" i="1" dirty="0"/>
              <a:t> </a:t>
            </a:r>
            <a:r>
              <a:rPr lang="nl-NL" sz="1700" i="1" dirty="0" err="1"/>
              <a:t>terreau</a:t>
            </a:r>
            <a:r>
              <a:rPr lang="nl-NL" sz="1700" i="1" dirty="0"/>
              <a:t> </a:t>
            </a:r>
            <a:r>
              <a:rPr lang="nl-NL" sz="1700" i="1" dirty="0" err="1"/>
              <a:t>saine</a:t>
            </a:r>
            <a:r>
              <a:rPr lang="nl-NL" sz="1700" i="1" dirty="0"/>
              <a:t> ;</a:t>
            </a:r>
          </a:p>
          <a:p>
            <a:pPr marL="0" indent="0">
              <a:spcBef>
                <a:spcPts val="0"/>
              </a:spcBef>
              <a:buNone/>
            </a:pPr>
            <a:r>
              <a:rPr lang="nl-NL" sz="1700" i="1" dirty="0"/>
              <a:t>Pas </a:t>
            </a:r>
            <a:r>
              <a:rPr lang="nl-NL" sz="1700" i="1" dirty="0" err="1"/>
              <a:t>seulement</a:t>
            </a:r>
            <a:r>
              <a:rPr lang="nl-NL" sz="1700" i="1" dirty="0"/>
              <a:t> en </a:t>
            </a:r>
            <a:r>
              <a:rPr lang="nl-NL" sz="1700" i="1" dirty="0" err="1"/>
              <a:t>termes</a:t>
            </a:r>
            <a:r>
              <a:rPr lang="nl-NL" sz="1700" i="1" dirty="0"/>
              <a:t> de prévention de </a:t>
            </a:r>
            <a:r>
              <a:rPr lang="nl-NL" sz="1700" i="1" dirty="0" err="1"/>
              <a:t>radicalisation</a:t>
            </a:r>
            <a:r>
              <a:rPr lang="nl-NL" sz="1700" i="1" dirty="0"/>
              <a:t> ;</a:t>
            </a:r>
          </a:p>
          <a:p>
            <a:pPr marL="0" indent="0">
              <a:spcBef>
                <a:spcPts val="0"/>
              </a:spcBef>
              <a:buNone/>
            </a:pPr>
            <a:r>
              <a:rPr lang="nl-NL" sz="1700" i="1" dirty="0" err="1"/>
              <a:t>Eviter</a:t>
            </a:r>
            <a:r>
              <a:rPr lang="nl-NL" sz="1700" i="1" dirty="0"/>
              <a:t> de laisser </a:t>
            </a:r>
            <a:r>
              <a:rPr lang="nl-NL" sz="1700" i="1" dirty="0" err="1"/>
              <a:t>tomber</a:t>
            </a:r>
            <a:r>
              <a:rPr lang="nl-NL" sz="1700" i="1" dirty="0"/>
              <a:t> les plus </a:t>
            </a:r>
            <a:r>
              <a:rPr lang="nl-NL" sz="1700" i="1" dirty="0" err="1"/>
              <a:t>fragiles</a:t>
            </a:r>
            <a:r>
              <a:rPr lang="nl-NL" sz="1700" i="1" dirty="0"/>
              <a:t> (en </a:t>
            </a:r>
            <a:r>
              <a:rPr lang="nl-NL" sz="1700" i="1" dirty="0" err="1"/>
              <a:t>école</a:t>
            </a:r>
            <a:r>
              <a:rPr lang="nl-NL" sz="1700" i="1" dirty="0"/>
              <a:t>; </a:t>
            </a:r>
            <a:r>
              <a:rPr lang="nl-NL" sz="1700" i="1" dirty="0" err="1"/>
              <a:t>sociétale</a:t>
            </a:r>
            <a:r>
              <a:rPr lang="nl-NL" sz="1700" i="1" dirty="0"/>
              <a:t>) ;</a:t>
            </a:r>
          </a:p>
          <a:p>
            <a:pPr marL="0" indent="0">
              <a:spcBef>
                <a:spcPts val="0"/>
              </a:spcBef>
              <a:buNone/>
            </a:pPr>
            <a:r>
              <a:rPr lang="nl-NL" sz="1700" i="1" dirty="0" err="1"/>
              <a:t>Eviter</a:t>
            </a:r>
            <a:r>
              <a:rPr lang="nl-NL" sz="1700" i="1" dirty="0"/>
              <a:t> </a:t>
            </a:r>
            <a:r>
              <a:rPr lang="nl-NL" sz="1700" i="1" dirty="0" err="1"/>
              <a:t>l’exclusion</a:t>
            </a:r>
            <a:r>
              <a:rPr lang="nl-NL" sz="1700" i="1" dirty="0"/>
              <a:t> sociale ;</a:t>
            </a:r>
          </a:p>
          <a:p>
            <a:pPr marL="0" indent="0">
              <a:spcBef>
                <a:spcPts val="0"/>
              </a:spcBef>
              <a:buNone/>
            </a:pPr>
            <a:r>
              <a:rPr lang="nl-NL" sz="1700" i="1" dirty="0" err="1"/>
              <a:t>Mener</a:t>
            </a:r>
            <a:r>
              <a:rPr lang="nl-NL" sz="1700" i="1" dirty="0"/>
              <a:t> </a:t>
            </a:r>
            <a:r>
              <a:rPr lang="nl-NL" sz="1700" i="1" dirty="0" err="1"/>
              <a:t>une</a:t>
            </a:r>
            <a:r>
              <a:rPr lang="nl-NL" sz="1700" i="1" dirty="0"/>
              <a:t> </a:t>
            </a:r>
            <a:r>
              <a:rPr lang="nl-NL" sz="1700" i="1" dirty="0" err="1"/>
              <a:t>politique</a:t>
            </a:r>
            <a:r>
              <a:rPr lang="nl-NL" sz="1700" i="1" dirty="0"/>
              <a:t> </a:t>
            </a:r>
            <a:r>
              <a:rPr lang="nl-NL" sz="1700" i="1" dirty="0" err="1"/>
              <a:t>d’intégration</a:t>
            </a:r>
            <a:r>
              <a:rPr lang="nl-NL" sz="1700" i="1" dirty="0"/>
              <a:t> ;</a:t>
            </a:r>
          </a:p>
          <a:p>
            <a:pPr marL="0" indent="0">
              <a:spcBef>
                <a:spcPts val="0"/>
              </a:spcBef>
              <a:buNone/>
            </a:pPr>
            <a:r>
              <a:rPr lang="nl-NL" sz="1700" i="1" dirty="0" err="1"/>
              <a:t>Appuyer</a:t>
            </a:r>
            <a:r>
              <a:rPr lang="nl-NL" sz="1700" i="1" dirty="0"/>
              <a:t> </a:t>
            </a:r>
            <a:r>
              <a:rPr lang="nl-NL" sz="1700" i="1" dirty="0" err="1"/>
              <a:t>le</a:t>
            </a:r>
            <a:r>
              <a:rPr lang="nl-NL" sz="1700" i="1" dirty="0"/>
              <a:t> respect </a:t>
            </a:r>
            <a:r>
              <a:rPr lang="nl-NL" sz="1700" i="1" dirty="0" err="1"/>
              <a:t>mutuel</a:t>
            </a:r>
            <a:r>
              <a:rPr lang="nl-NL" sz="1700" i="1" dirty="0"/>
              <a:t> ;</a:t>
            </a:r>
          </a:p>
          <a:p>
            <a:pPr marL="0" indent="0">
              <a:spcBef>
                <a:spcPts val="0"/>
              </a:spcBef>
              <a:buNone/>
            </a:pPr>
            <a:r>
              <a:rPr lang="nl-NL" sz="1700" i="1" dirty="0" err="1"/>
              <a:t>Garantir</a:t>
            </a:r>
            <a:r>
              <a:rPr lang="nl-NL" sz="1700" i="1" dirty="0"/>
              <a:t> </a:t>
            </a:r>
            <a:r>
              <a:rPr lang="nl-NL" sz="1700" i="1" dirty="0" err="1"/>
              <a:t>le</a:t>
            </a:r>
            <a:r>
              <a:rPr lang="nl-NL" sz="1700" i="1" dirty="0"/>
              <a:t> débat </a:t>
            </a:r>
            <a:r>
              <a:rPr lang="nl-NL" sz="1700" i="1" dirty="0" err="1"/>
              <a:t>ouvert</a:t>
            </a:r>
            <a:r>
              <a:rPr lang="nl-NL" sz="1700" i="1" dirty="0"/>
              <a:t> </a:t>
            </a:r>
            <a:r>
              <a:rPr lang="nl-NL" sz="1700" i="1" dirty="0" err="1"/>
              <a:t>avec</a:t>
            </a:r>
            <a:r>
              <a:rPr lang="nl-NL" sz="1700" i="1" dirty="0"/>
              <a:t> des </a:t>
            </a:r>
            <a:r>
              <a:rPr lang="nl-NL" sz="1700" i="1" dirty="0" err="1"/>
              <a:t>groupes</a:t>
            </a:r>
            <a:r>
              <a:rPr lang="nl-NL" sz="1700" i="1" dirty="0"/>
              <a:t> </a:t>
            </a:r>
            <a:r>
              <a:rPr lang="nl-NL" sz="1700" i="1" dirty="0" err="1"/>
              <a:t>radicaux</a:t>
            </a:r>
            <a:r>
              <a:rPr lang="nl-NL" sz="1700" i="1" dirty="0"/>
              <a:t> ; etc. </a:t>
            </a:r>
          </a:p>
          <a:p>
            <a:pPr marL="0" indent="0">
              <a:spcBef>
                <a:spcPts val="0"/>
              </a:spcBef>
              <a:buNone/>
            </a:pPr>
            <a:endParaRPr lang="nl-NL" sz="1700" i="1" dirty="0"/>
          </a:p>
          <a:p>
            <a:pPr marL="0" indent="0">
              <a:spcBef>
                <a:spcPts val="0"/>
              </a:spcBef>
              <a:buNone/>
            </a:pPr>
            <a:endParaRPr lang="nl-NL" sz="1700" i="1" dirty="0"/>
          </a:p>
          <a:p>
            <a:pPr marL="0" indent="0">
              <a:spcBef>
                <a:spcPts val="0"/>
              </a:spcBef>
              <a:buNone/>
            </a:pPr>
            <a:endParaRPr lang="nl-BE" sz="1700" dirty="0"/>
          </a:p>
        </p:txBody>
      </p:sp>
      <p:sp>
        <p:nvSpPr>
          <p:cNvPr id="4" name="Titel 1">
            <a:extLst>
              <a:ext uri="{FF2B5EF4-FFF2-40B4-BE49-F238E27FC236}">
                <a16:creationId xmlns:a16="http://schemas.microsoft.com/office/drawing/2014/main" id="{1441810A-BEF6-43E2-8A12-843C9B3D2592}"/>
              </a:ext>
            </a:extLst>
          </p:cNvPr>
          <p:cNvSpPr>
            <a:spLocks noGrp="1"/>
          </p:cNvSpPr>
          <p:nvPr>
            <p:ph type="title"/>
          </p:nvPr>
        </p:nvSpPr>
        <p:spPr>
          <a:xfrm>
            <a:off x="179512" y="627534"/>
            <a:ext cx="8507288" cy="1296144"/>
          </a:xfrm>
        </p:spPr>
        <p:txBody>
          <a:bodyPr>
            <a:normAutofit/>
          </a:bodyPr>
          <a:lstStyle/>
          <a:p>
            <a:r>
              <a:rPr lang="nl-BE" dirty="0"/>
              <a:t>1. </a:t>
            </a:r>
            <a:r>
              <a:rPr lang="nl-NL" sz="3200" dirty="0">
                <a:solidFill>
                  <a:schemeClr val="bg1"/>
                </a:solidFill>
              </a:rPr>
              <a:t>Prévention générale </a:t>
            </a:r>
            <a:r>
              <a:rPr lang="nl-NL" sz="3200" dirty="0" err="1">
                <a:solidFill>
                  <a:schemeClr val="bg1"/>
                </a:solidFill>
              </a:rPr>
              <a:t>intégrée</a:t>
            </a:r>
            <a:br>
              <a:rPr lang="nl-BE" sz="3200" dirty="0">
                <a:solidFill>
                  <a:srgbClr val="FF0000"/>
                </a:solidFill>
              </a:rPr>
            </a:br>
            <a:endParaRPr lang="nl-BE" dirty="0"/>
          </a:p>
        </p:txBody>
      </p:sp>
      <p:sp>
        <p:nvSpPr>
          <p:cNvPr id="2" name="Tijdelijke aanduiding voor dianummer 1">
            <a:extLst>
              <a:ext uri="{FF2B5EF4-FFF2-40B4-BE49-F238E27FC236}">
                <a16:creationId xmlns:a16="http://schemas.microsoft.com/office/drawing/2014/main" id="{49AFEEB9-8964-4FBB-B9EC-A5B31526E23E}"/>
              </a:ext>
            </a:extLst>
          </p:cNvPr>
          <p:cNvSpPr>
            <a:spLocks noGrp="1"/>
          </p:cNvSpPr>
          <p:nvPr>
            <p:ph type="sldNum" sz="quarter" idx="12"/>
          </p:nvPr>
        </p:nvSpPr>
        <p:spPr/>
        <p:txBody>
          <a:bodyPr/>
          <a:lstStyle/>
          <a:p>
            <a:fld id="{85D460FF-DEC1-4727-8D64-D3ED0F812F35}" type="slidenum">
              <a:rPr lang="fr-CH" smtClean="0"/>
              <a:t>7</a:t>
            </a:fld>
            <a:endParaRPr lang="fr-CH" dirty="0"/>
          </a:p>
        </p:txBody>
      </p:sp>
    </p:spTree>
    <p:extLst>
      <p:ext uri="{BB962C8B-B14F-4D97-AF65-F5344CB8AC3E}">
        <p14:creationId xmlns:p14="http://schemas.microsoft.com/office/powerpoint/2010/main" val="195468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14FEDCA-6874-43D4-BC12-517EB7B1C3A8}"/>
              </a:ext>
            </a:extLst>
          </p:cNvPr>
          <p:cNvSpPr>
            <a:spLocks noGrp="1"/>
          </p:cNvSpPr>
          <p:nvPr>
            <p:ph idx="1"/>
          </p:nvPr>
        </p:nvSpPr>
        <p:spPr>
          <a:xfrm>
            <a:off x="447970" y="1851670"/>
            <a:ext cx="8229600" cy="2886968"/>
          </a:xfrm>
        </p:spPr>
        <p:txBody>
          <a:bodyPr>
            <a:normAutofit fontScale="92500" lnSpcReduction="10000"/>
          </a:bodyPr>
          <a:lstStyle/>
          <a:p>
            <a:pPr marL="457200" indent="-457200">
              <a:buFont typeface="+mj-lt"/>
              <a:buAutoNum type="arabicPeriod"/>
            </a:pPr>
            <a:r>
              <a:rPr lang="nl-NL" b="1" dirty="0">
                <a:solidFill>
                  <a:srgbClr val="FF0000"/>
                </a:solidFill>
              </a:rPr>
              <a:t>Méthodes </a:t>
            </a:r>
            <a:r>
              <a:rPr lang="nl-NL" b="1" dirty="0" err="1">
                <a:solidFill>
                  <a:srgbClr val="FF0000"/>
                </a:solidFill>
              </a:rPr>
              <a:t>proactives</a:t>
            </a:r>
            <a:r>
              <a:rPr lang="nl-NL" b="1" dirty="0">
                <a:solidFill>
                  <a:srgbClr val="FF0000"/>
                </a:solidFill>
              </a:rPr>
              <a:t> </a:t>
            </a:r>
            <a:r>
              <a:rPr lang="nl-NL" dirty="0"/>
              <a:t>: offert par </a:t>
            </a:r>
            <a:r>
              <a:rPr lang="nl-NL" dirty="0" err="1"/>
              <a:t>l’authorité</a:t>
            </a:r>
            <a:r>
              <a:rPr lang="nl-NL" dirty="0"/>
              <a:t> </a:t>
            </a:r>
            <a:r>
              <a:rPr lang="nl-NL" dirty="0" err="1"/>
              <a:t>publique</a:t>
            </a:r>
            <a:r>
              <a:rPr lang="nl-NL" dirty="0"/>
              <a:t> à la </a:t>
            </a:r>
            <a:r>
              <a:rPr lang="nl-NL" dirty="0" err="1"/>
              <a:t>société</a:t>
            </a:r>
            <a:r>
              <a:rPr lang="nl-NL" dirty="0"/>
              <a:t> </a:t>
            </a:r>
            <a:r>
              <a:rPr lang="nl-NL" dirty="0" err="1"/>
              <a:t>civile</a:t>
            </a:r>
            <a:r>
              <a:rPr lang="nl-NL" dirty="0"/>
              <a:t> ;</a:t>
            </a:r>
          </a:p>
          <a:p>
            <a:pPr marL="457200" indent="-457200">
              <a:buFont typeface="+mj-lt"/>
              <a:buAutoNum type="arabicPeriod"/>
            </a:pPr>
            <a:endParaRPr lang="nl-NL" dirty="0"/>
          </a:p>
          <a:p>
            <a:pPr marL="457200" indent="-457200">
              <a:buFont typeface="+mj-lt"/>
              <a:buAutoNum type="arabicPeriod"/>
            </a:pPr>
            <a:r>
              <a:rPr lang="nl-NL" b="1" dirty="0">
                <a:solidFill>
                  <a:srgbClr val="FF0000"/>
                </a:solidFill>
              </a:rPr>
              <a:t>Méthodes </a:t>
            </a:r>
            <a:r>
              <a:rPr lang="nl-NL" b="1" dirty="0" err="1">
                <a:solidFill>
                  <a:srgbClr val="FF0000"/>
                </a:solidFill>
              </a:rPr>
              <a:t>réactives</a:t>
            </a:r>
            <a:r>
              <a:rPr lang="nl-NL" b="1" dirty="0">
                <a:solidFill>
                  <a:srgbClr val="FF0000"/>
                </a:solidFill>
              </a:rPr>
              <a:t> </a:t>
            </a:r>
            <a:r>
              <a:rPr lang="nl-NL" dirty="0"/>
              <a:t>: </a:t>
            </a:r>
            <a:r>
              <a:rPr lang="nl-NL" dirty="0" err="1"/>
              <a:t>collaboration</a:t>
            </a:r>
            <a:r>
              <a:rPr lang="nl-NL" dirty="0"/>
              <a:t> </a:t>
            </a:r>
            <a:r>
              <a:rPr lang="nl-NL" dirty="0" err="1"/>
              <a:t>entre</a:t>
            </a:r>
            <a:r>
              <a:rPr lang="nl-NL" dirty="0"/>
              <a:t> </a:t>
            </a:r>
            <a:r>
              <a:rPr lang="nl-NL" dirty="0" err="1"/>
              <a:t>l’authorité</a:t>
            </a:r>
            <a:r>
              <a:rPr lang="nl-NL" dirty="0"/>
              <a:t> </a:t>
            </a:r>
            <a:r>
              <a:rPr lang="nl-NL" dirty="0" err="1"/>
              <a:t>publique</a:t>
            </a:r>
            <a:r>
              <a:rPr lang="nl-NL" dirty="0"/>
              <a:t> et la </a:t>
            </a:r>
            <a:r>
              <a:rPr lang="nl-NL" dirty="0" err="1"/>
              <a:t>société</a:t>
            </a:r>
            <a:r>
              <a:rPr lang="nl-NL" dirty="0"/>
              <a:t> </a:t>
            </a:r>
            <a:r>
              <a:rPr lang="nl-NL" dirty="0" err="1"/>
              <a:t>civile</a:t>
            </a:r>
            <a:r>
              <a:rPr lang="nl-NL" dirty="0"/>
              <a:t> ;</a:t>
            </a:r>
          </a:p>
          <a:p>
            <a:pPr marL="457200" indent="-457200">
              <a:buFont typeface="+mj-lt"/>
              <a:buAutoNum type="arabicPeriod"/>
            </a:pPr>
            <a:endParaRPr lang="nl-NL" dirty="0"/>
          </a:p>
          <a:p>
            <a:pPr marL="457200" indent="-457200">
              <a:buFont typeface="+mj-lt"/>
              <a:buAutoNum type="arabicPeriod"/>
            </a:pPr>
            <a:r>
              <a:rPr lang="nl-NL" b="1" dirty="0" err="1">
                <a:solidFill>
                  <a:srgbClr val="FF0000"/>
                </a:solidFill>
              </a:rPr>
              <a:t>Pratiques</a:t>
            </a:r>
            <a:r>
              <a:rPr lang="nl-NL" b="1" dirty="0">
                <a:solidFill>
                  <a:srgbClr val="FF0000"/>
                </a:solidFill>
              </a:rPr>
              <a:t> </a:t>
            </a:r>
            <a:r>
              <a:rPr lang="nl-NL" b="1" dirty="0" err="1">
                <a:solidFill>
                  <a:srgbClr val="FF0000"/>
                </a:solidFill>
              </a:rPr>
              <a:t>d’échange</a:t>
            </a:r>
            <a:r>
              <a:rPr lang="nl-NL" b="1" dirty="0">
                <a:solidFill>
                  <a:srgbClr val="FF0000"/>
                </a:solidFill>
              </a:rPr>
              <a:t> </a:t>
            </a:r>
            <a:r>
              <a:rPr lang="nl-NL" dirty="0"/>
              <a:t>: </a:t>
            </a:r>
            <a:r>
              <a:rPr lang="nl-NL" dirty="0" err="1"/>
              <a:t>entre</a:t>
            </a:r>
            <a:r>
              <a:rPr lang="nl-NL" dirty="0"/>
              <a:t> </a:t>
            </a:r>
            <a:r>
              <a:rPr lang="nl-NL" dirty="0" err="1"/>
              <a:t>l’authorité</a:t>
            </a:r>
            <a:r>
              <a:rPr lang="nl-NL" dirty="0"/>
              <a:t> </a:t>
            </a:r>
            <a:r>
              <a:rPr lang="nl-NL" dirty="0" err="1"/>
              <a:t>publique</a:t>
            </a:r>
            <a:r>
              <a:rPr lang="nl-NL" dirty="0"/>
              <a:t> et la </a:t>
            </a:r>
            <a:r>
              <a:rPr lang="nl-NL" dirty="0" err="1"/>
              <a:t>société</a:t>
            </a:r>
            <a:r>
              <a:rPr lang="nl-NL" dirty="0"/>
              <a:t> </a:t>
            </a:r>
            <a:r>
              <a:rPr lang="nl-NL" dirty="0" err="1"/>
              <a:t>civile</a:t>
            </a:r>
            <a:r>
              <a:rPr lang="nl-NL" dirty="0"/>
              <a:t>.</a:t>
            </a:r>
          </a:p>
          <a:p>
            <a:endParaRPr lang="nl-BE" dirty="0"/>
          </a:p>
        </p:txBody>
      </p:sp>
      <p:sp>
        <p:nvSpPr>
          <p:cNvPr id="4" name="Titel 1">
            <a:extLst>
              <a:ext uri="{FF2B5EF4-FFF2-40B4-BE49-F238E27FC236}">
                <a16:creationId xmlns:a16="http://schemas.microsoft.com/office/drawing/2014/main" id="{6A77EEAB-F4C0-4F5C-AC5E-C049FA20B922}"/>
              </a:ext>
            </a:extLst>
          </p:cNvPr>
          <p:cNvSpPr>
            <a:spLocks noGrp="1"/>
          </p:cNvSpPr>
          <p:nvPr>
            <p:ph type="title"/>
          </p:nvPr>
        </p:nvSpPr>
        <p:spPr>
          <a:xfrm>
            <a:off x="457200" y="627534"/>
            <a:ext cx="8229600" cy="857250"/>
          </a:xfrm>
        </p:spPr>
        <p:txBody>
          <a:bodyPr>
            <a:normAutofit/>
          </a:bodyPr>
          <a:lstStyle/>
          <a:p>
            <a:r>
              <a:rPr lang="nl-NL" dirty="0"/>
              <a:t>2. </a:t>
            </a:r>
            <a:r>
              <a:rPr lang="nl-NL" dirty="0" err="1"/>
              <a:t>Formes</a:t>
            </a:r>
            <a:endParaRPr lang="nl-BE" dirty="0"/>
          </a:p>
        </p:txBody>
      </p:sp>
      <p:sp>
        <p:nvSpPr>
          <p:cNvPr id="2" name="Tijdelijke aanduiding voor dianummer 1">
            <a:extLst>
              <a:ext uri="{FF2B5EF4-FFF2-40B4-BE49-F238E27FC236}">
                <a16:creationId xmlns:a16="http://schemas.microsoft.com/office/drawing/2014/main" id="{12B26CDF-0633-43B1-A06A-9244E9508B1F}"/>
              </a:ext>
            </a:extLst>
          </p:cNvPr>
          <p:cNvSpPr>
            <a:spLocks noGrp="1"/>
          </p:cNvSpPr>
          <p:nvPr>
            <p:ph type="sldNum" sz="quarter" idx="12"/>
          </p:nvPr>
        </p:nvSpPr>
        <p:spPr/>
        <p:txBody>
          <a:bodyPr/>
          <a:lstStyle/>
          <a:p>
            <a:fld id="{85D460FF-DEC1-4727-8D64-D3ED0F812F35}" type="slidenum">
              <a:rPr lang="fr-CH" smtClean="0"/>
              <a:t>8</a:t>
            </a:fld>
            <a:endParaRPr lang="fr-CH"/>
          </a:p>
        </p:txBody>
      </p:sp>
    </p:spTree>
    <p:extLst>
      <p:ext uri="{BB962C8B-B14F-4D97-AF65-F5344CB8AC3E}">
        <p14:creationId xmlns:p14="http://schemas.microsoft.com/office/powerpoint/2010/main" val="281179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ED35B1-D6DB-48BD-8420-2C8211276EDD}"/>
              </a:ext>
            </a:extLst>
          </p:cNvPr>
          <p:cNvSpPr>
            <a:spLocks noGrp="1"/>
          </p:cNvSpPr>
          <p:nvPr>
            <p:ph idx="1"/>
          </p:nvPr>
        </p:nvSpPr>
        <p:spPr>
          <a:xfrm>
            <a:off x="457200" y="1707654"/>
            <a:ext cx="8686800" cy="3168352"/>
          </a:xfrm>
        </p:spPr>
        <p:txBody>
          <a:bodyPr>
            <a:normAutofit lnSpcReduction="10000"/>
          </a:bodyPr>
          <a:lstStyle/>
          <a:p>
            <a:pPr marL="0" indent="0">
              <a:spcBef>
                <a:spcPts val="0"/>
              </a:spcBef>
              <a:buNone/>
            </a:pPr>
            <a:r>
              <a:rPr lang="nl-NL" sz="1700" b="1" dirty="0"/>
              <a:t>3.1. </a:t>
            </a:r>
            <a:r>
              <a:rPr lang="nl-NL" sz="1700" b="1" dirty="0" err="1"/>
              <a:t>Entraînement</a:t>
            </a:r>
            <a:r>
              <a:rPr lang="nl-NL" sz="1700" b="1" dirty="0"/>
              <a:t> de </a:t>
            </a:r>
            <a:r>
              <a:rPr lang="nl-NL" sz="1700" b="1" dirty="0" err="1"/>
              <a:t>professionels</a:t>
            </a:r>
            <a:endParaRPr lang="nl-NL" sz="1700" b="1" dirty="0"/>
          </a:p>
          <a:p>
            <a:pPr marL="0" indent="0">
              <a:spcBef>
                <a:spcPts val="0"/>
              </a:spcBef>
              <a:buNone/>
            </a:pPr>
            <a:endParaRPr lang="nl-NL" sz="1700" i="1" dirty="0"/>
          </a:p>
          <a:p>
            <a:pPr marL="0" indent="0">
              <a:spcBef>
                <a:spcPts val="0"/>
              </a:spcBef>
              <a:buNone/>
            </a:pPr>
            <a:r>
              <a:rPr lang="nl-NL" sz="1700" i="1" dirty="0"/>
              <a:t>Groupe </a:t>
            </a:r>
            <a:r>
              <a:rPr lang="nl-NL" sz="1700" i="1" dirty="0" err="1"/>
              <a:t>cible</a:t>
            </a:r>
            <a:r>
              <a:rPr lang="nl-NL" sz="1700" i="1" dirty="0"/>
              <a:t> </a:t>
            </a:r>
          </a:p>
          <a:p>
            <a:pPr marL="0" indent="0">
              <a:spcBef>
                <a:spcPts val="0"/>
              </a:spcBef>
              <a:buNone/>
            </a:pPr>
            <a:r>
              <a:rPr lang="nl-NL" sz="1700" dirty="0" err="1"/>
              <a:t>Travailleurs</a:t>
            </a:r>
            <a:r>
              <a:rPr lang="nl-NL" sz="1700" dirty="0"/>
              <a:t> </a:t>
            </a:r>
            <a:r>
              <a:rPr lang="nl-NL" sz="1700" dirty="0" err="1"/>
              <a:t>sociaux</a:t>
            </a:r>
            <a:r>
              <a:rPr lang="nl-NL" sz="1700" dirty="0"/>
              <a:t>, </a:t>
            </a:r>
            <a:r>
              <a:rPr lang="nl-NL" sz="1700" dirty="0" err="1"/>
              <a:t>éducateurs</a:t>
            </a:r>
            <a:r>
              <a:rPr lang="nl-NL" sz="1700" dirty="0"/>
              <a:t> de </a:t>
            </a:r>
            <a:r>
              <a:rPr lang="nl-NL" sz="1700" dirty="0" err="1"/>
              <a:t>rue</a:t>
            </a:r>
            <a:r>
              <a:rPr lang="nl-NL" sz="1700" dirty="0"/>
              <a:t>, </a:t>
            </a:r>
            <a:r>
              <a:rPr lang="nl-NL" sz="1700" dirty="0" err="1"/>
              <a:t>enseignants</a:t>
            </a:r>
            <a:r>
              <a:rPr lang="nl-NL" sz="1700" dirty="0"/>
              <a:t>, </a:t>
            </a:r>
            <a:r>
              <a:rPr lang="nl-NL" sz="1700" dirty="0" err="1"/>
              <a:t>travailleurs</a:t>
            </a:r>
            <a:r>
              <a:rPr lang="nl-NL" sz="1700" dirty="0"/>
              <a:t> </a:t>
            </a:r>
            <a:r>
              <a:rPr lang="nl-NL" sz="1700" dirty="0" err="1"/>
              <a:t>municipaux</a:t>
            </a:r>
            <a:endParaRPr lang="nl-NL" sz="1700" dirty="0"/>
          </a:p>
          <a:p>
            <a:pPr marL="0" indent="0">
              <a:spcBef>
                <a:spcPts val="0"/>
              </a:spcBef>
              <a:buNone/>
            </a:pPr>
            <a:r>
              <a:rPr lang="nl-BE" sz="1700" i="1" dirty="0"/>
              <a:t>Point de </a:t>
            </a:r>
            <a:r>
              <a:rPr lang="nl-BE" sz="1700" i="1" dirty="0" err="1"/>
              <a:t>départ</a:t>
            </a:r>
            <a:r>
              <a:rPr lang="nl-BE" sz="1700" i="1" dirty="0"/>
              <a:t> </a:t>
            </a:r>
          </a:p>
          <a:p>
            <a:pPr marL="0" indent="0">
              <a:spcBef>
                <a:spcPts val="0"/>
              </a:spcBef>
              <a:buNone/>
            </a:pPr>
            <a:r>
              <a:rPr lang="nl-BE" sz="1700" dirty="0" err="1"/>
              <a:t>Comment</a:t>
            </a:r>
            <a:r>
              <a:rPr lang="nl-BE" sz="1700" dirty="0"/>
              <a:t> </a:t>
            </a:r>
            <a:r>
              <a:rPr lang="nl-BE" sz="1700" dirty="0" err="1"/>
              <a:t>s’attaquer</a:t>
            </a:r>
            <a:r>
              <a:rPr lang="nl-BE" sz="1700" dirty="0"/>
              <a:t> </a:t>
            </a:r>
            <a:r>
              <a:rPr lang="nl-BE" sz="1700" dirty="0" err="1"/>
              <a:t>aux</a:t>
            </a:r>
            <a:r>
              <a:rPr lang="nl-BE" sz="1700" dirty="0"/>
              <a:t> </a:t>
            </a:r>
            <a:r>
              <a:rPr lang="nl-BE" sz="1700" dirty="0" err="1"/>
              <a:t>jeunes</a:t>
            </a:r>
            <a:r>
              <a:rPr lang="nl-BE" sz="1700" dirty="0"/>
              <a:t> </a:t>
            </a:r>
            <a:r>
              <a:rPr lang="nl-BE" sz="1700" dirty="0" err="1"/>
              <a:t>qui</a:t>
            </a:r>
            <a:r>
              <a:rPr lang="nl-BE" sz="1700" dirty="0"/>
              <a:t> </a:t>
            </a:r>
            <a:r>
              <a:rPr lang="nl-BE" sz="1700" dirty="0" err="1"/>
              <a:t>radicalisent</a:t>
            </a:r>
            <a:r>
              <a:rPr lang="nl-BE" sz="1700" dirty="0"/>
              <a:t> ?</a:t>
            </a:r>
          </a:p>
          <a:p>
            <a:pPr marL="0" indent="0">
              <a:spcBef>
                <a:spcPts val="0"/>
              </a:spcBef>
              <a:buNone/>
            </a:pPr>
            <a:r>
              <a:rPr lang="nl-BE" sz="1700" i="1" dirty="0"/>
              <a:t>Méthode </a:t>
            </a:r>
            <a:r>
              <a:rPr lang="nl-BE" sz="1700" i="1" dirty="0" err="1"/>
              <a:t>locale</a:t>
            </a:r>
            <a:endParaRPr lang="nl-BE" sz="1700" i="1" dirty="0"/>
          </a:p>
          <a:p>
            <a:pPr marL="0" indent="0">
              <a:spcBef>
                <a:spcPts val="0"/>
              </a:spcBef>
              <a:buNone/>
            </a:pPr>
            <a:r>
              <a:rPr lang="nl-BE" sz="1700" i="1" dirty="0"/>
              <a:t>Methodes </a:t>
            </a:r>
          </a:p>
          <a:p>
            <a:pPr marL="0" indent="0">
              <a:spcBef>
                <a:spcPts val="0"/>
              </a:spcBef>
              <a:buNone/>
            </a:pPr>
            <a:r>
              <a:rPr lang="nl-BE" sz="1700" dirty="0"/>
              <a:t>- Cours </a:t>
            </a:r>
            <a:r>
              <a:rPr lang="nl-BE" sz="1700" dirty="0" err="1"/>
              <a:t>sur</a:t>
            </a:r>
            <a:r>
              <a:rPr lang="nl-BE" sz="1700" dirty="0"/>
              <a:t> la </a:t>
            </a:r>
            <a:r>
              <a:rPr lang="nl-BE" sz="1700" dirty="0" err="1"/>
              <a:t>radicalisation</a:t>
            </a:r>
            <a:r>
              <a:rPr lang="nl-BE" sz="1700" dirty="0"/>
              <a:t> (</a:t>
            </a:r>
            <a:r>
              <a:rPr lang="nl-BE" sz="1700" dirty="0" err="1"/>
              <a:t>connaissance</a:t>
            </a:r>
            <a:r>
              <a:rPr lang="nl-BE" sz="1700" dirty="0"/>
              <a:t>) ; </a:t>
            </a:r>
          </a:p>
          <a:p>
            <a:pPr marL="0" indent="0">
              <a:spcBef>
                <a:spcPts val="0"/>
              </a:spcBef>
              <a:buNone/>
            </a:pPr>
            <a:r>
              <a:rPr lang="nl-BE" sz="1700" dirty="0"/>
              <a:t>- </a:t>
            </a:r>
            <a:r>
              <a:rPr lang="nl-BE" sz="1700" dirty="0" err="1"/>
              <a:t>Entraînement</a:t>
            </a:r>
            <a:r>
              <a:rPr lang="nl-BE" sz="1700" dirty="0"/>
              <a:t> </a:t>
            </a:r>
            <a:r>
              <a:rPr lang="nl-BE" sz="1700" dirty="0" err="1"/>
              <a:t>d’attitudes</a:t>
            </a:r>
            <a:r>
              <a:rPr lang="nl-BE" sz="1700" dirty="0"/>
              <a:t> et </a:t>
            </a:r>
            <a:r>
              <a:rPr lang="nl-BE" sz="1700" dirty="0" err="1"/>
              <a:t>habilités</a:t>
            </a:r>
            <a:r>
              <a:rPr lang="nl-BE" sz="1700" dirty="0"/>
              <a:t> ;</a:t>
            </a:r>
          </a:p>
          <a:p>
            <a:pPr marL="0" indent="0">
              <a:spcBef>
                <a:spcPts val="0"/>
              </a:spcBef>
              <a:buNone/>
            </a:pPr>
            <a:r>
              <a:rPr lang="nl-BE" sz="1700" dirty="0"/>
              <a:t>- </a:t>
            </a:r>
            <a:r>
              <a:rPr lang="nl-BE" sz="1700" dirty="0" err="1"/>
              <a:t>Entraînement</a:t>
            </a:r>
            <a:r>
              <a:rPr lang="nl-BE" sz="1700" dirty="0"/>
              <a:t> de </a:t>
            </a:r>
            <a:r>
              <a:rPr lang="nl-BE" sz="1700" dirty="0" err="1"/>
              <a:t>conscience</a:t>
            </a:r>
            <a:r>
              <a:rPr lang="nl-BE" sz="1700" dirty="0"/>
              <a:t> ;</a:t>
            </a:r>
          </a:p>
          <a:p>
            <a:pPr marL="0" indent="0">
              <a:spcBef>
                <a:spcPts val="0"/>
              </a:spcBef>
              <a:buNone/>
            </a:pPr>
            <a:r>
              <a:rPr lang="nl-BE" sz="1700" dirty="0"/>
              <a:t>- Etudes de </a:t>
            </a:r>
            <a:r>
              <a:rPr lang="nl-BE" sz="1700" dirty="0" err="1"/>
              <a:t>cas</a:t>
            </a:r>
            <a:r>
              <a:rPr lang="nl-BE" sz="1700" dirty="0"/>
              <a:t>.</a:t>
            </a:r>
          </a:p>
        </p:txBody>
      </p:sp>
      <p:sp>
        <p:nvSpPr>
          <p:cNvPr id="4" name="Titel 1">
            <a:extLst>
              <a:ext uri="{FF2B5EF4-FFF2-40B4-BE49-F238E27FC236}">
                <a16:creationId xmlns:a16="http://schemas.microsoft.com/office/drawing/2014/main" id="{1441810A-BEF6-43E2-8A12-843C9B3D2592}"/>
              </a:ext>
            </a:extLst>
          </p:cNvPr>
          <p:cNvSpPr>
            <a:spLocks noGrp="1"/>
          </p:cNvSpPr>
          <p:nvPr>
            <p:ph type="title"/>
          </p:nvPr>
        </p:nvSpPr>
        <p:spPr>
          <a:xfrm>
            <a:off x="179512" y="627534"/>
            <a:ext cx="8507288" cy="1296144"/>
          </a:xfrm>
        </p:spPr>
        <p:txBody>
          <a:bodyPr>
            <a:normAutofit/>
          </a:bodyPr>
          <a:lstStyle/>
          <a:p>
            <a:r>
              <a:rPr lang="nl-NL" dirty="0"/>
              <a:t>3. </a:t>
            </a:r>
            <a:r>
              <a:rPr lang="nl-NL" sz="3200" dirty="0">
                <a:solidFill>
                  <a:schemeClr val="bg1"/>
                </a:solidFill>
              </a:rPr>
              <a:t>Méthodes </a:t>
            </a:r>
            <a:r>
              <a:rPr lang="nl-NL" sz="3200" dirty="0" err="1">
                <a:solidFill>
                  <a:schemeClr val="bg1"/>
                </a:solidFill>
              </a:rPr>
              <a:t>proactives</a:t>
            </a:r>
            <a:br>
              <a:rPr lang="nl-BE" sz="3200" dirty="0">
                <a:solidFill>
                  <a:srgbClr val="FF0000"/>
                </a:solidFill>
              </a:rPr>
            </a:br>
            <a:endParaRPr lang="nl-BE" dirty="0"/>
          </a:p>
        </p:txBody>
      </p:sp>
      <p:sp>
        <p:nvSpPr>
          <p:cNvPr id="2" name="Tijdelijke aanduiding voor dianummer 1">
            <a:extLst>
              <a:ext uri="{FF2B5EF4-FFF2-40B4-BE49-F238E27FC236}">
                <a16:creationId xmlns:a16="http://schemas.microsoft.com/office/drawing/2014/main" id="{49AFEEB9-8964-4FBB-B9EC-A5B31526E23E}"/>
              </a:ext>
            </a:extLst>
          </p:cNvPr>
          <p:cNvSpPr>
            <a:spLocks noGrp="1"/>
          </p:cNvSpPr>
          <p:nvPr>
            <p:ph type="sldNum" sz="quarter" idx="12"/>
          </p:nvPr>
        </p:nvSpPr>
        <p:spPr/>
        <p:txBody>
          <a:bodyPr/>
          <a:lstStyle/>
          <a:p>
            <a:fld id="{85D460FF-DEC1-4727-8D64-D3ED0F812F35}" type="slidenum">
              <a:rPr lang="fr-CH" smtClean="0"/>
              <a:t>9</a:t>
            </a:fld>
            <a:endParaRPr lang="fr-CH"/>
          </a:p>
        </p:txBody>
      </p:sp>
    </p:spTree>
    <p:extLst>
      <p:ext uri="{BB962C8B-B14F-4D97-AF65-F5344CB8AC3E}">
        <p14:creationId xmlns:p14="http://schemas.microsoft.com/office/powerpoint/2010/main" val="287673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Kantoorthema">
  <a:themeElements>
    <a:clrScheme name="DCAF Brand 2019">
      <a:dk1>
        <a:srgbClr val="00204E"/>
      </a:dk1>
      <a:lt1>
        <a:sysClr val="window" lastClr="FFFFFF"/>
      </a:lt1>
      <a:dk2>
        <a:srgbClr val="00204E"/>
      </a:dk2>
      <a:lt2>
        <a:srgbClr val="FBEABF"/>
      </a:lt2>
      <a:accent1>
        <a:srgbClr val="F0AB00"/>
      </a:accent1>
      <a:accent2>
        <a:srgbClr val="00B2A9"/>
      </a:accent2>
      <a:accent3>
        <a:srgbClr val="8996A0"/>
      </a:accent3>
      <a:accent4>
        <a:srgbClr val="A7B0B8"/>
      </a:accent4>
      <a:accent5>
        <a:srgbClr val="40C5BF"/>
      </a:accent5>
      <a:accent6>
        <a:srgbClr val="F4C040"/>
      </a:accent6>
      <a:hlink>
        <a:srgbClr val="00B2A9"/>
      </a:hlink>
      <a:folHlink>
        <a:srgbClr val="8996A0"/>
      </a:folHlink>
    </a:clrScheme>
    <a:fontScheme name="DCAF Brand 2019">
      <a:majorFont>
        <a:latin typeface="Saira ExtraBold"/>
        <a:ea typeface=""/>
        <a:cs typeface=""/>
      </a:majorFont>
      <a:minorFont>
        <a:latin typeface="Sair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CAF_PPT_2019  -  Read-Only" id="{014F4D34-BD9E-4009-8C7E-E98A92B543D8}" vid="{F29C20E7-F5D4-4B35-9A82-AD8720EE558F}"/>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A9AA30F3D58A46B04FE04A637DDD7E" ma:contentTypeVersion="5" ma:contentTypeDescription="Create a new document." ma:contentTypeScope="" ma:versionID="07087c4bf0409b5998ee80a82f212cca">
  <xsd:schema xmlns:xsd="http://www.w3.org/2001/XMLSchema" xmlns:xs="http://www.w3.org/2001/XMLSchema" xmlns:p="http://schemas.microsoft.com/office/2006/metadata/properties" xmlns:ns2="a1ec9f4b-03c0-425a-a532-22b772d100b9" xmlns:ns3="4c17f5b6-eb87-4ddb-ba55-74da1aef247e" targetNamespace="http://schemas.microsoft.com/office/2006/metadata/properties" ma:root="true" ma:fieldsID="6096781fde60b319dac031bc944f137e" ns2:_="" ns3:_="">
    <xsd:import namespace="a1ec9f4b-03c0-425a-a532-22b772d100b9"/>
    <xsd:import namespace="4c17f5b6-eb87-4ddb-ba55-74da1aef247e"/>
    <xsd:element name="properties">
      <xsd:complexType>
        <xsd:sequence>
          <xsd:element name="documentManagement">
            <xsd:complexType>
              <xsd:all>
                <xsd:element ref="ns2:_dlc_DocId" minOccurs="0"/>
                <xsd:element ref="ns2:_dlc_DocIdUrl" minOccurs="0"/>
                <xsd:element ref="ns2:_dlc_DocIdPersistId" minOccurs="0"/>
                <xsd:element ref="ns3:Author0" minOccurs="0"/>
                <xsd:element ref="ns3:Date" minOccurs="0"/>
                <xsd:element ref="ns3:Document_x0020_Type" minOccurs="0"/>
                <xsd:element ref="ns3: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ec9f4b-03c0-425a-a532-22b772d100b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c17f5b6-eb87-4ddb-ba55-74da1aef247e" elementFormDefault="qualified">
    <xsd:import namespace="http://schemas.microsoft.com/office/2006/documentManagement/types"/>
    <xsd:import namespace="http://schemas.microsoft.com/office/infopath/2007/PartnerControls"/>
    <xsd:element name="Author0" ma:index="11" nillable="true" ma:displayName="Author" ma:list="UserInfo" ma:SharePointGroup="0" ma:internalName="Author0"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ate" ma:index="12" nillable="true" ma:displayName="Date" ma:format="DateOnly" ma:internalName="Date">
      <xsd:simpleType>
        <xsd:restriction base="dms:DateTime"/>
      </xsd:simpleType>
    </xsd:element>
    <xsd:element name="Document_x0020_Type" ma:index="14" nillable="true" ma:displayName="Document Type" ma:internalName="Document_x0020_Type">
      <xsd:simpleType>
        <xsd:restriction base="dms:Text">
          <xsd:maxLength value="255"/>
        </xsd:restriction>
      </xsd:simpleType>
    </xsd:element>
    <xsd:element name="Topic" ma:index="15" nillable="true" ma:displayName="Topic" ma:internalName="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opic xmlns="4c17f5b6-eb87-4ddb-ba55-74da1aef247e">DCAF Standard Template</Topic>
    <Author0 xmlns="4c17f5b6-eb87-4ddb-ba55-74da1aef247e">
      <UserInfo>
        <DisplayName/>
        <AccountId xsi:nil="true"/>
        <AccountType/>
      </UserInfo>
    </Author0>
    <_dlc_DocId xmlns="a1ec9f4b-03c0-425a-a532-22b772d100b9">HF4RY2MMQTEP-1069230636-26</_dlc_DocId>
    <Date xmlns="4c17f5b6-eb87-4ddb-ba55-74da1aef247e" xsi:nil="true"/>
    <_dlc_DocIdUrl xmlns="a1ec9f4b-03c0-425a-a532-22b772d100b9">
      <Url>http://portal.dcaf.ch/intranet/_layouts/15/DocIdRedir.aspx?ID=HF4RY2MMQTEP-1069230636-26</Url>
      <Description>HF4RY2MMQTEP-1069230636-26</Description>
    </_dlc_DocIdUrl>
    <Document_x0020_Type xmlns="4c17f5b6-eb87-4ddb-ba55-74da1aef247e" xsi:nil="true"/>
  </documentManagement>
</p:properties>
</file>

<file path=customXml/itemProps1.xml><?xml version="1.0" encoding="utf-8"?>
<ds:datastoreItem xmlns:ds="http://schemas.openxmlformats.org/officeDocument/2006/customXml" ds:itemID="{8A54F654-4CDB-4612-9E81-5752656467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ec9f4b-03c0-425a-a532-22b772d100b9"/>
    <ds:schemaRef ds:uri="4c17f5b6-eb87-4ddb-ba55-74da1aef24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743556-E4CE-4332-94DD-FE7B91744762}">
  <ds:schemaRefs>
    <ds:schemaRef ds:uri="http://schemas.microsoft.com/sharepoint/events"/>
  </ds:schemaRefs>
</ds:datastoreItem>
</file>

<file path=customXml/itemProps3.xml><?xml version="1.0" encoding="utf-8"?>
<ds:datastoreItem xmlns:ds="http://schemas.openxmlformats.org/officeDocument/2006/customXml" ds:itemID="{5C5AEAA0-232A-4C6D-8E17-490031191817}">
  <ds:schemaRefs>
    <ds:schemaRef ds:uri="http://schemas.microsoft.com/sharepoint/v3/contenttype/forms"/>
  </ds:schemaRefs>
</ds:datastoreItem>
</file>

<file path=customXml/itemProps4.xml><?xml version="1.0" encoding="utf-8"?>
<ds:datastoreItem xmlns:ds="http://schemas.openxmlformats.org/officeDocument/2006/customXml" ds:itemID="{9D908632-6804-4692-88CB-B65401DE260E}">
  <ds:schemaRefs>
    <ds:schemaRef ds:uri="http://purl.org/dc/elements/1.1/"/>
    <ds:schemaRef ds:uri="http://www.w3.org/XML/1998/namespace"/>
    <ds:schemaRef ds:uri="http://schemas.microsoft.com/office/infopath/2007/PartnerControls"/>
    <ds:schemaRef ds:uri="http://purl.org/dc/terms/"/>
    <ds:schemaRef ds:uri="http://schemas.openxmlformats.org/package/2006/metadata/core-properties"/>
    <ds:schemaRef ds:uri="http://purl.org/dc/dcmitype/"/>
    <ds:schemaRef ds:uri="http://schemas.microsoft.com/office/2006/documentManagement/types"/>
    <ds:schemaRef ds:uri="4c17f5b6-eb87-4ddb-ba55-74da1aef247e"/>
    <ds:schemaRef ds:uri="a1ec9f4b-03c0-425a-a532-22b772d100b9"/>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DCAF PPT template</Template>
  <TotalTime>1168</TotalTime>
  <Words>1557</Words>
  <Application>Microsoft Office PowerPoint</Application>
  <PresentationFormat>Diavoorstelling (16:9)</PresentationFormat>
  <Paragraphs>308</Paragraphs>
  <Slides>25</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25</vt:i4>
      </vt:variant>
    </vt:vector>
  </HeadingPairs>
  <TitlesOfParts>
    <vt:vector size="32" baseType="lpstr">
      <vt:lpstr>Saira</vt:lpstr>
      <vt:lpstr>Calibri</vt:lpstr>
      <vt:lpstr>Saira ExtraBold</vt:lpstr>
      <vt:lpstr>Arial Narrow</vt:lpstr>
      <vt:lpstr>Raleway</vt:lpstr>
      <vt:lpstr>Arial</vt:lpstr>
      <vt:lpstr>Kantoorthema</vt:lpstr>
      <vt:lpstr>Prévention de radicalisation au niveau locales  </vt:lpstr>
      <vt:lpstr>Méthodologie   A la demande du Ministre de l’Intérieur plusieurs recherches exécutée sur la prévention de radicalisation et de terrorisme   Sources:   1. Documents policières (PV des cas bien précis) 2. Documents des la ville (programmes d’intégration en de réhabilitations) 3. Interviews personnelles avec des gens travaillant chez la police, des magistrats, des gardiens dans le prisons, les services sociaux, etc…)</vt:lpstr>
      <vt:lpstr>Contenu</vt:lpstr>
      <vt:lpstr>“Desistance”</vt:lpstr>
      <vt:lpstr>Déradicalisation</vt:lpstr>
      <vt:lpstr>Facteurs + EXIT</vt:lpstr>
      <vt:lpstr>1. Prévention générale intégrée </vt:lpstr>
      <vt:lpstr>2. Formes</vt:lpstr>
      <vt:lpstr>3. Méthodes proactives </vt:lpstr>
      <vt:lpstr>Méthodes proactives (2)  </vt:lpstr>
      <vt:lpstr>Méthodes proactives (3)  </vt:lpstr>
      <vt:lpstr>Méthodes proactives (4)  </vt:lpstr>
      <vt:lpstr>Méthodes proactives (5)</vt:lpstr>
      <vt:lpstr>Méthodes proactives (6)  </vt:lpstr>
      <vt:lpstr>Contenu</vt:lpstr>
      <vt:lpstr>4. Méthodes réactives</vt:lpstr>
      <vt:lpstr>5. Pratiques d’échange </vt:lpstr>
      <vt:lpstr>Pratiques d’échange (2) </vt:lpstr>
      <vt:lpstr>Pratiques d’échange (3) </vt:lpstr>
      <vt:lpstr>Contenu</vt:lpstr>
      <vt:lpstr>6. Approche de la radicalisation</vt:lpstr>
      <vt:lpstr>PowerPoint-presentatie</vt:lpstr>
      <vt:lpstr>Contenu</vt:lpstr>
      <vt:lpstr>PowerPoint-presentatie</vt:lpstr>
      <vt:lpstr>Merci de votre attention.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pponsaers@gmail.com</dc:creator>
  <cp:lastModifiedBy>pponsaers@gmail.com</cp:lastModifiedBy>
  <cp:revision>151</cp:revision>
  <dcterms:created xsi:type="dcterms:W3CDTF">2020-11-14T14:55:41Z</dcterms:created>
  <dcterms:modified xsi:type="dcterms:W3CDTF">2020-12-11T13:33:23Z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b4ce1521-fe70-4b84-b3d9-d71fcef5761b</vt:lpwstr>
  </property>
  <property fmtid="{D5CDD505-2E9C-101B-9397-08002B2CF9AE}" pid="3" name="ContentTypeId">
    <vt:lpwstr>0x010100B4A9AA30F3D58A46B04FE04A637DDD7E</vt:lpwstr>
  </property>
</Properties>
</file>