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sldIdLst>
    <p:sldId id="341" r:id="rId2"/>
    <p:sldId id="442" r:id="rId3"/>
    <p:sldId id="443" r:id="rId4"/>
    <p:sldId id="444" r:id="rId5"/>
    <p:sldId id="446" r:id="rId6"/>
    <p:sldId id="447" r:id="rId7"/>
    <p:sldId id="448" r:id="rId8"/>
    <p:sldId id="449" r:id="rId9"/>
    <p:sldId id="450" r:id="rId10"/>
    <p:sldId id="451" r:id="rId11"/>
    <p:sldId id="452" r:id="rId12"/>
    <p:sldId id="453" r:id="rId13"/>
    <p:sldId id="454" r:id="rId14"/>
    <p:sldId id="456" r:id="rId15"/>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113" userDrawn="1">
          <p15:clr>
            <a:srgbClr val="A4A3A4"/>
          </p15:clr>
        </p15:guide>
        <p15:guide id="2" pos="1345"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069" autoAdjust="0"/>
    <p:restoredTop sz="94660"/>
  </p:normalViewPr>
  <p:slideViewPr>
    <p:cSldViewPr snapToGrid="0">
      <p:cViewPr varScale="1">
        <p:scale>
          <a:sx n="85" d="100"/>
          <a:sy n="85" d="100"/>
        </p:scale>
        <p:origin x="221" y="62"/>
      </p:cViewPr>
      <p:guideLst>
        <p:guide orient="horz" pos="3113"/>
        <p:guide pos="1345"/>
      </p:guideLst>
    </p:cSldViewPr>
  </p:slideViewPr>
  <p:notesTextViewPr>
    <p:cViewPr>
      <p:scale>
        <a:sx n="1" d="1"/>
        <a:sy n="1" d="1"/>
      </p:scale>
      <p:origin x="0" y="0"/>
    </p:cViewPr>
  </p:notesTextViewPr>
  <p:notesViewPr>
    <p:cSldViewPr snapToGrid="0" showGuides="1">
      <p:cViewPr varScale="1">
        <p:scale>
          <a:sx n="52" d="100"/>
          <a:sy n="52" d="100"/>
        </p:scale>
        <p:origin x="2862" y="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BE" dirty="0"/>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9FD1B03-10B0-4A50-BE86-C993B3D14557}" type="datetimeFigureOut">
              <a:rPr lang="nl-BE" smtClean="0"/>
              <a:t>28/07/2024</a:t>
            </a:fld>
            <a:endParaRPr lang="nl-BE" dirty="0"/>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BE" dirty="0"/>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a:t>Tekststijl van het model bewerken</a:t>
            </a:r>
          </a:p>
          <a:p>
            <a:pPr lvl="1"/>
            <a:r>
              <a:rPr lang="nl-NL"/>
              <a:t>Tweede niveau</a:t>
            </a:r>
          </a:p>
          <a:p>
            <a:pPr lvl="2"/>
            <a:r>
              <a:rPr lang="nl-NL"/>
              <a:t>Derde niveau</a:t>
            </a:r>
          </a:p>
          <a:p>
            <a:pPr lvl="3"/>
            <a:r>
              <a:rPr lang="nl-NL"/>
              <a:t>Vierde niveau</a:t>
            </a:r>
          </a:p>
          <a:p>
            <a:pPr lvl="4"/>
            <a:r>
              <a:rPr lang="nl-NL"/>
              <a:t>Vijfde niveau</a:t>
            </a:r>
            <a:endParaRPr lang="nl-BE"/>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BE" dirty="0"/>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FA282F1-E30A-4714-9B36-7A9DD96628A2}" type="slidenum">
              <a:rPr lang="nl-BE" smtClean="0"/>
              <a:t>‹nr.›</a:t>
            </a:fld>
            <a:endParaRPr lang="nl-BE" dirty="0"/>
          </a:p>
        </p:txBody>
      </p:sp>
    </p:spTree>
    <p:extLst>
      <p:ext uri="{BB962C8B-B14F-4D97-AF65-F5344CB8AC3E}">
        <p14:creationId xmlns:p14="http://schemas.microsoft.com/office/powerpoint/2010/main" val="17189824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a:prstGeom prst="rect">
            <a:avLst/>
          </a:prstGeom>
        </p:spPr>
        <p:txBody>
          <a:bodyPr anchor="b"/>
          <a:lstStyle>
            <a:lvl1pPr algn="ctr">
              <a:defRPr sz="6000"/>
            </a:lvl1pPr>
          </a:lstStyle>
          <a:p>
            <a:r>
              <a:rPr lang="nl-NL"/>
              <a:t>Klik om de stijl te bewerken</a:t>
            </a:r>
            <a:endParaRPr lang="en-GB"/>
          </a:p>
        </p:txBody>
      </p:sp>
      <p:sp>
        <p:nvSpPr>
          <p:cNvPr id="3" name="Ondertitel 2"/>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a:t>Klik om de ondertitelstijl van het model te bewerken</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2683479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verticale tekst 2"/>
          <p:cNvSpPr>
            <a:spLocks noGrp="1"/>
          </p:cNvSpPr>
          <p:nvPr>
            <p:ph type="body" orient="vert" idx="1"/>
          </p:nvPr>
        </p:nvSpPr>
        <p:spPr>
          <a:xfrm>
            <a:off x="838200" y="1825625"/>
            <a:ext cx="10515600" cy="4351338"/>
          </a:xfrm>
          <a:prstGeom prst="rect">
            <a:avLst/>
          </a:prstGeo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7611629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a:prstGeom prst="rect">
            <a:avLst/>
          </a:prstGeom>
        </p:spPr>
        <p:txBody>
          <a:bodyPr vert="eaVert"/>
          <a:lstStyle/>
          <a:p>
            <a:r>
              <a:rPr lang="nl-NL"/>
              <a:t>Klik om de stijl te bewerken</a:t>
            </a:r>
            <a:endParaRPr lang="en-GB"/>
          </a:p>
        </p:txBody>
      </p:sp>
      <p:sp>
        <p:nvSpPr>
          <p:cNvPr id="3" name="Tijdelijke aanduiding voor verticale tekst 2"/>
          <p:cNvSpPr>
            <a:spLocks noGrp="1"/>
          </p:cNvSpPr>
          <p:nvPr>
            <p:ph type="body" orient="vert" idx="1"/>
          </p:nvPr>
        </p:nvSpPr>
        <p:spPr>
          <a:xfrm>
            <a:off x="838200" y="365125"/>
            <a:ext cx="7734300" cy="5811838"/>
          </a:xfrm>
          <a:prstGeom prst="rect">
            <a:avLst/>
          </a:prstGeo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5980252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inhoud 2"/>
          <p:cNvSpPr>
            <a:spLocks noGrp="1"/>
          </p:cNvSpPr>
          <p:nvPr>
            <p:ph idx="1"/>
          </p:nvPr>
        </p:nvSpPr>
        <p:spPr>
          <a:xfrm>
            <a:off x="838200" y="1825625"/>
            <a:ext cx="10515600" cy="435133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131040772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a:prstGeom prst="rect">
            <a:avLst/>
          </a:prstGeom>
        </p:spPr>
        <p:txBody>
          <a:bodyPr anchor="b"/>
          <a:lstStyle>
            <a:lvl1pPr>
              <a:defRPr sz="6000"/>
            </a:lvl1pPr>
          </a:lstStyle>
          <a:p>
            <a:r>
              <a:rPr lang="nl-NL"/>
              <a:t>Klik om de stijl te bewerken</a:t>
            </a:r>
            <a:endParaRPr lang="en-GB"/>
          </a:p>
        </p:txBody>
      </p:sp>
      <p:sp>
        <p:nvSpPr>
          <p:cNvPr id="3" name="Tijdelijke aanduiding voor tekst 2"/>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r>
              <a:rPr lang="nl-BE"/>
              <a:t>January 20, 2021</a:t>
            </a:r>
            <a:endParaRPr lang="en-GB" dirty="0"/>
          </a:p>
        </p:txBody>
      </p:sp>
      <p:sp>
        <p:nvSpPr>
          <p:cNvPr id="5" name="Tijdelijke aanduiding voor voettekst 4"/>
          <p:cNvSpPr>
            <a:spLocks noGrp="1"/>
          </p:cNvSpPr>
          <p:nvPr>
            <p:ph type="ftr" sz="quarter" idx="11"/>
          </p:nvPr>
        </p:nvSpPr>
        <p:spPr/>
        <p:txBody>
          <a:body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3301806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inhoud 2"/>
          <p:cNvSpPr>
            <a:spLocks noGrp="1"/>
          </p:cNvSpPr>
          <p:nvPr>
            <p:ph sz="half" idx="1"/>
          </p:nvPr>
        </p:nvSpPr>
        <p:spPr>
          <a:xfrm>
            <a:off x="838200" y="1825625"/>
            <a:ext cx="5181600" cy="435133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inhoud 3"/>
          <p:cNvSpPr>
            <a:spLocks noGrp="1"/>
          </p:cNvSpPr>
          <p:nvPr>
            <p:ph sz="half" idx="2"/>
          </p:nvPr>
        </p:nvSpPr>
        <p:spPr>
          <a:xfrm>
            <a:off x="6172200" y="1825625"/>
            <a:ext cx="5181600" cy="435133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datum 4"/>
          <p:cNvSpPr>
            <a:spLocks noGrp="1"/>
          </p:cNvSpPr>
          <p:nvPr>
            <p:ph type="dt" sz="half" idx="10"/>
          </p:nvPr>
        </p:nvSpPr>
        <p:spPr/>
        <p:txBody>
          <a:bodyPr/>
          <a:lstStyle/>
          <a:p>
            <a:r>
              <a:rPr lang="nl-BE"/>
              <a:t>January 20, 2021</a:t>
            </a:r>
            <a:endParaRPr lang="en-GB" dirty="0"/>
          </a:p>
        </p:txBody>
      </p:sp>
      <p:sp>
        <p:nvSpPr>
          <p:cNvPr id="6" name="Tijdelijke aanduiding voor voettekst 5"/>
          <p:cNvSpPr>
            <a:spLocks noGrp="1"/>
          </p:cNvSpPr>
          <p:nvPr>
            <p:ph type="ftr" sz="quarter" idx="11"/>
          </p:nvPr>
        </p:nvSpPr>
        <p:spPr/>
        <p:txBody>
          <a:bodyPr/>
          <a:lstStyle/>
          <a:p>
            <a:r>
              <a:rPr lang="en-US"/>
              <a:t>Technical Training Program on Parliamentary Oversight Mechanisms</a:t>
            </a:r>
            <a:endParaRPr lang="en-GB" dirty="0"/>
          </a:p>
        </p:txBody>
      </p:sp>
      <p:sp>
        <p:nvSpPr>
          <p:cNvPr id="7" name="Tijdelijke aanduiding voor dianummer 6"/>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427425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a:prstGeom prst="rect">
            <a:avLst/>
          </a:prstGeom>
        </p:spPr>
        <p:txBody>
          <a:bodyPr/>
          <a:lstStyle/>
          <a:p>
            <a:r>
              <a:rPr lang="nl-NL"/>
              <a:t>Klik om de stijl te bewerken</a:t>
            </a:r>
            <a:endParaRPr lang="en-GB"/>
          </a:p>
        </p:txBody>
      </p:sp>
      <p:sp>
        <p:nvSpPr>
          <p:cNvPr id="3" name="Tijdelijke aanduiding voor tekst 2"/>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839788" y="2505075"/>
            <a:ext cx="5157787" cy="368458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5" name="Tijdelijke aanduiding voor tekst 4"/>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6172200" y="2505075"/>
            <a:ext cx="5183188" cy="3684588"/>
          </a:xfrm>
          <a:prstGeom prst="rect">
            <a:avLst/>
          </a:prstGeom>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7" name="Tijdelijke aanduiding voor datum 6"/>
          <p:cNvSpPr>
            <a:spLocks noGrp="1"/>
          </p:cNvSpPr>
          <p:nvPr>
            <p:ph type="dt" sz="half" idx="10"/>
          </p:nvPr>
        </p:nvSpPr>
        <p:spPr/>
        <p:txBody>
          <a:bodyPr/>
          <a:lstStyle/>
          <a:p>
            <a:r>
              <a:rPr lang="nl-BE"/>
              <a:t>January 20, 2021</a:t>
            </a:r>
            <a:endParaRPr lang="en-GB" dirty="0"/>
          </a:p>
        </p:txBody>
      </p:sp>
      <p:sp>
        <p:nvSpPr>
          <p:cNvPr id="8" name="Tijdelijke aanduiding voor voettekst 7"/>
          <p:cNvSpPr>
            <a:spLocks noGrp="1"/>
          </p:cNvSpPr>
          <p:nvPr>
            <p:ph type="ftr" sz="quarter" idx="11"/>
          </p:nvPr>
        </p:nvSpPr>
        <p:spPr/>
        <p:txBody>
          <a:bodyPr/>
          <a:lstStyle/>
          <a:p>
            <a:r>
              <a:rPr lang="en-US"/>
              <a:t>Technical Training Program on Parliamentary Oversight Mechanisms</a:t>
            </a:r>
            <a:endParaRPr lang="en-GB" dirty="0"/>
          </a:p>
        </p:txBody>
      </p:sp>
      <p:sp>
        <p:nvSpPr>
          <p:cNvPr id="9" name="Tijdelijke aanduiding voor dianummer 8"/>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23867141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1325563"/>
          </a:xfrm>
          <a:prstGeom prst="rect">
            <a:avLst/>
          </a:prstGeom>
        </p:spPr>
        <p:txBody>
          <a:bodyPr/>
          <a:lstStyle/>
          <a:p>
            <a:r>
              <a:rPr lang="nl-NL"/>
              <a:t>Klik om de stijl te bewerken</a:t>
            </a:r>
            <a:endParaRPr lang="en-GB"/>
          </a:p>
        </p:txBody>
      </p:sp>
      <p:sp>
        <p:nvSpPr>
          <p:cNvPr id="3" name="Tijdelijke aanduiding voor datum 2"/>
          <p:cNvSpPr>
            <a:spLocks noGrp="1"/>
          </p:cNvSpPr>
          <p:nvPr>
            <p:ph type="dt" sz="half" idx="10"/>
          </p:nvPr>
        </p:nvSpPr>
        <p:spPr/>
        <p:txBody>
          <a:bodyPr/>
          <a:lstStyle/>
          <a:p>
            <a:r>
              <a:rPr lang="nl-BE"/>
              <a:t>January 20, 2021</a:t>
            </a:r>
            <a:endParaRPr lang="en-GB" dirty="0"/>
          </a:p>
        </p:txBody>
      </p:sp>
      <p:sp>
        <p:nvSpPr>
          <p:cNvPr id="4" name="Tijdelijke aanduiding voor voettekst 3"/>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137865280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r>
              <a:rPr lang="nl-BE"/>
              <a:t>January 20, 2021</a:t>
            </a:r>
            <a:endParaRPr lang="en-GB" dirty="0"/>
          </a:p>
        </p:txBody>
      </p:sp>
      <p:sp>
        <p:nvSpPr>
          <p:cNvPr id="3" name="Tijdelijke aanduiding voor voettekst 2"/>
          <p:cNvSpPr>
            <a:spLocks noGrp="1"/>
          </p:cNvSpPr>
          <p:nvPr>
            <p:ph type="ftr" sz="quarter" idx="11"/>
          </p:nvPr>
        </p:nvSpPr>
        <p:spPr/>
        <p:txBody>
          <a:bodyPr/>
          <a:lstStyle/>
          <a:p>
            <a:r>
              <a:rPr lang="en-US"/>
              <a:t>Technical Training Program on Parliamentary Oversight Mechanisms</a:t>
            </a:r>
            <a:endParaRPr lang="en-GB" dirty="0"/>
          </a:p>
        </p:txBody>
      </p:sp>
      <p:sp>
        <p:nvSpPr>
          <p:cNvPr id="4" name="Tijdelijke aanduiding voor dianummer 3"/>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29950169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de stijl te bewerken</a:t>
            </a:r>
            <a:endParaRPr lang="en-GB"/>
          </a:p>
        </p:txBody>
      </p:sp>
      <p:sp>
        <p:nvSpPr>
          <p:cNvPr id="3" name="Tijdelijke aanduiding voor inhoud 2"/>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endParaRPr lang="en-GB"/>
          </a:p>
        </p:txBody>
      </p:sp>
      <p:sp>
        <p:nvSpPr>
          <p:cNvPr id="4" name="Tijdelijke aanduiding voor tekst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r>
              <a:rPr lang="nl-BE"/>
              <a:t>January 20, 2021</a:t>
            </a:r>
            <a:endParaRPr lang="en-GB" dirty="0"/>
          </a:p>
        </p:txBody>
      </p:sp>
      <p:sp>
        <p:nvSpPr>
          <p:cNvPr id="6" name="Tijdelijke aanduiding voor voettekst 5"/>
          <p:cNvSpPr>
            <a:spLocks noGrp="1"/>
          </p:cNvSpPr>
          <p:nvPr>
            <p:ph type="ftr" sz="quarter" idx="11"/>
          </p:nvPr>
        </p:nvSpPr>
        <p:spPr/>
        <p:txBody>
          <a:bodyPr/>
          <a:lstStyle/>
          <a:p>
            <a:r>
              <a:rPr lang="en-US"/>
              <a:t>Technical Training Program on Parliamentary Oversight Mechanisms</a:t>
            </a:r>
            <a:endParaRPr lang="en-GB" dirty="0"/>
          </a:p>
        </p:txBody>
      </p:sp>
      <p:sp>
        <p:nvSpPr>
          <p:cNvPr id="7" name="Tijdelijke aanduiding voor dianummer 6"/>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12643912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a:prstGeom prst="rect">
            <a:avLst/>
          </a:prstGeom>
        </p:spPr>
        <p:txBody>
          <a:bodyPr anchor="b"/>
          <a:lstStyle>
            <a:lvl1pPr>
              <a:defRPr sz="3200"/>
            </a:lvl1pPr>
          </a:lstStyle>
          <a:p>
            <a:r>
              <a:rPr lang="nl-NL"/>
              <a:t>Klik om de stijl te bewerken</a:t>
            </a:r>
            <a:endParaRPr lang="en-GB"/>
          </a:p>
        </p:txBody>
      </p:sp>
      <p:sp>
        <p:nvSpPr>
          <p:cNvPr id="3" name="Tijdelijke aanduiding voor afbeelding 2"/>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dirty="0"/>
          </a:p>
        </p:txBody>
      </p:sp>
      <p:sp>
        <p:nvSpPr>
          <p:cNvPr id="4" name="Tijdelijke aanduiding voor tekst 3"/>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r>
              <a:rPr lang="nl-BE"/>
              <a:t>January 20, 2021</a:t>
            </a:r>
            <a:endParaRPr lang="en-GB" dirty="0"/>
          </a:p>
        </p:txBody>
      </p:sp>
      <p:sp>
        <p:nvSpPr>
          <p:cNvPr id="6" name="Tijdelijke aanduiding voor voettekst 5"/>
          <p:cNvSpPr>
            <a:spLocks noGrp="1"/>
          </p:cNvSpPr>
          <p:nvPr>
            <p:ph type="ftr" sz="quarter" idx="11"/>
          </p:nvPr>
        </p:nvSpPr>
        <p:spPr/>
        <p:txBody>
          <a:bodyPr/>
          <a:lstStyle/>
          <a:p>
            <a:r>
              <a:rPr lang="en-US"/>
              <a:t>Technical Training Program on Parliamentary Oversight Mechanisms</a:t>
            </a:r>
            <a:endParaRPr lang="en-GB" dirty="0"/>
          </a:p>
        </p:txBody>
      </p:sp>
      <p:sp>
        <p:nvSpPr>
          <p:cNvPr id="7" name="Tijdelijke aanduiding voor dianummer 6"/>
          <p:cNvSpPr>
            <a:spLocks noGrp="1"/>
          </p:cNvSpPr>
          <p:nvPr>
            <p:ph type="sldNum" sz="quarter" idx="12"/>
          </p:nvPr>
        </p:nvSpPr>
        <p:spPr/>
        <p:txBody>
          <a:bodyPr/>
          <a:lstStyle/>
          <a:p>
            <a:fld id="{8EB9FCB8-BC4F-453D-B4AC-92EACBE2DAE5}" type="slidenum">
              <a:rPr lang="en-GB" smtClean="0"/>
              <a:t>‹nr.›</a:t>
            </a:fld>
            <a:endParaRPr lang="en-GB" dirty="0"/>
          </a:p>
        </p:txBody>
      </p:sp>
    </p:spTree>
    <p:extLst>
      <p:ext uri="{BB962C8B-B14F-4D97-AF65-F5344CB8AC3E}">
        <p14:creationId xmlns:p14="http://schemas.microsoft.com/office/powerpoint/2010/main" val="3134297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8" name="Afbeelding 7">
            <a:extLst>
              <a:ext uri="{FF2B5EF4-FFF2-40B4-BE49-F238E27FC236}">
                <a16:creationId xmlns:a16="http://schemas.microsoft.com/office/drawing/2014/main" id="{C653BDBD-3247-4917-A861-638835BE693D}"/>
              </a:ext>
            </a:extLst>
          </p:cNvPr>
          <p:cNvPicPr>
            <a:picLocks noChangeAspect="1"/>
          </p:cNvPicPr>
          <p:nvPr userDrawn="1"/>
        </p:nvPicPr>
        <p:blipFill rotWithShape="1">
          <a:blip r:embed="rId13"/>
          <a:srcRect l="25780" t="27671" r="10157" b="5437"/>
          <a:stretch/>
        </p:blipFill>
        <p:spPr>
          <a:xfrm>
            <a:off x="0" y="0"/>
            <a:ext cx="12192000" cy="6859241"/>
          </a:xfrm>
          <a:prstGeom prst="rect">
            <a:avLst/>
          </a:prstGeom>
        </p:spPr>
      </p:pic>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nl-BE"/>
              <a:t>January 20, 2021</a:t>
            </a:r>
            <a:endParaRPr lang="en-GB" dirty="0"/>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Technical Training Program on Parliamentary Oversight Mechanisms</a:t>
            </a:r>
            <a:endParaRPr lang="en-GB" dirty="0"/>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EB9FCB8-BC4F-453D-B4AC-92EACBE2DAE5}" type="slidenum">
              <a:rPr lang="en-GB" smtClean="0"/>
              <a:t>‹nr.›</a:t>
            </a:fld>
            <a:endParaRPr lang="en-GB" dirty="0"/>
          </a:p>
        </p:txBody>
      </p:sp>
    </p:spTree>
    <p:extLst>
      <p:ext uri="{BB962C8B-B14F-4D97-AF65-F5344CB8AC3E}">
        <p14:creationId xmlns:p14="http://schemas.microsoft.com/office/powerpoint/2010/main" val="319517982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a:extLst>
              <a:ext uri="{FF2B5EF4-FFF2-40B4-BE49-F238E27FC236}">
                <a16:creationId xmlns:a16="http://schemas.microsoft.com/office/drawing/2014/main" id="{1F234253-185E-4CEC-AED2-69109C7645C2}"/>
              </a:ext>
            </a:extLst>
          </p:cNvPr>
          <p:cNvSpPr>
            <a:spLocks noGrp="1"/>
          </p:cNvSpPr>
          <p:nvPr>
            <p:ph type="subTitle" idx="1"/>
          </p:nvPr>
        </p:nvSpPr>
        <p:spPr>
          <a:xfrm>
            <a:off x="1650609" y="5065713"/>
            <a:ext cx="9144000" cy="1655762"/>
          </a:xfrm>
        </p:spPr>
        <p:txBody>
          <a:bodyPr/>
          <a:lstStyle/>
          <a:p>
            <a:r>
              <a:rPr lang="nl-NL" dirty="0">
                <a:latin typeface="+mj-lt"/>
              </a:rPr>
              <a:t>Prof. dr. Em. Paul Ponsaers</a:t>
            </a:r>
            <a:endParaRPr lang="nl-BE" dirty="0">
              <a:latin typeface="+mj-lt"/>
            </a:endParaRPr>
          </a:p>
        </p:txBody>
      </p:sp>
      <p:sp>
        <p:nvSpPr>
          <p:cNvPr id="5" name="Titel 1">
            <a:extLst>
              <a:ext uri="{FF2B5EF4-FFF2-40B4-BE49-F238E27FC236}">
                <a16:creationId xmlns:a16="http://schemas.microsoft.com/office/drawing/2014/main" id="{139918A9-6690-4D82-960F-A8EB8CDAB659}"/>
              </a:ext>
            </a:extLst>
          </p:cNvPr>
          <p:cNvSpPr txBox="1">
            <a:spLocks/>
          </p:cNvSpPr>
          <p:nvPr/>
        </p:nvSpPr>
        <p:spPr>
          <a:xfrm>
            <a:off x="2209800" y="1831291"/>
            <a:ext cx="7772400" cy="1470025"/>
          </a:xfrm>
          <a:prstGeom prst="rect">
            <a:avLst/>
          </a:prstGeom>
        </p:spPr>
        <p:txBody>
          <a:bodyPr anchor="b"/>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3200" b="1" dirty="0">
                <a:latin typeface="+mn-lt"/>
                <a:ea typeface="Times New Roman" panose="02020603050405020304" pitchFamily="18" charset="0"/>
                <a:cs typeface="Times New Roman" panose="02020603050405020304" pitchFamily="18" charset="0"/>
              </a:rPr>
              <a:t>Technical Training Program on Parliamentary Oversight Mechanisms</a:t>
            </a:r>
            <a:endParaRPr lang="nl-BE" sz="6600" dirty="0">
              <a:latin typeface="+mn-lt"/>
            </a:endParaRPr>
          </a:p>
        </p:txBody>
      </p:sp>
      <p:sp>
        <p:nvSpPr>
          <p:cNvPr id="8" name="Ondertitel 2">
            <a:extLst>
              <a:ext uri="{FF2B5EF4-FFF2-40B4-BE49-F238E27FC236}">
                <a16:creationId xmlns:a16="http://schemas.microsoft.com/office/drawing/2014/main" id="{704D79CA-032A-4A11-9A40-F8EE13C9DED2}"/>
              </a:ext>
            </a:extLst>
          </p:cNvPr>
          <p:cNvSpPr txBox="1">
            <a:spLocks/>
          </p:cNvSpPr>
          <p:nvPr/>
        </p:nvSpPr>
        <p:spPr>
          <a:xfrm>
            <a:off x="2895600" y="3499376"/>
            <a:ext cx="6400800" cy="1368276"/>
          </a:xfrm>
          <a:prstGeom prst="rect">
            <a:avLst/>
          </a:prstGeom>
        </p:spPr>
        <p:txBody>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r>
              <a:rPr lang="en-US" sz="2800" b="1">
                <a:solidFill>
                  <a:srgbClr val="000000"/>
                </a:solidFill>
                <a:ea typeface="Times New Roman" panose="02020603050405020304" pitchFamily="18" charset="0"/>
                <a:cs typeface="Times New Roman" panose="02020603050405020304" pitchFamily="18" charset="0"/>
              </a:rPr>
              <a:t>Module 1: Introduction to the Basic Concepts of the Parliamentary Oversight of the ISFs</a:t>
            </a:r>
            <a:endParaRPr lang="nl-BE" sz="4400" b="1" dirty="0"/>
          </a:p>
        </p:txBody>
      </p:sp>
    </p:spTree>
    <p:extLst>
      <p:ext uri="{BB962C8B-B14F-4D97-AF65-F5344CB8AC3E}">
        <p14:creationId xmlns:p14="http://schemas.microsoft.com/office/powerpoint/2010/main" val="148207936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10</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11" name="Pijl: rechts 10">
            <a:extLst>
              <a:ext uri="{FF2B5EF4-FFF2-40B4-BE49-F238E27FC236}">
                <a16:creationId xmlns:a16="http://schemas.microsoft.com/office/drawing/2014/main" id="{3578A067-9513-4F67-826B-3D8903F2DE32}"/>
              </a:ext>
            </a:extLst>
          </p:cNvPr>
          <p:cNvSpPr/>
          <p:nvPr/>
        </p:nvSpPr>
        <p:spPr>
          <a:xfrm>
            <a:off x="-540000" y="388800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2" name="Titel 1">
            <a:extLst>
              <a:ext uri="{FF2B5EF4-FFF2-40B4-BE49-F238E27FC236}">
                <a16:creationId xmlns:a16="http://schemas.microsoft.com/office/drawing/2014/main" id="{21021085-D297-448E-B3FD-9197FFAF2CD5}"/>
              </a:ext>
            </a:extLst>
          </p:cNvPr>
          <p:cNvSpPr>
            <a:spLocks noGrp="1"/>
          </p:cNvSpPr>
          <p:nvPr>
            <p:ph type="title"/>
          </p:nvPr>
        </p:nvSpPr>
        <p:spPr>
          <a:xfrm>
            <a:off x="2741747" y="271870"/>
            <a:ext cx="6444455" cy="1143000"/>
          </a:xfrm>
        </p:spPr>
        <p:txBody>
          <a:bodyPr/>
          <a:lstStyle/>
          <a:p>
            <a:pPr algn="ctr"/>
            <a:r>
              <a:rPr lang="nl-NL" sz="3200" b="1" dirty="0"/>
              <a:t>5. Different </a:t>
            </a:r>
            <a:r>
              <a:rPr lang="nl-NL" sz="3200" b="1" dirty="0" err="1"/>
              <a:t>forms</a:t>
            </a:r>
            <a:r>
              <a:rPr lang="nl-NL" sz="3200" b="1" dirty="0"/>
              <a:t> of “</a:t>
            </a:r>
            <a:r>
              <a:rPr lang="nl-NL" sz="3200" b="1" dirty="0" err="1"/>
              <a:t>oversight</a:t>
            </a:r>
            <a:r>
              <a:rPr lang="nl-NL" sz="3200" b="1" dirty="0"/>
              <a:t>”</a:t>
            </a:r>
            <a:endParaRPr lang="nl-BE" sz="3200" b="1" dirty="0"/>
          </a:p>
        </p:txBody>
      </p:sp>
      <p:sp>
        <p:nvSpPr>
          <p:cNvPr id="13" name="Tekstvak 12">
            <a:extLst>
              <a:ext uri="{FF2B5EF4-FFF2-40B4-BE49-F238E27FC236}">
                <a16:creationId xmlns:a16="http://schemas.microsoft.com/office/drawing/2014/main" id="{285D9EA8-8ED3-4C59-9F8B-A2491B9640AA}"/>
              </a:ext>
            </a:extLst>
          </p:cNvPr>
          <p:cNvSpPr txBox="1"/>
          <p:nvPr/>
        </p:nvSpPr>
        <p:spPr>
          <a:xfrm>
            <a:off x="2135188" y="1554386"/>
            <a:ext cx="10056812" cy="400110"/>
          </a:xfrm>
          <a:prstGeom prst="rect">
            <a:avLst/>
          </a:prstGeom>
          <a:noFill/>
        </p:spPr>
        <p:txBody>
          <a:bodyPr wrap="square">
            <a:spAutoFit/>
          </a:bodyPr>
          <a:lstStyle/>
          <a:p>
            <a:pPr marL="0" indent="0">
              <a:spcBef>
                <a:spcPts val="0"/>
              </a:spcBef>
              <a:buNone/>
            </a:pPr>
            <a:r>
              <a:rPr lang="nl-BE" sz="2000" b="1" i="1" dirty="0">
                <a:solidFill>
                  <a:srgbClr val="000000"/>
                </a:solidFill>
                <a:ea typeface="Calibri" panose="020F0502020204030204" pitchFamily="34" charset="0"/>
                <a:cs typeface="Times New Roman" panose="02020603050405020304" pitchFamily="18" charset="0"/>
              </a:rPr>
              <a:t>The </a:t>
            </a:r>
            <a:r>
              <a:rPr lang="nl-BE" sz="2000" b="1" i="1" dirty="0" err="1">
                <a:solidFill>
                  <a:srgbClr val="000000"/>
                </a:solidFill>
                <a:ea typeface="Calibri" panose="020F0502020204030204" pitchFamily="34" charset="0"/>
                <a:cs typeface="Times New Roman" panose="02020603050405020304" pitchFamily="18" charset="0"/>
              </a:rPr>
              <a:t>difference</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between</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internal</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and</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external</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oversight</a:t>
            </a:r>
            <a:endParaRPr lang="nl-BE" sz="2000" b="1" i="1" dirty="0">
              <a:solidFill>
                <a:srgbClr val="000000"/>
              </a:solidFill>
              <a:ea typeface="Calibri" panose="020F0502020204030204" pitchFamily="34" charset="0"/>
              <a:cs typeface="Times New Roman" panose="02020603050405020304" pitchFamily="18" charset="0"/>
            </a:endParaRPr>
          </a:p>
        </p:txBody>
      </p:sp>
      <p:sp>
        <p:nvSpPr>
          <p:cNvPr id="14" name="Tijdelijke aanduiding voor inhoud 2">
            <a:extLst>
              <a:ext uri="{FF2B5EF4-FFF2-40B4-BE49-F238E27FC236}">
                <a16:creationId xmlns:a16="http://schemas.microsoft.com/office/drawing/2014/main" id="{A244695E-0582-4622-9A47-D463D8F1BA4C}"/>
              </a:ext>
            </a:extLst>
          </p:cNvPr>
          <p:cNvSpPr txBox="1">
            <a:spLocks/>
          </p:cNvSpPr>
          <p:nvPr/>
        </p:nvSpPr>
        <p:spPr>
          <a:xfrm>
            <a:off x="2135188" y="1954496"/>
            <a:ext cx="9732350" cy="198327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Internal oversight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refers to the supervision that is organized </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within an actor itself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(hierarchical oversight of the police within the police itself). </a:t>
            </a:r>
          </a:p>
          <a:p>
            <a:pPr algn="just"/>
            <a:r>
              <a:rPr lang="en-US" sz="1800" b="1" dirty="0">
                <a:solidFill>
                  <a:srgbClr val="000000"/>
                </a:solidFill>
                <a:latin typeface="Calibri" panose="020F0502020204030204" pitchFamily="34" charset="0"/>
                <a:ea typeface="Calibri" panose="020F0502020204030204" pitchFamily="34" charset="0"/>
                <a:cs typeface="Times New Roman" panose="02020603050405020304" pitchFamily="18" charset="0"/>
              </a:rPr>
              <a:t>External supervision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is supervision that is organized </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outside the actor by other supervisory bodies </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(for example, the Public Prosecution Service that supervises the police, but also the independent complaints committee and the Ombudsman). Finally, by instituting legal remedies (such as appeal, cassation and opposition), participants in the process can challenge criminal decisions, and thus also exercise external supervision.</a:t>
            </a:r>
          </a:p>
        </p:txBody>
      </p:sp>
      <p:sp>
        <p:nvSpPr>
          <p:cNvPr id="15" name="Tekstvak 14">
            <a:extLst>
              <a:ext uri="{FF2B5EF4-FFF2-40B4-BE49-F238E27FC236}">
                <a16:creationId xmlns:a16="http://schemas.microsoft.com/office/drawing/2014/main" id="{F9C8A3A9-A15D-4726-BEFB-04CE17BB84D4}"/>
              </a:ext>
            </a:extLst>
          </p:cNvPr>
          <p:cNvSpPr txBox="1"/>
          <p:nvPr/>
        </p:nvSpPr>
        <p:spPr>
          <a:xfrm>
            <a:off x="2171974" y="3888000"/>
            <a:ext cx="10020026" cy="400110"/>
          </a:xfrm>
          <a:prstGeom prst="rect">
            <a:avLst/>
          </a:prstGeom>
          <a:noFill/>
        </p:spPr>
        <p:txBody>
          <a:bodyPr wrap="square">
            <a:spAutoFit/>
          </a:bodyPr>
          <a:lstStyle/>
          <a:p>
            <a:r>
              <a:rPr lang="nl-BE" sz="2000" b="1" i="1" dirty="0">
                <a:solidFill>
                  <a:srgbClr val="000000"/>
                </a:solidFill>
                <a:ea typeface="Calibri" panose="020F0502020204030204" pitchFamily="34" charset="0"/>
                <a:cs typeface="Times New Roman" panose="02020603050405020304" pitchFamily="18" charset="0"/>
              </a:rPr>
              <a:t>The </a:t>
            </a:r>
            <a:r>
              <a:rPr lang="nl-BE" sz="2000" b="1" i="1" dirty="0" err="1">
                <a:solidFill>
                  <a:srgbClr val="000000"/>
                </a:solidFill>
                <a:ea typeface="Calibri" panose="020F0502020204030204" pitchFamily="34" charset="0"/>
                <a:cs typeface="Times New Roman" panose="02020603050405020304" pitchFamily="18" charset="0"/>
              </a:rPr>
              <a:t>difference</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between</a:t>
            </a:r>
            <a:r>
              <a:rPr lang="nl-BE" sz="2000" b="1" i="1" dirty="0">
                <a:solidFill>
                  <a:srgbClr val="000000"/>
                </a:solidFill>
                <a:ea typeface="Calibri" panose="020F0502020204030204" pitchFamily="34" charset="0"/>
                <a:cs typeface="Times New Roman" panose="02020603050405020304" pitchFamily="18" charset="0"/>
              </a:rPr>
              <a:t> </a:t>
            </a:r>
            <a:r>
              <a:rPr lang="en-US" sz="2000" b="1" i="1" dirty="0">
                <a:solidFill>
                  <a:srgbClr val="000000"/>
                </a:solidFill>
                <a:latin typeface="Calibri" panose="020F0502020204030204" pitchFamily="34" charset="0"/>
                <a:ea typeface="Calibri" panose="020F0502020204030204" pitchFamily="34" charset="0"/>
                <a:cs typeface="Times New Roman" panose="02020603050405020304" pitchFamily="18" charset="0"/>
              </a:rPr>
              <a:t>oversight on operational management and policy-oriented oversight </a:t>
            </a:r>
            <a:endParaRPr lang="nl-BE" sz="2000" b="1" i="1" dirty="0">
              <a:solidFill>
                <a:srgbClr val="000000"/>
              </a:solidFill>
              <a:ea typeface="Calibri" panose="020F0502020204030204" pitchFamily="34" charset="0"/>
              <a:cs typeface="Times New Roman" panose="02020603050405020304" pitchFamily="18" charset="0"/>
            </a:endParaRPr>
          </a:p>
        </p:txBody>
      </p:sp>
      <p:sp>
        <p:nvSpPr>
          <p:cNvPr id="17" name="Tijdelijke aanduiding voor inhoud 2">
            <a:extLst>
              <a:ext uri="{FF2B5EF4-FFF2-40B4-BE49-F238E27FC236}">
                <a16:creationId xmlns:a16="http://schemas.microsoft.com/office/drawing/2014/main" id="{B12230ED-6E5F-4EE9-9833-7A842F8D29CB}"/>
              </a:ext>
            </a:extLst>
          </p:cNvPr>
          <p:cNvSpPr txBox="1">
            <a:spLocks/>
          </p:cNvSpPr>
          <p:nvPr/>
        </p:nvSpPr>
        <p:spPr>
          <a:xfrm>
            <a:off x="2135188" y="4288110"/>
            <a:ext cx="9732350" cy="1972571"/>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There is also oversight of </a:t>
            </a:r>
            <a:r>
              <a:rPr lang="en-US" sz="1800" b="1" dirty="0">
                <a:solidFill>
                  <a:srgbClr val="FF0000"/>
                </a:solidFill>
                <a:latin typeface="Calibri" panose="020F0502020204030204" pitchFamily="34" charset="0"/>
                <a:ea typeface="Calibri" panose="020F0502020204030204" pitchFamily="34" charset="0"/>
                <a:cs typeface="Times New Roman" panose="02020603050405020304" pitchFamily="18" charset="0"/>
              </a:rPr>
              <a:t>operational management and business processes</a:t>
            </a:r>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 to check whether the actions of ISFs are in accordance with the law. This can lead to disciplinary sanction. This is not the main focus of this training. </a:t>
            </a:r>
          </a:p>
          <a:p>
            <a:pPr algn="just"/>
            <a:r>
              <a:rPr lang="en-US" sz="1800" dirty="0">
                <a:solidFill>
                  <a:srgbClr val="000000"/>
                </a:solidFill>
                <a:latin typeface="Calibri" panose="020F0502020204030204" pitchFamily="34" charset="0"/>
                <a:ea typeface="Calibri" panose="020F0502020204030204" pitchFamily="34" charset="0"/>
                <a:cs typeface="Times New Roman" panose="02020603050405020304" pitchFamily="18" charset="0"/>
              </a:rPr>
              <a:t>The focus is on the question </a:t>
            </a:r>
            <a:r>
              <a:rPr lang="en-US" sz="1800" dirty="0">
                <a:solidFill>
                  <a:srgbClr val="000000"/>
                </a:solidFill>
                <a:ea typeface="Calibri" panose="020F0502020204030204" pitchFamily="34" charset="0"/>
                <a:cs typeface="Times New Roman" panose="02020603050405020304" pitchFamily="18" charset="0"/>
              </a:rPr>
              <a:t>whether the ISFs are </a:t>
            </a:r>
            <a:r>
              <a:rPr lang="en-US" sz="1800" b="1" dirty="0">
                <a:solidFill>
                  <a:srgbClr val="FF0000"/>
                </a:solidFill>
                <a:ea typeface="Calibri" panose="020F0502020204030204" pitchFamily="34" charset="0"/>
                <a:cs typeface="Times New Roman" panose="02020603050405020304" pitchFamily="18" charset="0"/>
              </a:rPr>
              <a:t>“doing the right things in a good way”</a:t>
            </a:r>
            <a:r>
              <a:rPr lang="en-US" sz="1800" dirty="0">
                <a:solidFill>
                  <a:srgbClr val="000000"/>
                </a:solidFill>
                <a:ea typeface="Calibri" panose="020F0502020204030204" pitchFamily="34" charset="0"/>
                <a:cs typeface="Times New Roman" panose="02020603050405020304" pitchFamily="18" charset="0"/>
              </a:rPr>
              <a:t>, in other words we wonder if “we have the ISFs that we want”. Several indicators can be used for that, </a:t>
            </a:r>
            <a:r>
              <a:rPr lang="tr-TR" sz="1800" dirty="0">
                <a:solidFill>
                  <a:srgbClr val="000000"/>
                </a:solidFill>
                <a:ea typeface="Times New Roman" panose="02020603050405020304" pitchFamily="18" charset="0"/>
              </a:rPr>
              <a:t>measuring impacts, effects, and goal achievements.</a:t>
            </a:r>
            <a:r>
              <a:rPr lang="nl-NL" sz="1800" dirty="0">
                <a:solidFill>
                  <a:srgbClr val="000000"/>
                </a:solidFill>
                <a:ea typeface="Times New Roman" panose="02020603050405020304" pitchFamily="18" charset="0"/>
              </a:rPr>
              <a:t> A</a:t>
            </a:r>
            <a:r>
              <a:rPr lang="en-US" sz="1800" dirty="0" err="1">
                <a:solidFill>
                  <a:srgbClr val="000000"/>
                </a:solidFill>
                <a:ea typeface="Calibri" panose="020F0502020204030204" pitchFamily="34" charset="0"/>
                <a:cs typeface="Times New Roman" panose="02020603050405020304" pitchFamily="18" charset="0"/>
              </a:rPr>
              <a:t>lso</a:t>
            </a:r>
            <a:r>
              <a:rPr lang="en-US" sz="1800" dirty="0">
                <a:solidFill>
                  <a:srgbClr val="000000"/>
                </a:solidFill>
                <a:ea typeface="Calibri" panose="020F0502020204030204" pitchFamily="34" charset="0"/>
                <a:cs typeface="Times New Roman" panose="02020603050405020304" pitchFamily="18" charset="0"/>
              </a:rPr>
              <a:t> the number of complaints by citizens concerning ISFs can be part of this evaluation.</a:t>
            </a:r>
          </a:p>
        </p:txBody>
      </p:sp>
    </p:spTree>
    <p:extLst>
      <p:ext uri="{BB962C8B-B14F-4D97-AF65-F5344CB8AC3E}">
        <p14:creationId xmlns:p14="http://schemas.microsoft.com/office/powerpoint/2010/main" val="8747344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125E-6 2.22222E-6 L 0.03463 -0.00116 " pathEditMode="relative" rAng="0" ptsTypes="AA">
                                      <p:cBhvr>
                                        <p:cTn id="6" dur="2000" fill="hold"/>
                                        <p:tgtEl>
                                          <p:spTgt spid="11"/>
                                        </p:tgtEl>
                                        <p:attrNameLst>
                                          <p:attrName>ppt_x</p:attrName>
                                          <p:attrName>ppt_y</p:attrName>
                                        </p:attrNameLst>
                                      </p:cBhvr>
                                      <p:rCtr x="1732" y="-6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4">
                                            <p:txEl>
                                              <p:pRg st="0" end="0"/>
                                            </p:txEl>
                                          </p:spTgt>
                                        </p:tgtEl>
                                        <p:attrNameLst>
                                          <p:attrName>style.visibility</p:attrName>
                                        </p:attrNameLst>
                                      </p:cBhvr>
                                      <p:to>
                                        <p:strVal val="visible"/>
                                      </p:to>
                                    </p:set>
                                    <p:animEffect transition="in" filter="fade">
                                      <p:cBhvr>
                                        <p:cTn id="16" dur="500"/>
                                        <p:tgtEl>
                                          <p:spTgt spid="14">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4">
                                            <p:txEl>
                                              <p:pRg st="1" end="1"/>
                                            </p:txEl>
                                          </p:spTgt>
                                        </p:tgtEl>
                                        <p:attrNameLst>
                                          <p:attrName>style.visibility</p:attrName>
                                        </p:attrNameLst>
                                      </p:cBhvr>
                                      <p:to>
                                        <p:strVal val="visible"/>
                                      </p:to>
                                    </p:set>
                                    <p:animEffect transition="in" filter="fade">
                                      <p:cBhvr>
                                        <p:cTn id="21" dur="500"/>
                                        <p:tgtEl>
                                          <p:spTgt spid="14">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tgtEl>
                                        <p:attrNameLst>
                                          <p:attrName>style.visibility</p:attrName>
                                        </p:attrNameLst>
                                      </p:cBhvr>
                                      <p:to>
                                        <p:strVal val="visible"/>
                                      </p:to>
                                    </p:set>
                                    <p:animEffect transition="in" filter="fade">
                                      <p:cBhvr>
                                        <p:cTn id="26" dur="500"/>
                                        <p:tgtEl>
                                          <p:spTgt spid="15"/>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xEl>
                                              <p:pRg st="0" end="0"/>
                                            </p:txEl>
                                          </p:spTgt>
                                        </p:tgtEl>
                                        <p:attrNameLst>
                                          <p:attrName>style.visibility</p:attrName>
                                        </p:attrNameLst>
                                      </p:cBhvr>
                                      <p:to>
                                        <p:strVal val="visible"/>
                                      </p:to>
                                    </p:set>
                                    <p:animEffect transition="in" filter="fade">
                                      <p:cBhvr>
                                        <p:cTn id="31" dur="500"/>
                                        <p:tgtEl>
                                          <p:spTgt spid="1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7">
                                            <p:txEl>
                                              <p:pRg st="1" end="1"/>
                                            </p:txEl>
                                          </p:spTgt>
                                        </p:tgtEl>
                                        <p:attrNameLst>
                                          <p:attrName>style.visibility</p:attrName>
                                        </p:attrNameLst>
                                      </p:cBhvr>
                                      <p:to>
                                        <p:strVal val="visible"/>
                                      </p:to>
                                    </p:set>
                                    <p:animEffect transition="in" filter="fade">
                                      <p:cBhvr>
                                        <p:cTn id="36" dur="500"/>
                                        <p:tgtEl>
                                          <p:spTgt spid="17">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3" grpId="0"/>
      <p:bldP spid="14" grpId="0" build="p"/>
      <p:bldP spid="15" grpId="0"/>
      <p:bldP spid="17"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11</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11" name="Pijl: rechts 10">
            <a:extLst>
              <a:ext uri="{FF2B5EF4-FFF2-40B4-BE49-F238E27FC236}">
                <a16:creationId xmlns:a16="http://schemas.microsoft.com/office/drawing/2014/main" id="{3578A067-9513-4F67-826B-3D8903F2DE32}"/>
              </a:ext>
            </a:extLst>
          </p:cNvPr>
          <p:cNvSpPr/>
          <p:nvPr/>
        </p:nvSpPr>
        <p:spPr>
          <a:xfrm>
            <a:off x="-568135" y="431301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Titel 1">
            <a:extLst>
              <a:ext uri="{FF2B5EF4-FFF2-40B4-BE49-F238E27FC236}">
                <a16:creationId xmlns:a16="http://schemas.microsoft.com/office/drawing/2014/main" id="{8E58DA1E-DBCC-47DB-AB3C-04F1D9472000}"/>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18" name="Tekstvak 17">
            <a:extLst>
              <a:ext uri="{FF2B5EF4-FFF2-40B4-BE49-F238E27FC236}">
                <a16:creationId xmlns:a16="http://schemas.microsoft.com/office/drawing/2014/main" id="{B72648A8-57EC-450C-B431-A00ED542A6D5}"/>
              </a:ext>
            </a:extLst>
          </p:cNvPr>
          <p:cNvSpPr txBox="1"/>
          <p:nvPr/>
        </p:nvSpPr>
        <p:spPr>
          <a:xfrm>
            <a:off x="2135188" y="1535745"/>
            <a:ext cx="9693009" cy="1938992"/>
          </a:xfrm>
          <a:prstGeom prst="rect">
            <a:avLst/>
          </a:prstGeom>
          <a:noFill/>
        </p:spPr>
        <p:txBody>
          <a:bodyPr wrap="square">
            <a:spAutoFit/>
          </a:bodyPr>
          <a:lstStyle/>
          <a:p>
            <a:r>
              <a:rPr lang="en-US"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parliamentary mission is considered to determine the role of Parliament, in other words the Mission contains the definition of the role of Parliament, answering the “</a:t>
            </a:r>
            <a:r>
              <a:rPr lang="en-US" b="1" i="1"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What</a:t>
            </a:r>
            <a:r>
              <a:rPr lang="en-US"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question.</a:t>
            </a:r>
            <a:endParaRPr lang="nl-BE" dirty="0">
              <a:effectLst/>
              <a:latin typeface="Calibri" panose="020F0502020204030204" pitchFamily="34" charset="0"/>
              <a:ea typeface="Calibri" panose="020F0502020204030204" pitchFamily="34" charset="0"/>
              <a:cs typeface="Times New Roman" panose="02020603050405020304" pitchFamily="18" charset="0"/>
            </a:endParaRPr>
          </a:p>
          <a:p>
            <a:pPr algn="just"/>
            <a:r>
              <a:rPr lang="en-US" kern="18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In most States the role of Parliament is defined as:</a:t>
            </a:r>
            <a:endParaRPr lang="nl-BE"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Scrutiny</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Check and challenge the work of the Executive</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Legislation</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Make good laws and change existing laws</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Debating</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Debate the important issues of the day</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a:p>
            <a:pPr marL="342900" lvl="0" indent="-342900">
              <a:buSzPts val="1000"/>
              <a:buFont typeface="Symbol" panose="05050102010706020507" pitchFamily="18" charset="2"/>
              <a:buChar char=""/>
              <a:tabLst>
                <a:tab pos="228600" algn="l"/>
              </a:tabLst>
            </a:pPr>
            <a:r>
              <a:rPr lang="en-US" sz="1600" b="1" i="1"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Budget Control</a:t>
            </a:r>
            <a:r>
              <a:rPr lang="en-US" sz="16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Check and approve Government spending</a:t>
            </a:r>
            <a:endParaRPr lang="nl-BE" sz="16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19" name="Tijdelijke aanduiding voor inhoud 2">
            <a:extLst>
              <a:ext uri="{FF2B5EF4-FFF2-40B4-BE49-F238E27FC236}">
                <a16:creationId xmlns:a16="http://schemas.microsoft.com/office/drawing/2014/main" id="{52C87DF5-CA87-4FB8-AD5C-38E368D3F661}"/>
              </a:ext>
            </a:extLst>
          </p:cNvPr>
          <p:cNvSpPr txBox="1">
            <a:spLocks/>
          </p:cNvSpPr>
          <p:nvPr/>
        </p:nvSpPr>
        <p:spPr>
          <a:xfrm>
            <a:off x="2135188" y="3595612"/>
            <a:ext cx="9693008" cy="2537713"/>
          </a:xfrm>
          <a:prstGeom prst="rect">
            <a:avLst/>
          </a:prstGeom>
          <a:solidFill>
            <a:schemeClr val="accent6">
              <a:lumMod val="20000"/>
              <a:lumOff val="80000"/>
            </a:schemeClr>
          </a:solidFill>
          <a:ln>
            <a:solidFill>
              <a:schemeClr val="tx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600" b="1" dirty="0">
                <a:latin typeface="Calibri" panose="020F0502020204030204" pitchFamily="34" charset="0"/>
                <a:ea typeface="Calibri" panose="020F0502020204030204" pitchFamily="34" charset="0"/>
              </a:rPr>
              <a:t>“Scrutiny”</a:t>
            </a:r>
          </a:p>
          <a:p>
            <a:pPr>
              <a:lnSpc>
                <a:spcPct val="100000"/>
              </a:lnSpc>
              <a:spcBef>
                <a:spcPts val="0"/>
              </a:spcBef>
            </a:pPr>
            <a:r>
              <a:rPr lang="en-GB" sz="1600" b="1" i="1" dirty="0">
                <a:latin typeface="Calibri" panose="020F0502020204030204" pitchFamily="34" charset="0"/>
                <a:ea typeface="Calibri" panose="020F0502020204030204" pitchFamily="34" charset="0"/>
              </a:rPr>
              <a:t>General: </a:t>
            </a:r>
          </a:p>
          <a:p>
            <a:pPr lvl="1">
              <a:lnSpc>
                <a:spcPct val="100000"/>
              </a:lnSpc>
              <a:spcBef>
                <a:spcPts val="0"/>
              </a:spcBef>
              <a:buFont typeface="Courier New" panose="02070309020205020404" pitchFamily="49" charset="0"/>
              <a:buChar char="o"/>
            </a:pPr>
            <a:r>
              <a:rPr lang="en-GB" sz="1600" dirty="0">
                <a:latin typeface="Calibri" panose="020F0502020204030204" pitchFamily="34" charset="0"/>
                <a:ea typeface="Calibri" panose="020F0502020204030204" pitchFamily="34" charset="0"/>
              </a:rPr>
              <a:t>“to </a:t>
            </a:r>
            <a:r>
              <a:rPr lang="en-US" sz="1600" dirty="0">
                <a:latin typeface="Calibri" panose="020F0502020204030204" pitchFamily="34" charset="0"/>
                <a:ea typeface="Times New Roman" panose="02020603050405020304" pitchFamily="18" charset="0"/>
              </a:rPr>
              <a:t>check and to challenge the work of the Executive”: need for direct communication with the Executive and can obtain documents from the Executive; Liaison offices with the Executive;</a:t>
            </a:r>
          </a:p>
          <a:p>
            <a:pPr lvl="1">
              <a:lnSpc>
                <a:spcPct val="100000"/>
              </a:lnSpc>
              <a:spcBef>
                <a:spcPts val="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rPr>
              <a:t>carry out parliamentary inquiries = the sword of the Parliament; specific competencies; expertise; proportional participation of all political groups</a:t>
            </a:r>
          </a:p>
          <a:p>
            <a:pPr>
              <a:lnSpc>
                <a:spcPct val="100000"/>
              </a:lnSpc>
              <a:spcBef>
                <a:spcPts val="0"/>
              </a:spcBef>
            </a:pPr>
            <a:r>
              <a:rPr lang="nl-BE" sz="1600" b="1" i="1" dirty="0" err="1">
                <a:latin typeface="Calibri" panose="020F0502020204030204" pitchFamily="34" charset="0"/>
                <a:ea typeface="Times New Roman" panose="02020603050405020304" pitchFamily="18" charset="0"/>
              </a:rPr>
              <a:t>Specific</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concerning</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ISFs</a:t>
            </a:r>
            <a:r>
              <a:rPr lang="nl-BE" sz="1600" b="1" i="1" dirty="0">
                <a:latin typeface="Calibri" panose="020F0502020204030204" pitchFamily="34" charset="0"/>
                <a:ea typeface="Times New Roman" panose="02020603050405020304" pitchFamily="18" charset="0"/>
              </a:rPr>
              <a:t>: </a:t>
            </a:r>
          </a:p>
          <a:p>
            <a:pPr lvl="1">
              <a:lnSpc>
                <a:spcPct val="100000"/>
              </a:lnSpc>
              <a:spcBef>
                <a:spcPts val="0"/>
              </a:spcBef>
              <a:buFont typeface="Courier New" panose="02070309020205020404" pitchFamily="49" charset="0"/>
              <a:buChar char="o"/>
            </a:pPr>
            <a:r>
              <a:rPr lang="en-GB" sz="1600" dirty="0">
                <a:latin typeface="Calibri" panose="020F0502020204030204" pitchFamily="34" charset="0"/>
                <a:ea typeface="Calibri" panose="020F0502020204030204" pitchFamily="34" charset="0"/>
              </a:rPr>
              <a:t>minimally access to information from the Executive, but also maximally complemented by other resources</a:t>
            </a:r>
          </a:p>
          <a:p>
            <a:pPr lvl="1">
              <a:lnSpc>
                <a:spcPct val="100000"/>
              </a:lnSpc>
              <a:spcBef>
                <a:spcPts val="0"/>
              </a:spcBef>
              <a:buFont typeface="Courier New" panose="02070309020205020404" pitchFamily="49" charset="0"/>
              <a:buChar char="o"/>
            </a:pPr>
            <a:r>
              <a:rPr lang="en-GB" sz="1600" dirty="0">
                <a:latin typeface="Calibri" panose="020F0502020204030204" pitchFamily="34" charset="0"/>
                <a:ea typeface="Times New Roman" panose="02020603050405020304" pitchFamily="18" charset="0"/>
              </a:rPr>
              <a:t>parliamentary inquiries = way to learn about ISFs</a:t>
            </a:r>
          </a:p>
          <a:p>
            <a:pPr lvl="1">
              <a:lnSpc>
                <a:spcPct val="100000"/>
              </a:lnSpc>
              <a:spcBef>
                <a:spcPts val="0"/>
              </a:spcBef>
              <a:buFont typeface="Courier New" panose="02070309020205020404" pitchFamily="49" charset="0"/>
              <a:buChar char="o"/>
            </a:pPr>
            <a:r>
              <a:rPr lang="en-GB" sz="1600" dirty="0">
                <a:latin typeface="Calibri" panose="020F0502020204030204" pitchFamily="34" charset="0"/>
                <a:ea typeface="Times New Roman" panose="02020603050405020304" pitchFamily="18" charset="0"/>
              </a:rPr>
              <a:t>independent complaint systems; criteria for independence; oversight on the complaint system itself</a:t>
            </a:r>
            <a:endParaRPr lang="en-US" sz="16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2125965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125E-6 2.22222E-6 L 0.03463 -0.00116 " pathEditMode="relative" rAng="0" ptsTypes="AA">
                                      <p:cBhvr>
                                        <p:cTn id="6" dur="2000" fill="hold"/>
                                        <p:tgtEl>
                                          <p:spTgt spid="11"/>
                                        </p:tgtEl>
                                        <p:attrNameLst>
                                          <p:attrName>ppt_x</p:attrName>
                                          <p:attrName>ppt_y</p:attrName>
                                        </p:attrNameLst>
                                      </p:cBhvr>
                                      <p:rCtr x="1732" y="-6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
                                            <p:txEl>
                                              <p:pRg st="1" end="1"/>
                                            </p:txEl>
                                          </p:spTgt>
                                        </p:tgtEl>
                                        <p:attrNameLst>
                                          <p:attrName>style.visibility</p:attrName>
                                        </p:attrNameLst>
                                      </p:cBhvr>
                                      <p:to>
                                        <p:strVal val="visible"/>
                                      </p:to>
                                    </p:set>
                                    <p:animEffect transition="in" filter="fade">
                                      <p:cBhvr>
                                        <p:cTn id="16" dur="500"/>
                                        <p:tgtEl>
                                          <p:spTgt spid="18">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8">
                                            <p:txEl>
                                              <p:pRg st="2" end="2"/>
                                            </p:txEl>
                                          </p:spTgt>
                                        </p:tgtEl>
                                        <p:attrNameLst>
                                          <p:attrName>style.visibility</p:attrName>
                                        </p:attrNameLst>
                                      </p:cBhvr>
                                      <p:to>
                                        <p:strVal val="visible"/>
                                      </p:to>
                                    </p:set>
                                    <p:animEffect transition="in" filter="fade">
                                      <p:cBhvr>
                                        <p:cTn id="21" dur="500"/>
                                        <p:tgtEl>
                                          <p:spTgt spid="18">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8">
                                            <p:txEl>
                                              <p:pRg st="3" end="3"/>
                                            </p:txEl>
                                          </p:spTgt>
                                        </p:tgtEl>
                                        <p:attrNameLst>
                                          <p:attrName>style.visibility</p:attrName>
                                        </p:attrNameLst>
                                      </p:cBhvr>
                                      <p:to>
                                        <p:strVal val="visible"/>
                                      </p:to>
                                    </p:set>
                                    <p:animEffect transition="in" filter="fade">
                                      <p:cBhvr>
                                        <p:cTn id="26" dur="500"/>
                                        <p:tgtEl>
                                          <p:spTgt spid="18">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8">
                                            <p:txEl>
                                              <p:pRg st="4" end="4"/>
                                            </p:txEl>
                                          </p:spTgt>
                                        </p:tgtEl>
                                        <p:attrNameLst>
                                          <p:attrName>style.visibility</p:attrName>
                                        </p:attrNameLst>
                                      </p:cBhvr>
                                      <p:to>
                                        <p:strVal val="visible"/>
                                      </p:to>
                                    </p:set>
                                    <p:animEffect transition="in" filter="fade">
                                      <p:cBhvr>
                                        <p:cTn id="31" dur="500"/>
                                        <p:tgtEl>
                                          <p:spTgt spid="18">
                                            <p:txEl>
                                              <p:pRg st="4" end="4"/>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8">
                                            <p:txEl>
                                              <p:pRg st="5" end="5"/>
                                            </p:txEl>
                                          </p:spTgt>
                                        </p:tgtEl>
                                        <p:attrNameLst>
                                          <p:attrName>style.visibility</p:attrName>
                                        </p:attrNameLst>
                                      </p:cBhvr>
                                      <p:to>
                                        <p:strVal val="visible"/>
                                      </p:to>
                                    </p:set>
                                    <p:animEffect transition="in" filter="fade">
                                      <p:cBhvr>
                                        <p:cTn id="36" dur="500"/>
                                        <p:tgtEl>
                                          <p:spTgt spid="18">
                                            <p:txEl>
                                              <p:pRg st="5" end="5"/>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9"/>
                                        </p:tgtEl>
                                        <p:attrNameLst>
                                          <p:attrName>style.visibility</p:attrName>
                                        </p:attrNameLst>
                                      </p:cBhvr>
                                      <p:to>
                                        <p:strVal val="visible"/>
                                      </p:to>
                                    </p:set>
                                    <p:animEffect transition="in" filter="fade">
                                      <p:cBhvr>
                                        <p:cTn id="41" dur="50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animBg="1"/>
      <p:bldP spid="18" grpId="0" build="p"/>
      <p:bldP spid="19"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12</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11" name="Pijl: rechts 10">
            <a:extLst>
              <a:ext uri="{FF2B5EF4-FFF2-40B4-BE49-F238E27FC236}">
                <a16:creationId xmlns:a16="http://schemas.microsoft.com/office/drawing/2014/main" id="{3578A067-9513-4F67-826B-3D8903F2DE32}"/>
              </a:ext>
            </a:extLst>
          </p:cNvPr>
          <p:cNvSpPr/>
          <p:nvPr/>
        </p:nvSpPr>
        <p:spPr>
          <a:xfrm>
            <a:off x="-97569" y="431301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Titel 1">
            <a:extLst>
              <a:ext uri="{FF2B5EF4-FFF2-40B4-BE49-F238E27FC236}">
                <a16:creationId xmlns:a16="http://schemas.microsoft.com/office/drawing/2014/main" id="{8E58DA1E-DBCC-47DB-AB3C-04F1D9472000}"/>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9" name="Tijdelijke aanduiding voor inhoud 2">
            <a:extLst>
              <a:ext uri="{FF2B5EF4-FFF2-40B4-BE49-F238E27FC236}">
                <a16:creationId xmlns:a16="http://schemas.microsoft.com/office/drawing/2014/main" id="{08E0E6D2-908B-4845-8433-6F10C69E1234}"/>
              </a:ext>
            </a:extLst>
          </p:cNvPr>
          <p:cNvSpPr txBox="1">
            <a:spLocks/>
          </p:cNvSpPr>
          <p:nvPr/>
        </p:nvSpPr>
        <p:spPr>
          <a:xfrm>
            <a:off x="2135188" y="1582249"/>
            <a:ext cx="9693008" cy="2541177"/>
          </a:xfrm>
          <a:prstGeom prst="rect">
            <a:avLst/>
          </a:prstGeom>
          <a:solidFill>
            <a:schemeClr val="accent6">
              <a:lumMod val="20000"/>
              <a:lumOff val="80000"/>
            </a:schemeClr>
          </a:solidFill>
          <a:ln>
            <a:solidFill>
              <a:schemeClr val="tx1"/>
            </a:solidFill>
          </a:ln>
        </p:spPr>
        <p:txBody>
          <a:bodyPr>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600" b="1" dirty="0">
                <a:latin typeface="Calibri" panose="020F0502020204030204" pitchFamily="34" charset="0"/>
                <a:ea typeface="Calibri" panose="020F0502020204030204" pitchFamily="34" charset="0"/>
              </a:rPr>
              <a:t>“Legislation”</a:t>
            </a:r>
          </a:p>
          <a:p>
            <a:pPr>
              <a:lnSpc>
                <a:spcPct val="100000"/>
              </a:lnSpc>
              <a:spcBef>
                <a:spcPts val="0"/>
              </a:spcBef>
            </a:pPr>
            <a:r>
              <a:rPr lang="en-GB" sz="1600" b="1" i="1" dirty="0">
                <a:latin typeface="Calibri" panose="020F0502020204030204" pitchFamily="34" charset="0"/>
                <a:ea typeface="Calibri" panose="020F0502020204030204" pitchFamily="34" charset="0"/>
              </a:rPr>
              <a:t>General: </a:t>
            </a:r>
          </a:p>
          <a:p>
            <a:pPr lvl="1">
              <a:lnSpc>
                <a:spcPct val="100000"/>
              </a:lnSpc>
              <a:spcBef>
                <a:spcPts val="0"/>
              </a:spcBef>
              <a:buFont typeface="Courier New" panose="02070309020205020404" pitchFamily="49" charset="0"/>
              <a:buChar char="o"/>
            </a:pPr>
            <a:r>
              <a:rPr lang="en-GB" sz="1600" dirty="0">
                <a:latin typeface="Calibri" panose="020F0502020204030204" pitchFamily="34" charset="0"/>
                <a:ea typeface="Calibri" panose="020F0502020204030204" pitchFamily="34" charset="0"/>
              </a:rPr>
              <a:t>“</a:t>
            </a:r>
            <a:r>
              <a:rPr lang="en-GB" sz="1600" dirty="0"/>
              <a:t>to produce</a:t>
            </a:r>
            <a:r>
              <a:rPr lang="en-US" sz="1600" dirty="0"/>
              <a:t> laws and change existing laws and doing this in a qualitative way</a:t>
            </a:r>
            <a:r>
              <a:rPr lang="en-US" sz="1600" dirty="0">
                <a:latin typeface="Calibri" panose="020F0502020204030204" pitchFamily="34" charset="0"/>
                <a:ea typeface="Times New Roman" panose="02020603050405020304" pitchFamily="18" charset="0"/>
              </a:rPr>
              <a:t>”: </a:t>
            </a:r>
          </a:p>
          <a:p>
            <a:pPr lvl="1">
              <a:lnSpc>
                <a:spcPct val="100000"/>
              </a:lnSpc>
              <a:spcBef>
                <a:spcPts val="0"/>
              </a:spcBef>
              <a:buFont typeface="Courier New" panose="02070309020205020404" pitchFamily="49" charset="0"/>
              <a:buChar char="o"/>
            </a:pPr>
            <a:r>
              <a:rPr lang="en-US" sz="1600" dirty="0">
                <a:latin typeface="Calibri" panose="020F0502020204030204" pitchFamily="34" charset="0"/>
                <a:ea typeface="Times New Roman" panose="02020603050405020304" pitchFamily="18" charset="0"/>
              </a:rPr>
              <a:t>need of clear RP; </a:t>
            </a:r>
            <a:r>
              <a:rPr lang="en-GB" sz="1600" dirty="0"/>
              <a:t>adequate organizational, research and expert capacity, also of the presence of legislative experts</a:t>
            </a:r>
            <a:endParaRPr lang="en-US" sz="1600" dirty="0">
              <a:latin typeface="Calibri" panose="020F0502020204030204" pitchFamily="34" charset="0"/>
              <a:ea typeface="Times New Roman" panose="02020603050405020304" pitchFamily="18" charset="0"/>
            </a:endParaRPr>
          </a:p>
          <a:p>
            <a:pPr>
              <a:lnSpc>
                <a:spcPct val="100000"/>
              </a:lnSpc>
              <a:spcBef>
                <a:spcPts val="0"/>
              </a:spcBef>
            </a:pPr>
            <a:r>
              <a:rPr lang="nl-BE" sz="1600" b="1" i="1" dirty="0" err="1">
                <a:latin typeface="Calibri" panose="020F0502020204030204" pitchFamily="34" charset="0"/>
                <a:ea typeface="Times New Roman" panose="02020603050405020304" pitchFamily="18" charset="0"/>
              </a:rPr>
              <a:t>Specific</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concerning</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ISFs</a:t>
            </a:r>
            <a:r>
              <a:rPr lang="nl-BE" sz="1600" b="1" i="1" dirty="0">
                <a:latin typeface="Calibri" panose="020F0502020204030204" pitchFamily="34" charset="0"/>
                <a:ea typeface="Times New Roman" panose="02020603050405020304" pitchFamily="18" charset="0"/>
              </a:rPr>
              <a:t>: </a:t>
            </a:r>
          </a:p>
          <a:p>
            <a:pPr lvl="1">
              <a:lnSpc>
                <a:spcPct val="100000"/>
              </a:lnSpc>
              <a:spcBef>
                <a:spcPts val="0"/>
              </a:spcBef>
              <a:buFont typeface="Courier New" panose="02070309020205020404" pitchFamily="49" charset="0"/>
              <a:buChar char="o"/>
            </a:pPr>
            <a:r>
              <a:rPr lang="en-US" sz="1600" dirty="0"/>
              <a:t>the cornerstone for a performant scrutiny on ISFs is the presence of a law for </a:t>
            </a:r>
            <a:r>
              <a:rPr lang="en-US" sz="1600" u="sng" dirty="0"/>
              <a:t>all</a:t>
            </a:r>
            <a:r>
              <a:rPr lang="en-US" sz="1600" dirty="0"/>
              <a:t> ISFs: Oversight needs a solid legal base to be adequately organized</a:t>
            </a:r>
          </a:p>
          <a:p>
            <a:pPr lvl="1">
              <a:lnSpc>
                <a:spcPct val="100000"/>
              </a:lnSpc>
              <a:spcBef>
                <a:spcPts val="0"/>
              </a:spcBef>
              <a:buFont typeface="Courier New" panose="02070309020205020404" pitchFamily="49" charset="0"/>
              <a:buChar char="o"/>
            </a:pPr>
            <a:r>
              <a:rPr lang="en-US" sz="1600" dirty="0"/>
              <a:t>leading questions: (1) Who has authority and leadership over the ISFs for which matter?; (2) What are the tasks and competences of ISFs?; (3) How should these tasks be executed and what is prohibited? </a:t>
            </a:r>
            <a:endParaRPr lang="en-US" sz="1600" dirty="0">
              <a:latin typeface="Calibri" panose="020F0502020204030204" pitchFamily="34" charset="0"/>
              <a:ea typeface="Times New Roman" panose="02020603050405020304" pitchFamily="18" charset="0"/>
            </a:endParaRPr>
          </a:p>
        </p:txBody>
      </p:sp>
      <p:sp>
        <p:nvSpPr>
          <p:cNvPr id="10" name="Tijdelijke aanduiding voor inhoud 2">
            <a:extLst>
              <a:ext uri="{FF2B5EF4-FFF2-40B4-BE49-F238E27FC236}">
                <a16:creationId xmlns:a16="http://schemas.microsoft.com/office/drawing/2014/main" id="{B6C7ABB9-47C5-49AF-8850-70CB983DB6F8}"/>
              </a:ext>
            </a:extLst>
          </p:cNvPr>
          <p:cNvSpPr txBox="1">
            <a:spLocks/>
          </p:cNvSpPr>
          <p:nvPr/>
        </p:nvSpPr>
        <p:spPr>
          <a:xfrm>
            <a:off x="2135188" y="4313010"/>
            <a:ext cx="9693008" cy="1708582"/>
          </a:xfrm>
          <a:prstGeom prst="rect">
            <a:avLst/>
          </a:prstGeom>
          <a:solidFill>
            <a:schemeClr val="accent6">
              <a:lumMod val="20000"/>
              <a:lumOff val="80000"/>
            </a:schemeClr>
          </a:solidFill>
          <a:ln>
            <a:solidFill>
              <a:schemeClr val="tx1"/>
            </a:solidFill>
          </a:ln>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600" b="1" dirty="0">
                <a:latin typeface="Calibri" panose="020F0502020204030204" pitchFamily="34" charset="0"/>
                <a:ea typeface="Calibri" panose="020F0502020204030204" pitchFamily="34" charset="0"/>
              </a:rPr>
              <a:t>“Debating”</a:t>
            </a:r>
          </a:p>
          <a:p>
            <a:pPr>
              <a:lnSpc>
                <a:spcPct val="100000"/>
              </a:lnSpc>
              <a:spcBef>
                <a:spcPts val="0"/>
              </a:spcBef>
            </a:pPr>
            <a:r>
              <a:rPr lang="en-GB" sz="1600" b="1" i="1" dirty="0">
                <a:latin typeface="Calibri" panose="020F0502020204030204" pitchFamily="34" charset="0"/>
                <a:ea typeface="Calibri" panose="020F0502020204030204" pitchFamily="34" charset="0"/>
              </a:rPr>
              <a:t>General: </a:t>
            </a:r>
          </a:p>
          <a:p>
            <a:pPr lvl="1">
              <a:lnSpc>
                <a:spcPct val="100000"/>
              </a:lnSpc>
              <a:spcBef>
                <a:spcPts val="0"/>
              </a:spcBef>
              <a:buFont typeface="Courier New" panose="02070309020205020404" pitchFamily="49" charset="0"/>
              <a:buChar char="o"/>
            </a:pPr>
            <a:r>
              <a:rPr lang="en-GB" sz="1600" dirty="0">
                <a:latin typeface="Calibri" panose="020F0502020204030204" pitchFamily="34" charset="0"/>
                <a:ea typeface="Calibri" panose="020F0502020204030204" pitchFamily="34" charset="0"/>
              </a:rPr>
              <a:t>“</a:t>
            </a:r>
            <a:r>
              <a:rPr lang="en-US" sz="1600" dirty="0"/>
              <a:t>balance between the rights of the majority, and those of the minorities/opposition</a:t>
            </a:r>
            <a:r>
              <a:rPr lang="en-US" sz="1600" dirty="0">
                <a:latin typeface="Calibri" panose="020F0502020204030204" pitchFamily="34" charset="0"/>
                <a:ea typeface="Times New Roman" panose="02020603050405020304" pitchFamily="18" charset="0"/>
              </a:rPr>
              <a:t>”; agenda-setting, voting procedures, nominations in line with the principle of proportionality;</a:t>
            </a:r>
          </a:p>
          <a:p>
            <a:pPr>
              <a:lnSpc>
                <a:spcPct val="100000"/>
              </a:lnSpc>
              <a:spcBef>
                <a:spcPts val="0"/>
              </a:spcBef>
            </a:pPr>
            <a:r>
              <a:rPr lang="nl-BE" sz="1600" b="1" i="1" dirty="0" err="1">
                <a:latin typeface="Calibri" panose="020F0502020204030204" pitchFamily="34" charset="0"/>
                <a:ea typeface="Times New Roman" panose="02020603050405020304" pitchFamily="18" charset="0"/>
              </a:rPr>
              <a:t>Specific</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concerning</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ISFs</a:t>
            </a:r>
            <a:r>
              <a:rPr lang="nl-BE" sz="1600" b="1" i="1" dirty="0">
                <a:latin typeface="Calibri" panose="020F0502020204030204" pitchFamily="34" charset="0"/>
                <a:ea typeface="Times New Roman" panose="02020603050405020304" pitchFamily="18" charset="0"/>
              </a:rPr>
              <a:t>: </a:t>
            </a:r>
          </a:p>
          <a:p>
            <a:pPr lvl="1">
              <a:lnSpc>
                <a:spcPct val="100000"/>
              </a:lnSpc>
              <a:spcBef>
                <a:spcPts val="0"/>
              </a:spcBef>
              <a:buFont typeface="Courier New" panose="02070309020205020404" pitchFamily="49" charset="0"/>
              <a:buChar char="o"/>
            </a:pPr>
            <a:r>
              <a:rPr lang="en-GB" sz="1600" dirty="0"/>
              <a:t>Specialized parliamentary committee for dealing with security related matters, that has the power to randomly scrutinize the functioning of ISFs</a:t>
            </a:r>
            <a:endParaRPr lang="en-GB" sz="16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0167972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13</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11" name="Pijl: rechts 10">
            <a:extLst>
              <a:ext uri="{FF2B5EF4-FFF2-40B4-BE49-F238E27FC236}">
                <a16:creationId xmlns:a16="http://schemas.microsoft.com/office/drawing/2014/main" id="{3578A067-9513-4F67-826B-3D8903F2DE32}"/>
              </a:ext>
            </a:extLst>
          </p:cNvPr>
          <p:cNvSpPr/>
          <p:nvPr/>
        </p:nvSpPr>
        <p:spPr>
          <a:xfrm>
            <a:off x="-97569" y="431301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Titel 1">
            <a:extLst>
              <a:ext uri="{FF2B5EF4-FFF2-40B4-BE49-F238E27FC236}">
                <a16:creationId xmlns:a16="http://schemas.microsoft.com/office/drawing/2014/main" id="{8E58DA1E-DBCC-47DB-AB3C-04F1D9472000}"/>
              </a:ext>
            </a:extLst>
          </p:cNvPr>
          <p:cNvSpPr>
            <a:spLocks noGrp="1"/>
          </p:cNvSpPr>
          <p:nvPr>
            <p:ph type="title"/>
          </p:nvPr>
        </p:nvSpPr>
        <p:spPr>
          <a:xfrm>
            <a:off x="2741747" y="271870"/>
            <a:ext cx="6444455" cy="1143000"/>
          </a:xfrm>
        </p:spPr>
        <p:txBody>
          <a:bodyPr/>
          <a:lstStyle/>
          <a:p>
            <a:pPr algn="ctr"/>
            <a:r>
              <a:rPr lang="nl-NL" sz="3200" b="1" dirty="0"/>
              <a:t>6. </a:t>
            </a:r>
            <a:r>
              <a:rPr lang="nl-NL" sz="3200" b="1" dirty="0" err="1"/>
              <a:t>Parliamentary</a:t>
            </a:r>
            <a:r>
              <a:rPr lang="nl-NL" sz="3200" b="1" dirty="0"/>
              <a:t> </a:t>
            </a:r>
            <a:r>
              <a:rPr lang="nl-NL" sz="3200" b="1" dirty="0" err="1"/>
              <a:t>oversight</a:t>
            </a:r>
            <a:r>
              <a:rPr lang="nl-NL" sz="3200" b="1" dirty="0"/>
              <a:t> on </a:t>
            </a:r>
            <a:r>
              <a:rPr lang="nl-NL" sz="3200" b="1" dirty="0" err="1"/>
              <a:t>ISFs</a:t>
            </a:r>
            <a:endParaRPr lang="nl-BE" sz="3200" b="1" dirty="0"/>
          </a:p>
        </p:txBody>
      </p:sp>
      <p:sp>
        <p:nvSpPr>
          <p:cNvPr id="12" name="Tijdelijke aanduiding voor inhoud 2">
            <a:extLst>
              <a:ext uri="{FF2B5EF4-FFF2-40B4-BE49-F238E27FC236}">
                <a16:creationId xmlns:a16="http://schemas.microsoft.com/office/drawing/2014/main" id="{E98DD383-D3E0-4718-B43D-CA9A486476B4}"/>
              </a:ext>
            </a:extLst>
          </p:cNvPr>
          <p:cNvSpPr txBox="1">
            <a:spLocks/>
          </p:cNvSpPr>
          <p:nvPr/>
        </p:nvSpPr>
        <p:spPr>
          <a:xfrm>
            <a:off x="2135188" y="1582249"/>
            <a:ext cx="9693008" cy="2563382"/>
          </a:xfrm>
          <a:prstGeom prst="rect">
            <a:avLst/>
          </a:prstGeom>
          <a:solidFill>
            <a:schemeClr val="accent6">
              <a:lumMod val="20000"/>
              <a:lumOff val="80000"/>
            </a:schemeClr>
          </a:solidFill>
          <a:ln>
            <a:solidFill>
              <a:schemeClr val="tx1"/>
            </a:solidFill>
          </a:ln>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600" b="1" dirty="0">
                <a:latin typeface="Calibri" panose="020F0502020204030204" pitchFamily="34" charset="0"/>
                <a:ea typeface="Calibri" panose="020F0502020204030204" pitchFamily="34" charset="0"/>
              </a:rPr>
              <a:t>“Budget Control”</a:t>
            </a:r>
          </a:p>
          <a:p>
            <a:pPr>
              <a:lnSpc>
                <a:spcPct val="100000"/>
              </a:lnSpc>
              <a:spcBef>
                <a:spcPts val="0"/>
              </a:spcBef>
            </a:pPr>
            <a:r>
              <a:rPr lang="en-GB" sz="1600" b="1" i="1" dirty="0">
                <a:latin typeface="Calibri" panose="020F0502020204030204" pitchFamily="34" charset="0"/>
                <a:ea typeface="Calibri" panose="020F0502020204030204" pitchFamily="34" charset="0"/>
              </a:rPr>
              <a:t>General: </a:t>
            </a:r>
          </a:p>
          <a:p>
            <a:pPr lvl="1">
              <a:lnSpc>
                <a:spcPct val="100000"/>
              </a:lnSpc>
              <a:spcBef>
                <a:spcPts val="0"/>
              </a:spcBef>
              <a:buFont typeface="Courier New" panose="02070309020205020404" pitchFamily="49" charset="0"/>
              <a:buChar char="o"/>
            </a:pPr>
            <a:r>
              <a:rPr lang="en-GB" sz="1600" dirty="0"/>
              <a:t>power “to execute budget control at the level of programmes and projects”</a:t>
            </a:r>
          </a:p>
          <a:p>
            <a:pPr lvl="1">
              <a:lnSpc>
                <a:spcPct val="100000"/>
              </a:lnSpc>
              <a:spcBef>
                <a:spcPts val="0"/>
              </a:spcBef>
              <a:buFont typeface="Courier New" panose="02070309020205020404" pitchFamily="49" charset="0"/>
              <a:buChar char="o"/>
            </a:pPr>
            <a:r>
              <a:rPr lang="en-GB" sz="1600" dirty="0"/>
              <a:t>“to execute the right to approve or to reject (supplementary) budget proposals”, etc. </a:t>
            </a:r>
          </a:p>
          <a:p>
            <a:pPr>
              <a:lnSpc>
                <a:spcPct val="100000"/>
              </a:lnSpc>
              <a:spcBef>
                <a:spcPts val="0"/>
              </a:spcBef>
            </a:pPr>
            <a:r>
              <a:rPr lang="nl-BE" sz="1600" b="1" i="1" dirty="0" err="1">
                <a:latin typeface="Calibri" panose="020F0502020204030204" pitchFamily="34" charset="0"/>
                <a:ea typeface="Times New Roman" panose="02020603050405020304" pitchFamily="18" charset="0"/>
              </a:rPr>
              <a:t>Specific</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concerning</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ISFs</a:t>
            </a:r>
            <a:r>
              <a:rPr lang="nl-BE" sz="1600" b="1" i="1" dirty="0">
                <a:latin typeface="Calibri" panose="020F0502020204030204" pitchFamily="34" charset="0"/>
                <a:ea typeface="Times New Roman" panose="02020603050405020304" pitchFamily="18" charset="0"/>
              </a:rPr>
              <a:t>: </a:t>
            </a:r>
          </a:p>
          <a:p>
            <a:pPr lvl="1">
              <a:lnSpc>
                <a:spcPct val="100000"/>
              </a:lnSpc>
              <a:spcBef>
                <a:spcPts val="0"/>
              </a:spcBef>
              <a:buFont typeface="Courier New" panose="02070309020205020404" pitchFamily="49" charset="0"/>
              <a:buChar char="o"/>
            </a:pPr>
            <a:r>
              <a:rPr lang="en-GB" sz="1600" dirty="0"/>
              <a:t>specialized parliamentary committee for dealing with security related matters, that has the power to randomly scrutinize the functioning of ISFs</a:t>
            </a:r>
          </a:p>
          <a:p>
            <a:pPr lvl="1">
              <a:lnSpc>
                <a:spcPct val="100000"/>
              </a:lnSpc>
              <a:spcBef>
                <a:spcPts val="0"/>
              </a:spcBef>
              <a:buFont typeface="Courier New" panose="02070309020205020404" pitchFamily="49" charset="0"/>
              <a:buChar char="o"/>
            </a:pPr>
            <a:r>
              <a:rPr lang="en-GB" sz="1600" dirty="0"/>
              <a:t>goal: a realistic and fair allocation of the budget for ISFs and distribution of budgetary means within these institutions, but can also be used as an instrument to steer the security policy in the direction Parliament desires, making the assessment of expenditure for specific objectives mandatory</a:t>
            </a:r>
            <a:endParaRPr lang="en-GB" sz="1600" dirty="0">
              <a:latin typeface="Calibri" panose="020F0502020204030204" pitchFamily="34" charset="0"/>
              <a:ea typeface="Times New Roman" panose="02020603050405020304" pitchFamily="18" charset="0"/>
            </a:endParaRPr>
          </a:p>
        </p:txBody>
      </p:sp>
      <p:sp>
        <p:nvSpPr>
          <p:cNvPr id="13" name="Tijdelijke aanduiding voor inhoud 2">
            <a:extLst>
              <a:ext uri="{FF2B5EF4-FFF2-40B4-BE49-F238E27FC236}">
                <a16:creationId xmlns:a16="http://schemas.microsoft.com/office/drawing/2014/main" id="{81104225-9CF9-4CA7-821A-3CC12824FA29}"/>
              </a:ext>
            </a:extLst>
          </p:cNvPr>
          <p:cNvSpPr txBox="1">
            <a:spLocks/>
          </p:cNvSpPr>
          <p:nvPr/>
        </p:nvSpPr>
        <p:spPr>
          <a:xfrm>
            <a:off x="2135188" y="4261659"/>
            <a:ext cx="9693008" cy="2094691"/>
          </a:xfrm>
          <a:prstGeom prst="rect">
            <a:avLst/>
          </a:prstGeom>
          <a:solidFill>
            <a:schemeClr val="accent6">
              <a:lumMod val="20000"/>
              <a:lumOff val="80000"/>
            </a:schemeClr>
          </a:solidFill>
          <a:ln>
            <a:solidFill>
              <a:schemeClr val="tx1"/>
            </a:solidFill>
          </a:ln>
        </p:spPr>
        <p:txBody>
          <a:bodyPr>
            <a:normAutofit lnSpcReduction="1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GB" sz="1600" b="1" dirty="0">
                <a:latin typeface="Calibri" panose="020F0502020204030204" pitchFamily="34" charset="0"/>
                <a:ea typeface="Calibri" panose="020F0502020204030204" pitchFamily="34" charset="0"/>
              </a:rPr>
              <a:t>“Participation”</a:t>
            </a:r>
          </a:p>
          <a:p>
            <a:pPr>
              <a:lnSpc>
                <a:spcPct val="100000"/>
              </a:lnSpc>
              <a:spcBef>
                <a:spcPts val="0"/>
              </a:spcBef>
            </a:pPr>
            <a:r>
              <a:rPr lang="en-GB" sz="1600" b="1" i="1" dirty="0">
                <a:latin typeface="Calibri" panose="020F0502020204030204" pitchFamily="34" charset="0"/>
                <a:ea typeface="Calibri" panose="020F0502020204030204" pitchFamily="34" charset="0"/>
              </a:rPr>
              <a:t>General: </a:t>
            </a:r>
          </a:p>
          <a:p>
            <a:pPr lvl="1">
              <a:lnSpc>
                <a:spcPct val="100000"/>
              </a:lnSpc>
              <a:spcBef>
                <a:spcPts val="0"/>
              </a:spcBef>
              <a:buFont typeface="Courier New" panose="02070309020205020404" pitchFamily="49" charset="0"/>
              <a:buChar char="o"/>
            </a:pPr>
            <a:r>
              <a:rPr lang="en-GB" sz="1600" dirty="0"/>
              <a:t>the participation of stakeholders from civil society by means of parliamentary hearings, surveys, round table meetings, online and town hall meetings</a:t>
            </a:r>
          </a:p>
          <a:p>
            <a:pPr lvl="1">
              <a:lnSpc>
                <a:spcPct val="100000"/>
              </a:lnSpc>
              <a:spcBef>
                <a:spcPts val="0"/>
              </a:spcBef>
              <a:buFont typeface="Courier New" panose="02070309020205020404" pitchFamily="49" charset="0"/>
              <a:buChar char="o"/>
            </a:pPr>
            <a:r>
              <a:rPr lang="en-GB" sz="1600" dirty="0"/>
              <a:t>optimal communication with civil society (receptive and distributing)</a:t>
            </a:r>
          </a:p>
          <a:p>
            <a:pPr>
              <a:lnSpc>
                <a:spcPct val="100000"/>
              </a:lnSpc>
              <a:spcBef>
                <a:spcPts val="0"/>
              </a:spcBef>
            </a:pPr>
            <a:r>
              <a:rPr lang="nl-BE" sz="1600" b="1" i="1" dirty="0" err="1">
                <a:latin typeface="Calibri" panose="020F0502020204030204" pitchFamily="34" charset="0"/>
                <a:ea typeface="Times New Roman" panose="02020603050405020304" pitchFamily="18" charset="0"/>
              </a:rPr>
              <a:t>Specific</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concerning</a:t>
            </a:r>
            <a:r>
              <a:rPr lang="nl-BE" sz="1600" b="1" i="1" dirty="0">
                <a:latin typeface="Calibri" panose="020F0502020204030204" pitchFamily="34" charset="0"/>
                <a:ea typeface="Times New Roman" panose="02020603050405020304" pitchFamily="18" charset="0"/>
              </a:rPr>
              <a:t> </a:t>
            </a:r>
            <a:r>
              <a:rPr lang="nl-BE" sz="1600" b="1" i="1" dirty="0" err="1">
                <a:latin typeface="Calibri" panose="020F0502020204030204" pitchFamily="34" charset="0"/>
                <a:ea typeface="Times New Roman" panose="02020603050405020304" pitchFamily="18" charset="0"/>
              </a:rPr>
              <a:t>ISFs</a:t>
            </a:r>
            <a:r>
              <a:rPr lang="nl-BE" sz="1600" b="1" i="1" dirty="0">
                <a:latin typeface="Calibri" panose="020F0502020204030204" pitchFamily="34" charset="0"/>
                <a:ea typeface="Times New Roman" panose="02020603050405020304" pitchFamily="18" charset="0"/>
              </a:rPr>
              <a:t>: </a:t>
            </a:r>
          </a:p>
          <a:p>
            <a:pPr lvl="1">
              <a:lnSpc>
                <a:spcPct val="100000"/>
              </a:lnSpc>
              <a:spcBef>
                <a:spcPts val="0"/>
              </a:spcBef>
              <a:buFont typeface="Courier New" panose="02070309020205020404" pitchFamily="49" charset="0"/>
              <a:buChar char="o"/>
            </a:pPr>
            <a:r>
              <a:rPr lang="en-GB" sz="1600" dirty="0"/>
              <a:t>discuss annual reports on police performance; the reporting of an independent complaints system of citizens </a:t>
            </a:r>
          </a:p>
          <a:p>
            <a:pPr lvl="1">
              <a:lnSpc>
                <a:spcPct val="100000"/>
              </a:lnSpc>
              <a:spcBef>
                <a:spcPts val="0"/>
              </a:spcBef>
              <a:buFont typeface="Courier New" panose="02070309020205020404" pitchFamily="49" charset="0"/>
              <a:buChar char="o"/>
            </a:pPr>
            <a:r>
              <a:rPr lang="en-GB" sz="1600" dirty="0"/>
              <a:t>development of internal &amp; external expertise</a:t>
            </a:r>
            <a:endParaRPr lang="nl-BE" sz="1600" dirty="0"/>
          </a:p>
          <a:p>
            <a:pPr lvl="1">
              <a:lnSpc>
                <a:spcPct val="100000"/>
              </a:lnSpc>
              <a:spcBef>
                <a:spcPts val="0"/>
              </a:spcBef>
              <a:buFont typeface="Courier New" panose="02070309020205020404" pitchFamily="49" charset="0"/>
              <a:buChar char="o"/>
            </a:pPr>
            <a:endParaRPr lang="en-GB" sz="1600" dirty="0">
              <a:latin typeface="Calibri" panose="020F0502020204030204" pitchFamily="34" charset="0"/>
              <a:ea typeface="Times New Roman" panose="02020603050405020304" pitchFamily="18" charset="0"/>
            </a:endParaRPr>
          </a:p>
        </p:txBody>
      </p:sp>
    </p:spTree>
    <p:extLst>
      <p:ext uri="{BB962C8B-B14F-4D97-AF65-F5344CB8AC3E}">
        <p14:creationId xmlns:p14="http://schemas.microsoft.com/office/powerpoint/2010/main" val="37755266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3"/>
                                        </p:tgtEl>
                                        <p:attrNameLst>
                                          <p:attrName>style.visibility</p:attrName>
                                        </p:attrNameLst>
                                      </p:cBhvr>
                                      <p:to>
                                        <p:strVal val="visible"/>
                                      </p:to>
                                    </p:set>
                                    <p:animEffect transition="in" filter="fade">
                                      <p:cBhvr>
                                        <p:cTn id="12"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14</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9" name="Pijl: rechts 8">
            <a:extLst>
              <a:ext uri="{FF2B5EF4-FFF2-40B4-BE49-F238E27FC236}">
                <a16:creationId xmlns:a16="http://schemas.microsoft.com/office/drawing/2014/main" id="{012C0B39-2F76-4943-97FC-CE653EB64878}"/>
              </a:ext>
            </a:extLst>
          </p:cNvPr>
          <p:cNvSpPr/>
          <p:nvPr/>
        </p:nvSpPr>
        <p:spPr>
          <a:xfrm>
            <a:off x="-422031" y="4781323"/>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4" name="Titel 1">
            <a:extLst>
              <a:ext uri="{FF2B5EF4-FFF2-40B4-BE49-F238E27FC236}">
                <a16:creationId xmlns:a16="http://schemas.microsoft.com/office/drawing/2014/main" id="{DE696F26-755D-4D39-A7C8-7FC3DB8C1E23}"/>
              </a:ext>
            </a:extLst>
          </p:cNvPr>
          <p:cNvSpPr>
            <a:spLocks noGrp="1"/>
          </p:cNvSpPr>
          <p:nvPr>
            <p:ph type="title"/>
          </p:nvPr>
        </p:nvSpPr>
        <p:spPr>
          <a:xfrm>
            <a:off x="2741747" y="271870"/>
            <a:ext cx="6444455" cy="1143000"/>
          </a:xfrm>
        </p:spPr>
        <p:txBody>
          <a:bodyPr/>
          <a:lstStyle/>
          <a:p>
            <a:pPr algn="ctr"/>
            <a:r>
              <a:rPr lang="nl-NL" sz="3200" b="1" dirty="0"/>
              <a:t>7. </a:t>
            </a:r>
            <a:r>
              <a:rPr lang="nl-NL" sz="3200" b="1" dirty="0" err="1"/>
              <a:t>Conclusion</a:t>
            </a:r>
            <a:r>
              <a:rPr lang="nl-NL" sz="3200" b="1" dirty="0"/>
              <a:t>: </a:t>
            </a:r>
            <a:r>
              <a:rPr lang="nl-NL" sz="3200" b="1" dirty="0" err="1"/>
              <a:t>Conditions</a:t>
            </a:r>
            <a:r>
              <a:rPr lang="nl-NL" sz="3200" b="1" dirty="0"/>
              <a:t> </a:t>
            </a:r>
            <a:r>
              <a:rPr lang="nl-NL" sz="3200" b="1" dirty="0" err="1"/>
              <a:t>for</a:t>
            </a:r>
            <a:r>
              <a:rPr lang="nl-NL" sz="3200" b="1" dirty="0"/>
              <a:t> </a:t>
            </a:r>
            <a:r>
              <a:rPr lang="nl-NL" sz="3200" b="1" dirty="0" err="1"/>
              <a:t>parliamentary</a:t>
            </a:r>
            <a:r>
              <a:rPr lang="nl-NL" sz="3200" b="1" dirty="0"/>
              <a:t> </a:t>
            </a:r>
            <a:r>
              <a:rPr lang="nl-NL" sz="3200" b="1" dirty="0" err="1"/>
              <a:t>oversight</a:t>
            </a:r>
            <a:endParaRPr lang="nl-BE" sz="3200" b="1" dirty="0"/>
          </a:p>
        </p:txBody>
      </p:sp>
      <p:sp>
        <p:nvSpPr>
          <p:cNvPr id="15" name="Tijdelijke aanduiding voor inhoud 2">
            <a:extLst>
              <a:ext uri="{FF2B5EF4-FFF2-40B4-BE49-F238E27FC236}">
                <a16:creationId xmlns:a16="http://schemas.microsoft.com/office/drawing/2014/main" id="{E858A6B2-A0AE-4CB0-BD69-6A347E917AF6}"/>
              </a:ext>
            </a:extLst>
          </p:cNvPr>
          <p:cNvSpPr txBox="1">
            <a:spLocks/>
          </p:cNvSpPr>
          <p:nvPr/>
        </p:nvSpPr>
        <p:spPr>
          <a:xfrm>
            <a:off x="2135188" y="1582249"/>
            <a:ext cx="9732350" cy="4851055"/>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0000"/>
              </a:lnSpc>
              <a:spcBef>
                <a:spcPts val="0"/>
              </a:spcBef>
              <a:buFont typeface="Arial" panose="020B0604020202020204" pitchFamily="34" charset="0"/>
              <a:buAutoNum type="arabicPeriod"/>
            </a:pPr>
            <a:r>
              <a:rPr lang="en-US" sz="1600" dirty="0">
                <a:solidFill>
                  <a:srgbClr val="000000"/>
                </a:solidFill>
                <a:ea typeface="Calibri" panose="020F0502020204030204" pitchFamily="34" charset="0"/>
                <a:cs typeface="Times New Roman" panose="02020603050405020304" pitchFamily="18" charset="0"/>
              </a:rPr>
              <a:t>Parliament has the competence to organize </a:t>
            </a:r>
            <a:r>
              <a:rPr lang="en-US" sz="1600" b="1" dirty="0">
                <a:solidFill>
                  <a:srgbClr val="FF0000"/>
                </a:solidFill>
                <a:ea typeface="Calibri" panose="020F0502020204030204" pitchFamily="34" charset="0"/>
                <a:cs typeface="Times New Roman" panose="02020603050405020304" pitchFamily="18" charset="0"/>
              </a:rPr>
              <a:t>oversight on the executive</a:t>
            </a:r>
            <a:r>
              <a:rPr lang="en-US" sz="1600" dirty="0">
                <a:solidFill>
                  <a:srgbClr val="000000"/>
                </a:solidFill>
                <a:ea typeface="Calibri" panose="020F0502020204030204" pitchFamily="34" charset="0"/>
                <a:cs typeface="Times New Roman" panose="02020603050405020304" pitchFamily="18" charset="0"/>
              </a:rPr>
              <a:t>, its policies and its actions. This doesn’t exclude </a:t>
            </a:r>
            <a:r>
              <a:rPr lang="en-US" sz="1600" b="1" dirty="0">
                <a:solidFill>
                  <a:srgbClr val="FF0000"/>
                </a:solidFill>
                <a:ea typeface="Calibri" panose="020F0502020204030204" pitchFamily="34" charset="0"/>
                <a:cs typeface="Times New Roman" panose="02020603050405020304" pitchFamily="18" charset="0"/>
              </a:rPr>
              <a:t>internal oversight</a:t>
            </a:r>
            <a:r>
              <a:rPr lang="en-US" sz="1600" dirty="0">
                <a:solidFill>
                  <a:srgbClr val="000000"/>
                </a:solidFill>
                <a:ea typeface="Calibri" panose="020F0502020204030204" pitchFamily="34" charset="0"/>
                <a:cs typeface="Times New Roman" panose="02020603050405020304" pitchFamily="18" charset="0"/>
              </a:rPr>
              <a:t>, to the contrary.</a:t>
            </a:r>
          </a:p>
          <a:p>
            <a:pPr marL="342900" indent="-342900" algn="just">
              <a:lnSpc>
                <a:spcPct val="100000"/>
              </a:lnSpc>
              <a:spcBef>
                <a:spcPts val="0"/>
              </a:spcBef>
              <a:buFont typeface="Arial" panose="020B0604020202020204" pitchFamily="34" charset="0"/>
              <a:buAutoNum type="arabicPeriod"/>
            </a:pPr>
            <a:endParaRPr lang="en-US" sz="1600" dirty="0">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Arial" panose="020B0604020202020204" pitchFamily="34" charset="0"/>
              <a:buAutoNum type="arabicPeriod"/>
            </a:pPr>
            <a:r>
              <a:rPr lang="en-US" sz="1600" dirty="0">
                <a:ea typeface="Calibri" panose="020F0502020204030204" pitchFamily="34" charset="0"/>
                <a:cs typeface="Times New Roman" panose="02020603050405020304" pitchFamily="18" charset="0"/>
              </a:rPr>
              <a:t>Solid</a:t>
            </a:r>
            <a:r>
              <a:rPr lang="en-US" sz="1600" b="1" dirty="0">
                <a:ea typeface="Calibri" panose="020F0502020204030204" pitchFamily="34" charset="0"/>
                <a:cs typeface="Times New Roman" panose="02020603050405020304" pitchFamily="18" charset="0"/>
              </a:rPr>
              <a:t> </a:t>
            </a:r>
            <a:r>
              <a:rPr lang="en-US" sz="1600" b="1" dirty="0">
                <a:solidFill>
                  <a:srgbClr val="FF0000"/>
                </a:solidFill>
                <a:ea typeface="Calibri" panose="020F0502020204030204" pitchFamily="34" charset="0"/>
                <a:cs typeface="Times New Roman" panose="02020603050405020304" pitchFamily="18" charset="0"/>
              </a:rPr>
              <a:t>legal standards </a:t>
            </a:r>
            <a:r>
              <a:rPr lang="en-US" sz="1600" dirty="0">
                <a:solidFill>
                  <a:srgbClr val="000000"/>
                </a:solidFill>
                <a:ea typeface="Calibri" panose="020F0502020204030204" pitchFamily="34" charset="0"/>
                <a:cs typeface="Times New Roman" panose="02020603050405020304" pitchFamily="18" charset="0"/>
              </a:rPr>
              <a:t>for the organization of oversight and </a:t>
            </a:r>
            <a:r>
              <a:rPr lang="en-US" sz="1600" b="1" dirty="0">
                <a:solidFill>
                  <a:srgbClr val="FF0000"/>
                </a:solidFill>
                <a:ea typeface="Calibri" panose="020F0502020204030204" pitchFamily="34" charset="0"/>
                <a:cs typeface="Times New Roman" panose="02020603050405020304" pitchFamily="18" charset="0"/>
              </a:rPr>
              <a:t>Rules of Procedure </a:t>
            </a:r>
            <a:r>
              <a:rPr lang="en-US" sz="1600" dirty="0">
                <a:solidFill>
                  <a:srgbClr val="000000"/>
                </a:solidFill>
                <a:ea typeface="Calibri" panose="020F0502020204030204" pitchFamily="34" charset="0"/>
                <a:cs typeface="Times New Roman" panose="02020603050405020304" pitchFamily="18" charset="0"/>
              </a:rPr>
              <a:t>are essential to realize this.</a:t>
            </a:r>
          </a:p>
          <a:p>
            <a:pPr marL="342900" indent="-342900" algn="just">
              <a:lnSpc>
                <a:spcPct val="100000"/>
              </a:lnSpc>
              <a:spcBef>
                <a:spcPts val="0"/>
              </a:spcBef>
              <a:buFont typeface="Arial" panose="020B0604020202020204" pitchFamily="34" charset="0"/>
              <a:buAutoNum type="arabicPeriod"/>
            </a:pPr>
            <a:endParaRPr lang="en-US" sz="1600" dirty="0">
              <a:solidFill>
                <a:srgbClr val="000000"/>
              </a:solidFill>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Arial" panose="020B0604020202020204" pitchFamily="34" charset="0"/>
              <a:buAutoNum type="arabicPeriod"/>
            </a:pPr>
            <a:r>
              <a:rPr lang="en-US" sz="1600" dirty="0">
                <a:solidFill>
                  <a:srgbClr val="000000"/>
                </a:solidFill>
                <a:ea typeface="Calibri" panose="020F0502020204030204" pitchFamily="34" charset="0"/>
                <a:cs typeface="Times New Roman" panose="02020603050405020304" pitchFamily="18" charset="0"/>
              </a:rPr>
              <a:t>Parliament needs good and frequent </a:t>
            </a:r>
            <a:r>
              <a:rPr lang="en-US" sz="1600" b="1" dirty="0">
                <a:solidFill>
                  <a:srgbClr val="FF0000"/>
                </a:solidFill>
                <a:ea typeface="Calibri" panose="020F0502020204030204" pitchFamily="34" charset="0"/>
                <a:cs typeface="Times New Roman" panose="02020603050405020304" pitchFamily="18" charset="0"/>
              </a:rPr>
              <a:t>information</a:t>
            </a:r>
            <a:r>
              <a:rPr lang="en-US" sz="1600" dirty="0">
                <a:solidFill>
                  <a:srgbClr val="000000"/>
                </a:solidFill>
                <a:ea typeface="Calibri" panose="020F0502020204030204" pitchFamily="34" charset="0"/>
                <a:cs typeface="Times New Roman" panose="02020603050405020304" pitchFamily="18" charset="0"/>
              </a:rPr>
              <a:t> to exercise oversight; as well policy-oriented as organizational: direct communication, documents and research.</a:t>
            </a:r>
          </a:p>
          <a:p>
            <a:pPr marL="342900" indent="-342900" algn="just">
              <a:lnSpc>
                <a:spcPct val="100000"/>
              </a:lnSpc>
              <a:spcBef>
                <a:spcPts val="0"/>
              </a:spcBef>
              <a:buFont typeface="Arial" panose="020B0604020202020204" pitchFamily="34" charset="0"/>
              <a:buAutoNum type="arabicPeriod"/>
            </a:pPr>
            <a:endParaRPr lang="en-US" sz="1600" dirty="0">
              <a:solidFill>
                <a:srgbClr val="000000"/>
              </a:solidFill>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Arial" panose="020B0604020202020204" pitchFamily="34" charset="0"/>
              <a:buAutoNum type="arabicPeriod"/>
            </a:pPr>
            <a:r>
              <a:rPr lang="en-US" sz="1600" b="1" dirty="0">
                <a:solidFill>
                  <a:srgbClr val="FF0000"/>
                </a:solidFill>
                <a:ea typeface="Calibri" panose="020F0502020204030204" pitchFamily="34" charset="0"/>
                <a:cs typeface="Times New Roman" panose="02020603050405020304" pitchFamily="18" charset="0"/>
              </a:rPr>
              <a:t>Oversight must matter</a:t>
            </a:r>
            <a:r>
              <a:rPr lang="en-US" sz="1600" dirty="0">
                <a:solidFill>
                  <a:srgbClr val="000000"/>
                </a:solidFill>
                <a:ea typeface="Calibri" panose="020F0502020204030204" pitchFamily="34" charset="0"/>
                <a:cs typeface="Times New Roman" panose="02020603050405020304" pitchFamily="18" charset="0"/>
              </a:rPr>
              <a:t>: It has an impact on the action of others.</a:t>
            </a:r>
          </a:p>
          <a:p>
            <a:pPr marL="342900" indent="-342900" algn="just">
              <a:lnSpc>
                <a:spcPct val="100000"/>
              </a:lnSpc>
              <a:spcBef>
                <a:spcPts val="0"/>
              </a:spcBef>
              <a:buFont typeface="Arial" panose="020B0604020202020204" pitchFamily="34" charset="0"/>
              <a:buAutoNum type="arabicPeriod"/>
            </a:pPr>
            <a:endParaRPr lang="en-US" sz="1600" dirty="0">
              <a:solidFill>
                <a:srgbClr val="000000"/>
              </a:solidFill>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Arial" panose="020B0604020202020204" pitchFamily="34" charset="0"/>
              <a:buAutoNum type="arabicPeriod"/>
            </a:pPr>
            <a:r>
              <a:rPr lang="en-US" sz="1600" dirty="0">
                <a:solidFill>
                  <a:srgbClr val="000000"/>
                </a:solidFill>
                <a:ea typeface="Calibri" panose="020F0502020204030204" pitchFamily="34" charset="0"/>
                <a:cs typeface="Times New Roman" panose="02020603050405020304" pitchFamily="18" charset="0"/>
              </a:rPr>
              <a:t>Oversight implies always </a:t>
            </a:r>
            <a:r>
              <a:rPr lang="en-US" sz="1600" b="1" dirty="0">
                <a:solidFill>
                  <a:srgbClr val="FF0000"/>
                </a:solidFill>
                <a:ea typeface="Calibri" panose="020F0502020204030204" pitchFamily="34" charset="0"/>
                <a:cs typeface="Times New Roman" panose="02020603050405020304" pitchFamily="18" charset="0"/>
              </a:rPr>
              <a:t>“checks and balances” </a:t>
            </a:r>
            <a:r>
              <a:rPr lang="en-US" sz="1600" dirty="0">
                <a:solidFill>
                  <a:srgbClr val="000000"/>
                </a:solidFill>
                <a:ea typeface="Calibri" panose="020F0502020204030204" pitchFamily="34" charset="0"/>
                <a:cs typeface="Times New Roman" panose="02020603050405020304" pitchFamily="18" charset="0"/>
              </a:rPr>
              <a:t>(appeal, revision, cassation…), the existence of higher bodies.</a:t>
            </a:r>
          </a:p>
          <a:p>
            <a:pPr marL="342900" indent="-342900" algn="just">
              <a:lnSpc>
                <a:spcPct val="100000"/>
              </a:lnSpc>
              <a:spcBef>
                <a:spcPts val="0"/>
              </a:spcBef>
              <a:buFont typeface="Arial" panose="020B0604020202020204" pitchFamily="34" charset="0"/>
              <a:buAutoNum type="arabicPeriod"/>
            </a:pPr>
            <a:endParaRPr lang="en-US" sz="1600" dirty="0">
              <a:solidFill>
                <a:srgbClr val="000000"/>
              </a:solidFill>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Arial" panose="020B0604020202020204" pitchFamily="34" charset="0"/>
              <a:buAutoNum type="arabicPeriod"/>
            </a:pPr>
            <a:r>
              <a:rPr lang="en-US" sz="1600" dirty="0">
                <a:solidFill>
                  <a:srgbClr val="000000"/>
                </a:solidFill>
                <a:ea typeface="Calibri" panose="020F0502020204030204" pitchFamily="34" charset="0"/>
                <a:cs typeface="Times New Roman" panose="02020603050405020304" pitchFamily="18" charset="0"/>
              </a:rPr>
              <a:t>Oversight is a </a:t>
            </a:r>
            <a:r>
              <a:rPr lang="en-US" sz="1600" b="1" dirty="0">
                <a:solidFill>
                  <a:srgbClr val="FF0000"/>
                </a:solidFill>
                <a:ea typeface="Calibri" panose="020F0502020204030204" pitchFamily="34" charset="0"/>
                <a:cs typeface="Times New Roman" panose="02020603050405020304" pitchFamily="18" charset="0"/>
              </a:rPr>
              <a:t>permanent process</a:t>
            </a:r>
            <a:r>
              <a:rPr lang="en-US" sz="1600" dirty="0">
                <a:solidFill>
                  <a:srgbClr val="000000"/>
                </a:solidFill>
                <a:ea typeface="Calibri" panose="020F0502020204030204" pitchFamily="34" charset="0"/>
                <a:cs typeface="Times New Roman" panose="02020603050405020304" pitchFamily="18" charset="0"/>
              </a:rPr>
              <a:t>, checking the </a:t>
            </a:r>
            <a:r>
              <a:rPr lang="en-US" sz="1600" b="1" dirty="0">
                <a:solidFill>
                  <a:srgbClr val="FF0000"/>
                </a:solidFill>
                <a:ea typeface="Calibri" panose="020F0502020204030204" pitchFamily="34" charset="0"/>
                <a:cs typeface="Times New Roman" panose="02020603050405020304" pitchFamily="18" charset="0"/>
              </a:rPr>
              <a:t>effectiveness</a:t>
            </a:r>
            <a:r>
              <a:rPr lang="en-US" sz="1600" dirty="0">
                <a:solidFill>
                  <a:srgbClr val="000000"/>
                </a:solidFill>
                <a:ea typeface="Calibri" panose="020F0502020204030204" pitchFamily="34" charset="0"/>
                <a:cs typeface="Times New Roman" panose="02020603050405020304" pitchFamily="18" charset="0"/>
              </a:rPr>
              <a:t>, </a:t>
            </a:r>
            <a:r>
              <a:rPr lang="en-US" sz="1600" b="1" dirty="0">
                <a:solidFill>
                  <a:srgbClr val="FF0000"/>
                </a:solidFill>
                <a:ea typeface="Calibri" panose="020F0502020204030204" pitchFamily="34" charset="0"/>
                <a:cs typeface="Times New Roman" panose="02020603050405020304" pitchFamily="18" charset="0"/>
              </a:rPr>
              <a:t>quality</a:t>
            </a:r>
            <a:r>
              <a:rPr lang="en-US" sz="1600" dirty="0">
                <a:solidFill>
                  <a:srgbClr val="000000"/>
                </a:solidFill>
                <a:ea typeface="Calibri" panose="020F0502020204030204" pitchFamily="34" charset="0"/>
                <a:cs typeface="Times New Roman" panose="02020603050405020304" pitchFamily="18" charset="0"/>
              </a:rPr>
              <a:t> of outcomes </a:t>
            </a:r>
            <a:r>
              <a:rPr lang="en-US" sz="1600" b="1" dirty="0">
                <a:solidFill>
                  <a:srgbClr val="FF0000"/>
                </a:solidFill>
                <a:ea typeface="Calibri" panose="020F0502020204030204" pitchFamily="34" charset="0"/>
                <a:cs typeface="Times New Roman" panose="02020603050405020304" pitchFamily="18" charset="0"/>
              </a:rPr>
              <a:t>&amp; fundamental rights</a:t>
            </a:r>
            <a:r>
              <a:rPr lang="en-US" sz="1600" dirty="0">
                <a:solidFill>
                  <a:srgbClr val="000000"/>
                </a:solidFill>
                <a:ea typeface="Calibri" panose="020F0502020204030204" pitchFamily="34" charset="0"/>
                <a:cs typeface="Times New Roman" panose="02020603050405020304" pitchFamily="18" charset="0"/>
              </a:rPr>
              <a:t>. In sum it is a form of </a:t>
            </a:r>
            <a:r>
              <a:rPr lang="en-US" sz="1600" b="1" dirty="0">
                <a:solidFill>
                  <a:srgbClr val="FF0000"/>
                </a:solidFill>
                <a:ea typeface="Calibri" panose="020F0502020204030204" pitchFamily="34" charset="0"/>
                <a:cs typeface="Times New Roman" panose="02020603050405020304" pitchFamily="18" charset="0"/>
              </a:rPr>
              <a:t>monitoring</a:t>
            </a:r>
            <a:r>
              <a:rPr lang="en-US" sz="1600" dirty="0">
                <a:solidFill>
                  <a:srgbClr val="000000"/>
                </a:solidFill>
                <a:ea typeface="Calibri" panose="020F0502020204030204" pitchFamily="34" charset="0"/>
                <a:cs typeface="Times New Roman" panose="02020603050405020304" pitchFamily="18" charset="0"/>
              </a:rPr>
              <a:t>.</a:t>
            </a:r>
          </a:p>
          <a:p>
            <a:pPr marL="342900" indent="-342900" algn="just">
              <a:lnSpc>
                <a:spcPct val="100000"/>
              </a:lnSpc>
              <a:spcBef>
                <a:spcPts val="0"/>
              </a:spcBef>
              <a:buFont typeface="Arial" panose="020B0604020202020204" pitchFamily="34" charset="0"/>
              <a:buAutoNum type="arabicPeriod"/>
            </a:pPr>
            <a:endParaRPr lang="en-US" sz="1600" dirty="0">
              <a:solidFill>
                <a:srgbClr val="000000"/>
              </a:solidFill>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Arial" panose="020B0604020202020204" pitchFamily="34" charset="0"/>
              <a:buAutoNum type="arabicPeriod"/>
            </a:pPr>
            <a:r>
              <a:rPr lang="en-US" sz="1600" dirty="0">
                <a:solidFill>
                  <a:srgbClr val="000000"/>
                </a:solidFill>
                <a:ea typeface="Calibri" panose="020F0502020204030204" pitchFamily="34" charset="0"/>
                <a:cs typeface="Times New Roman" panose="02020603050405020304" pitchFamily="18" charset="0"/>
              </a:rPr>
              <a:t>Oversight implies </a:t>
            </a:r>
            <a:r>
              <a:rPr lang="en-US" sz="1600" b="1" dirty="0">
                <a:solidFill>
                  <a:srgbClr val="FF0000"/>
                </a:solidFill>
                <a:ea typeface="Calibri" panose="020F0502020204030204" pitchFamily="34" charset="0"/>
                <a:cs typeface="Times New Roman" panose="02020603050405020304" pitchFamily="18" charset="0"/>
              </a:rPr>
              <a:t>budget control</a:t>
            </a:r>
            <a:r>
              <a:rPr lang="en-US" sz="1600" dirty="0">
                <a:solidFill>
                  <a:srgbClr val="000000"/>
                </a:solidFill>
                <a:ea typeface="Calibri" panose="020F0502020204030204" pitchFamily="34" charset="0"/>
                <a:cs typeface="Times New Roman" panose="02020603050405020304" pitchFamily="18" charset="0"/>
              </a:rPr>
              <a:t>: are public funds correctly used?</a:t>
            </a:r>
          </a:p>
          <a:p>
            <a:pPr marL="342900" indent="-342900" algn="just">
              <a:lnSpc>
                <a:spcPct val="100000"/>
              </a:lnSpc>
              <a:spcBef>
                <a:spcPts val="0"/>
              </a:spcBef>
              <a:buFont typeface="Arial" panose="020B0604020202020204" pitchFamily="34" charset="0"/>
              <a:buAutoNum type="arabicPeriod"/>
            </a:pPr>
            <a:endParaRPr lang="en-US" sz="1600" dirty="0">
              <a:solidFill>
                <a:srgbClr val="000000"/>
              </a:solidFill>
              <a:ea typeface="Calibri" panose="020F0502020204030204" pitchFamily="34" charset="0"/>
              <a:cs typeface="Times New Roman" panose="02020603050405020304" pitchFamily="18" charset="0"/>
            </a:endParaRPr>
          </a:p>
          <a:p>
            <a:pPr marL="342900" indent="-342900" algn="just">
              <a:lnSpc>
                <a:spcPct val="100000"/>
              </a:lnSpc>
              <a:spcBef>
                <a:spcPts val="0"/>
              </a:spcBef>
              <a:buFont typeface="Arial" panose="020B0604020202020204" pitchFamily="34" charset="0"/>
              <a:buAutoNum type="arabicPeriod"/>
            </a:pPr>
            <a:r>
              <a:rPr lang="en-US" sz="1600" dirty="0">
                <a:solidFill>
                  <a:srgbClr val="000000"/>
                </a:solidFill>
                <a:ea typeface="Calibri" panose="020F0502020204030204" pitchFamily="34" charset="0"/>
                <a:cs typeface="Times New Roman" panose="02020603050405020304" pitchFamily="18" charset="0"/>
              </a:rPr>
              <a:t>Oversight on ISF’s </a:t>
            </a:r>
            <a:r>
              <a:rPr lang="en-US" sz="1600" b="1" dirty="0">
                <a:solidFill>
                  <a:srgbClr val="FF0000"/>
                </a:solidFill>
                <a:ea typeface="Calibri" panose="020F0502020204030204" pitchFamily="34" charset="0"/>
                <a:cs typeface="Times New Roman" panose="02020603050405020304" pitchFamily="18" charset="0"/>
              </a:rPr>
              <a:t>implies specialization</a:t>
            </a:r>
            <a:r>
              <a:rPr lang="en-US" sz="1600" dirty="0">
                <a:solidFill>
                  <a:srgbClr val="000000"/>
                </a:solidFill>
                <a:ea typeface="Calibri" panose="020F0502020204030204" pitchFamily="34" charset="0"/>
                <a:cs typeface="Times New Roman" panose="02020603050405020304" pitchFamily="18" charset="0"/>
              </a:rPr>
              <a:t>.</a:t>
            </a:r>
          </a:p>
        </p:txBody>
      </p:sp>
    </p:spTree>
    <p:extLst>
      <p:ext uri="{BB962C8B-B14F-4D97-AF65-F5344CB8AC3E}">
        <p14:creationId xmlns:p14="http://schemas.microsoft.com/office/powerpoint/2010/main" val="11342906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29167E-6 -1.85185E-6 L 0.02917 -1.85185E-6 " pathEditMode="relative" rAng="0" ptsTypes="AA">
                                      <p:cBhvr>
                                        <p:cTn id="6" dur="2000" fill="hold"/>
                                        <p:tgtEl>
                                          <p:spTgt spid="9"/>
                                        </p:tgtEl>
                                        <p:attrNameLst>
                                          <p:attrName>ppt_x</p:attrName>
                                          <p:attrName>ppt_y</p:attrName>
                                        </p:attrNameLst>
                                      </p:cBhvr>
                                      <p:rCtr x="1458" y="0"/>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5">
                                            <p:txEl>
                                              <p:pRg st="0" end="0"/>
                                            </p:txEl>
                                          </p:spTgt>
                                        </p:tgtEl>
                                        <p:attrNameLst>
                                          <p:attrName>style.visibility</p:attrName>
                                        </p:attrNameLst>
                                      </p:cBhvr>
                                      <p:to>
                                        <p:strVal val="visible"/>
                                      </p:to>
                                    </p:set>
                                    <p:animEffect transition="in" filter="fade">
                                      <p:cBhvr>
                                        <p:cTn id="11" dur="500"/>
                                        <p:tgtEl>
                                          <p:spTgt spid="15">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5">
                                            <p:txEl>
                                              <p:pRg st="2" end="2"/>
                                            </p:txEl>
                                          </p:spTgt>
                                        </p:tgtEl>
                                        <p:attrNameLst>
                                          <p:attrName>style.visibility</p:attrName>
                                        </p:attrNameLst>
                                      </p:cBhvr>
                                      <p:to>
                                        <p:strVal val="visible"/>
                                      </p:to>
                                    </p:set>
                                    <p:animEffect transition="in" filter="fade">
                                      <p:cBhvr>
                                        <p:cTn id="16" dur="500"/>
                                        <p:tgtEl>
                                          <p:spTgt spid="15">
                                            <p:txEl>
                                              <p:pRg st="2" end="2"/>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5">
                                            <p:txEl>
                                              <p:pRg st="4" end="4"/>
                                            </p:txEl>
                                          </p:spTgt>
                                        </p:tgtEl>
                                        <p:attrNameLst>
                                          <p:attrName>style.visibility</p:attrName>
                                        </p:attrNameLst>
                                      </p:cBhvr>
                                      <p:to>
                                        <p:strVal val="visible"/>
                                      </p:to>
                                    </p:set>
                                    <p:animEffect transition="in" filter="fade">
                                      <p:cBhvr>
                                        <p:cTn id="21" dur="500"/>
                                        <p:tgtEl>
                                          <p:spTgt spid="15">
                                            <p:txEl>
                                              <p:pRg st="4" end="4"/>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5">
                                            <p:txEl>
                                              <p:pRg st="6" end="6"/>
                                            </p:txEl>
                                          </p:spTgt>
                                        </p:tgtEl>
                                        <p:attrNameLst>
                                          <p:attrName>style.visibility</p:attrName>
                                        </p:attrNameLst>
                                      </p:cBhvr>
                                      <p:to>
                                        <p:strVal val="visible"/>
                                      </p:to>
                                    </p:set>
                                    <p:animEffect transition="in" filter="fade">
                                      <p:cBhvr>
                                        <p:cTn id="26" dur="500"/>
                                        <p:tgtEl>
                                          <p:spTgt spid="15">
                                            <p:txEl>
                                              <p:pRg st="6" end="6"/>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5">
                                            <p:txEl>
                                              <p:pRg st="8" end="8"/>
                                            </p:txEl>
                                          </p:spTgt>
                                        </p:tgtEl>
                                        <p:attrNameLst>
                                          <p:attrName>style.visibility</p:attrName>
                                        </p:attrNameLst>
                                      </p:cBhvr>
                                      <p:to>
                                        <p:strVal val="visible"/>
                                      </p:to>
                                    </p:set>
                                    <p:animEffect transition="in" filter="fade">
                                      <p:cBhvr>
                                        <p:cTn id="31" dur="500"/>
                                        <p:tgtEl>
                                          <p:spTgt spid="15">
                                            <p:txEl>
                                              <p:pRg st="8" end="8"/>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15">
                                            <p:txEl>
                                              <p:pRg st="10" end="10"/>
                                            </p:txEl>
                                          </p:spTgt>
                                        </p:tgtEl>
                                        <p:attrNameLst>
                                          <p:attrName>style.visibility</p:attrName>
                                        </p:attrNameLst>
                                      </p:cBhvr>
                                      <p:to>
                                        <p:strVal val="visible"/>
                                      </p:to>
                                    </p:set>
                                    <p:animEffect transition="in" filter="fade">
                                      <p:cBhvr>
                                        <p:cTn id="36" dur="500"/>
                                        <p:tgtEl>
                                          <p:spTgt spid="15">
                                            <p:txEl>
                                              <p:pRg st="10" end="10"/>
                                            </p:txEl>
                                          </p:spTgt>
                                        </p:tgtEl>
                                      </p:cBhvr>
                                    </p:animEffect>
                                  </p:childTnLst>
                                </p:cTn>
                              </p:par>
                            </p:childTnLst>
                          </p:cTn>
                        </p:par>
                      </p:childTnLst>
                    </p:cTn>
                  </p:par>
                  <p:par>
                    <p:cTn id="37" fill="hold">
                      <p:stCondLst>
                        <p:cond delay="indefinite"/>
                      </p:stCondLst>
                      <p:childTnLst>
                        <p:par>
                          <p:cTn id="38" fill="hold">
                            <p:stCondLst>
                              <p:cond delay="0"/>
                            </p:stCondLst>
                            <p:childTnLst>
                              <p:par>
                                <p:cTn id="39" presetID="10" presetClass="entr" presetSubtype="0" fill="hold" grpId="0" nodeType="clickEffect">
                                  <p:stCondLst>
                                    <p:cond delay="0"/>
                                  </p:stCondLst>
                                  <p:childTnLst>
                                    <p:set>
                                      <p:cBhvr>
                                        <p:cTn id="40" dur="1" fill="hold">
                                          <p:stCondLst>
                                            <p:cond delay="0"/>
                                          </p:stCondLst>
                                        </p:cTn>
                                        <p:tgtEl>
                                          <p:spTgt spid="15">
                                            <p:txEl>
                                              <p:pRg st="12" end="12"/>
                                            </p:txEl>
                                          </p:spTgt>
                                        </p:tgtEl>
                                        <p:attrNameLst>
                                          <p:attrName>style.visibility</p:attrName>
                                        </p:attrNameLst>
                                      </p:cBhvr>
                                      <p:to>
                                        <p:strVal val="visible"/>
                                      </p:to>
                                    </p:set>
                                    <p:animEffect transition="in" filter="fade">
                                      <p:cBhvr>
                                        <p:cTn id="41" dur="500"/>
                                        <p:tgtEl>
                                          <p:spTgt spid="15">
                                            <p:txEl>
                                              <p:pRg st="12" end="12"/>
                                            </p:txEl>
                                          </p:spTgt>
                                        </p:tgtEl>
                                      </p:cBhvr>
                                    </p:animEffect>
                                  </p:childTnLst>
                                </p:cTn>
                              </p:par>
                            </p:childTnLst>
                          </p:cTn>
                        </p:par>
                      </p:childTnLst>
                    </p:cTn>
                  </p:par>
                  <p:par>
                    <p:cTn id="42" fill="hold">
                      <p:stCondLst>
                        <p:cond delay="indefinite"/>
                      </p:stCondLst>
                      <p:childTnLst>
                        <p:par>
                          <p:cTn id="43" fill="hold">
                            <p:stCondLst>
                              <p:cond delay="0"/>
                            </p:stCondLst>
                            <p:childTnLst>
                              <p:par>
                                <p:cTn id="44" presetID="10" presetClass="entr" presetSubtype="0" fill="hold" grpId="0" nodeType="clickEffect">
                                  <p:stCondLst>
                                    <p:cond delay="0"/>
                                  </p:stCondLst>
                                  <p:childTnLst>
                                    <p:set>
                                      <p:cBhvr>
                                        <p:cTn id="45" dur="1" fill="hold">
                                          <p:stCondLst>
                                            <p:cond delay="0"/>
                                          </p:stCondLst>
                                        </p:cTn>
                                        <p:tgtEl>
                                          <p:spTgt spid="15">
                                            <p:txEl>
                                              <p:pRg st="14" end="14"/>
                                            </p:txEl>
                                          </p:spTgt>
                                        </p:tgtEl>
                                        <p:attrNameLst>
                                          <p:attrName>style.visibility</p:attrName>
                                        </p:attrNameLst>
                                      </p:cBhvr>
                                      <p:to>
                                        <p:strVal val="visible"/>
                                      </p:to>
                                    </p:set>
                                    <p:animEffect transition="in" filter="fade">
                                      <p:cBhvr>
                                        <p:cTn id="46" dur="500"/>
                                        <p:tgtEl>
                                          <p:spTgt spid="15">
                                            <p:txEl>
                                              <p:pRg st="14" end="1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5"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2</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623763" y="176400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 name="Titel 1">
            <a:extLst>
              <a:ext uri="{FF2B5EF4-FFF2-40B4-BE49-F238E27FC236}">
                <a16:creationId xmlns:a16="http://schemas.microsoft.com/office/drawing/2014/main" id="{A03D342E-40A6-45B7-B49B-61AAF3A549B0}"/>
              </a:ext>
            </a:extLst>
          </p:cNvPr>
          <p:cNvSpPr>
            <a:spLocks noGrp="1"/>
          </p:cNvSpPr>
          <p:nvPr>
            <p:ph type="title"/>
          </p:nvPr>
        </p:nvSpPr>
        <p:spPr>
          <a:xfrm>
            <a:off x="2926080" y="370344"/>
            <a:ext cx="6217920" cy="1143000"/>
          </a:xfrm>
        </p:spPr>
        <p:txBody>
          <a:bodyPr/>
          <a:lstStyle/>
          <a:p>
            <a:pPr algn="ctr"/>
            <a:r>
              <a:rPr lang="nl-NL" sz="3200" b="1" dirty="0" err="1"/>
              <a:t>Introduction</a:t>
            </a:r>
            <a:r>
              <a:rPr lang="nl-NL" sz="3200" b="1" dirty="0"/>
              <a:t>: The Strategic Plan</a:t>
            </a:r>
            <a:endParaRPr lang="nl-BE" sz="3200" b="1" dirty="0"/>
          </a:p>
        </p:txBody>
      </p:sp>
      <p:sp>
        <p:nvSpPr>
          <p:cNvPr id="9" name="Rectangle 1">
            <a:extLst>
              <a:ext uri="{FF2B5EF4-FFF2-40B4-BE49-F238E27FC236}">
                <a16:creationId xmlns:a16="http://schemas.microsoft.com/office/drawing/2014/main" id="{BCC562B6-5778-4444-9002-51A16E36E8E8}"/>
              </a:ext>
            </a:extLst>
          </p:cNvPr>
          <p:cNvSpPr>
            <a:spLocks noChangeArrowheads="1"/>
          </p:cNvSpPr>
          <p:nvPr/>
        </p:nvSpPr>
        <p:spPr bwMode="auto">
          <a:xfrm>
            <a:off x="2171700" y="2292265"/>
            <a:ext cx="9439729" cy="2862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5754688" algn="r"/>
              </a:tabLst>
              <a:defRPr>
                <a:solidFill>
                  <a:schemeClr val="tx1"/>
                </a:solidFill>
                <a:latin typeface="Arial" panose="020B0604020202020204" pitchFamily="34" charset="0"/>
              </a:defRPr>
            </a:lvl1pPr>
            <a:lvl2pPr eaLnBrk="0" fontAlgn="base" hangingPunct="0">
              <a:spcBef>
                <a:spcPct val="0"/>
              </a:spcBef>
              <a:spcAft>
                <a:spcPct val="0"/>
              </a:spcAft>
              <a:tabLst>
                <a:tab pos="5754688" algn="r"/>
              </a:tabLst>
              <a:defRPr>
                <a:solidFill>
                  <a:schemeClr val="tx1"/>
                </a:solidFill>
                <a:latin typeface="Arial" panose="020B0604020202020204" pitchFamily="34" charset="0"/>
              </a:defRPr>
            </a:lvl2pPr>
            <a:lvl3pPr eaLnBrk="0" fontAlgn="base" hangingPunct="0">
              <a:spcBef>
                <a:spcPct val="0"/>
              </a:spcBef>
              <a:spcAft>
                <a:spcPct val="0"/>
              </a:spcAft>
              <a:tabLst>
                <a:tab pos="5754688" algn="r"/>
              </a:tabLst>
              <a:defRPr>
                <a:solidFill>
                  <a:schemeClr val="tx1"/>
                </a:solidFill>
                <a:latin typeface="Arial" panose="020B0604020202020204" pitchFamily="34" charset="0"/>
              </a:defRPr>
            </a:lvl3pPr>
            <a:lvl4pPr eaLnBrk="0" fontAlgn="base" hangingPunct="0">
              <a:spcBef>
                <a:spcPct val="0"/>
              </a:spcBef>
              <a:spcAft>
                <a:spcPct val="0"/>
              </a:spcAft>
              <a:tabLst>
                <a:tab pos="5754688" algn="r"/>
              </a:tabLst>
              <a:defRPr>
                <a:solidFill>
                  <a:schemeClr val="tx1"/>
                </a:solidFill>
                <a:latin typeface="Arial" panose="020B0604020202020204" pitchFamily="34" charset="0"/>
              </a:defRPr>
            </a:lvl4pPr>
            <a:lvl5pPr eaLnBrk="0" fontAlgn="base" hangingPunct="0">
              <a:spcBef>
                <a:spcPct val="0"/>
              </a:spcBef>
              <a:spcAft>
                <a:spcPct val="0"/>
              </a:spcAft>
              <a:tabLst>
                <a:tab pos="5754688" algn="r"/>
              </a:tabLst>
              <a:defRPr>
                <a:solidFill>
                  <a:schemeClr val="tx1"/>
                </a:solidFill>
                <a:latin typeface="Arial" panose="020B0604020202020204" pitchFamily="34" charset="0"/>
              </a:defRPr>
            </a:lvl5pPr>
            <a:lvl6pPr eaLnBrk="0" fontAlgn="base" hangingPunct="0">
              <a:spcBef>
                <a:spcPct val="0"/>
              </a:spcBef>
              <a:spcAft>
                <a:spcPct val="0"/>
              </a:spcAft>
              <a:tabLst>
                <a:tab pos="5754688" algn="r"/>
              </a:tabLst>
              <a:defRPr>
                <a:solidFill>
                  <a:schemeClr val="tx1"/>
                </a:solidFill>
                <a:latin typeface="Arial" panose="020B0604020202020204" pitchFamily="34" charset="0"/>
              </a:defRPr>
            </a:lvl6pPr>
            <a:lvl7pPr eaLnBrk="0" fontAlgn="base" hangingPunct="0">
              <a:spcBef>
                <a:spcPct val="0"/>
              </a:spcBef>
              <a:spcAft>
                <a:spcPct val="0"/>
              </a:spcAft>
              <a:tabLst>
                <a:tab pos="5754688" algn="r"/>
              </a:tabLst>
              <a:defRPr>
                <a:solidFill>
                  <a:schemeClr val="tx1"/>
                </a:solidFill>
                <a:latin typeface="Arial" panose="020B0604020202020204" pitchFamily="34" charset="0"/>
              </a:defRPr>
            </a:lvl7pPr>
            <a:lvl8pPr eaLnBrk="0" fontAlgn="base" hangingPunct="0">
              <a:spcBef>
                <a:spcPct val="0"/>
              </a:spcBef>
              <a:spcAft>
                <a:spcPct val="0"/>
              </a:spcAft>
              <a:tabLst>
                <a:tab pos="5754688" algn="r"/>
              </a:tabLst>
              <a:defRPr>
                <a:solidFill>
                  <a:schemeClr val="tx1"/>
                </a:solidFill>
                <a:latin typeface="Arial" panose="020B0604020202020204" pitchFamily="34" charset="0"/>
              </a:defRPr>
            </a:lvl8pPr>
            <a:lvl9pPr eaLnBrk="0" fontAlgn="base" hangingPunct="0">
              <a:spcBef>
                <a:spcPct val="0"/>
              </a:spcBef>
              <a:spcAft>
                <a:spcPct val="0"/>
              </a:spcAft>
              <a:tabLst>
                <a:tab pos="5754688" algn="r"/>
              </a:tabLst>
              <a:defRPr>
                <a:solidFill>
                  <a:schemeClr val="tx1"/>
                </a:solidFill>
                <a:latin typeface="Arial" panose="020B0604020202020204" pitchFamily="34" charset="0"/>
              </a:defRPr>
            </a:lvl9pPr>
          </a:lstStyle>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1.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Improving the participatory capacity of the GNAT by engaging with other stakeholders including Civil Society Organisations (CSOs) and universities.</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a:t>
            </a:r>
            <a:r>
              <a:rPr lang="en-GB" altLang="nl-BE" sz="2000" b="1" dirty="0">
                <a:latin typeface="+mn-lt"/>
                <a:ea typeface="Calibri" panose="020F0502020204030204" pitchFamily="34" charset="0"/>
                <a:cs typeface="Times New Roman" panose="02020603050405020304" pitchFamily="18" charset="0"/>
              </a:rPr>
              <a:t>2.</a:t>
            </a:r>
            <a:r>
              <a:rPr lang="en-GB" altLang="nl-BE" sz="2000" dirty="0">
                <a:latin typeface="+mn-lt"/>
                <a:ea typeface="Calibri" panose="020F0502020204030204" pitchFamily="34" charset="0"/>
                <a:cs typeface="Times New Roman" panose="02020603050405020304" pitchFamily="18" charset="0"/>
              </a:rPr>
              <a:t>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Establishing an effective parliamentary oversight of ISFs’ together with an independent oversight body</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3.</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 Strengthening budgetary oversight of the ISFs.</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4.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Reforming the relations between the Parliament and Executive for strengthening the oversight of the ISFs.</a:t>
            </a:r>
            <a:endParaRPr kumimoji="0" lang="nl-BE" altLang="nl-BE" sz="2000" b="0" i="0" strike="noStrike" cap="none" normalizeH="0" baseline="0" dirty="0">
              <a:ln>
                <a:noFill/>
              </a:ln>
              <a:effectLst/>
              <a:latin typeface="+mn-lt"/>
            </a:endParaRPr>
          </a:p>
          <a:p>
            <a:pPr marL="457200" marR="0" lvl="0" indent="-457200" algn="l" defTabSz="914400" rtl="0" eaLnBrk="0" fontAlgn="base" latinLnBrk="0" hangingPunct="0">
              <a:lnSpc>
                <a:spcPct val="100000"/>
              </a:lnSpc>
              <a:spcBef>
                <a:spcPct val="0"/>
              </a:spcBef>
              <a:spcAft>
                <a:spcPct val="0"/>
              </a:spcAft>
              <a:buClrTx/>
              <a:buSzTx/>
              <a:buFont typeface="Arial" panose="020B0604020202020204" pitchFamily="34" charset="0"/>
              <a:buChar char="•"/>
              <a:tabLst>
                <a:tab pos="5754688" algn="r"/>
              </a:tabLst>
            </a:pPr>
            <a:r>
              <a:rPr kumimoji="0" lang="en-GB" altLang="nl-BE" sz="2000" b="1" i="0" strike="noStrike" cap="none" normalizeH="0" baseline="0" dirty="0">
                <a:ln>
                  <a:noFill/>
                </a:ln>
                <a:effectLst/>
                <a:latin typeface="+mn-lt"/>
                <a:ea typeface="Calibri" panose="020F0502020204030204" pitchFamily="34" charset="0"/>
                <a:cs typeface="Times New Roman" panose="02020603050405020304" pitchFamily="18" charset="0"/>
              </a:rPr>
              <a:t>SO 5. </a:t>
            </a:r>
            <a:r>
              <a:rPr kumimoji="0" lang="en-GB" altLang="nl-BE" sz="2000" b="0" i="0" strike="noStrike" cap="none" normalizeH="0" baseline="0" dirty="0">
                <a:ln>
                  <a:noFill/>
                </a:ln>
                <a:effectLst/>
                <a:latin typeface="+mn-lt"/>
                <a:ea typeface="Calibri" panose="020F0502020204030204" pitchFamily="34" charset="0"/>
                <a:cs typeface="Times New Roman" panose="02020603050405020304" pitchFamily="18" charset="0"/>
              </a:rPr>
              <a:t>Reorganizing the structure of the parliamentary committees in line with the current governmental system</a:t>
            </a:r>
            <a:endParaRPr kumimoji="0" lang="nl-BE" altLang="nl-BE" sz="2000" b="0" i="0" strike="noStrike" cap="none" normalizeH="0" baseline="0" dirty="0">
              <a:ln>
                <a:noFill/>
              </a:ln>
              <a:effectLst/>
              <a:latin typeface="+mn-lt"/>
            </a:endParaRPr>
          </a:p>
        </p:txBody>
      </p:sp>
      <p:sp>
        <p:nvSpPr>
          <p:cNvPr id="10" name="Tekstvak 9">
            <a:extLst>
              <a:ext uri="{FF2B5EF4-FFF2-40B4-BE49-F238E27FC236}">
                <a16:creationId xmlns:a16="http://schemas.microsoft.com/office/drawing/2014/main" id="{4CEB2C97-4B79-4A7D-859A-8EDE7568EB41}"/>
              </a:ext>
            </a:extLst>
          </p:cNvPr>
          <p:cNvSpPr txBox="1"/>
          <p:nvPr/>
        </p:nvSpPr>
        <p:spPr>
          <a:xfrm>
            <a:off x="2171700" y="1703413"/>
            <a:ext cx="10020300" cy="400110"/>
          </a:xfrm>
          <a:prstGeom prst="rect">
            <a:avLst/>
          </a:prstGeom>
          <a:noFill/>
        </p:spPr>
        <p:txBody>
          <a:bodyPr wrap="square">
            <a:spAutoFit/>
          </a:bodyPr>
          <a:lstStyle/>
          <a:p>
            <a:pPr marL="0" indent="0">
              <a:spcBef>
                <a:spcPts val="0"/>
              </a:spcBef>
              <a:buNone/>
            </a:pPr>
            <a:r>
              <a:rPr lang="nl-BE" sz="2000" b="1" i="1" dirty="0">
                <a:solidFill>
                  <a:srgbClr val="000000"/>
                </a:solidFill>
                <a:ea typeface="Calibri" panose="020F0502020204030204" pitchFamily="34" charset="0"/>
                <a:cs typeface="Times New Roman" panose="02020603050405020304" pitchFamily="18" charset="0"/>
              </a:rPr>
              <a:t>Strategic </a:t>
            </a:r>
            <a:r>
              <a:rPr lang="nl-BE" sz="2000" b="1" i="1" dirty="0" err="1">
                <a:solidFill>
                  <a:srgbClr val="000000"/>
                </a:solidFill>
                <a:ea typeface="Calibri" panose="020F0502020204030204" pitchFamily="34" charset="0"/>
                <a:cs typeface="Times New Roman" panose="02020603050405020304" pitchFamily="18" charset="0"/>
              </a:rPr>
              <a:t>Objectives</a:t>
            </a:r>
            <a:r>
              <a:rPr lang="nl-BE" sz="2000" b="1" i="1" dirty="0">
                <a:solidFill>
                  <a:srgbClr val="000000"/>
                </a:solidFill>
                <a:ea typeface="Calibri" panose="020F0502020204030204" pitchFamily="34" charset="0"/>
                <a:cs typeface="Times New Roman" panose="02020603050405020304" pitchFamily="18" charset="0"/>
              </a:rPr>
              <a:t> of </a:t>
            </a:r>
            <a:r>
              <a:rPr lang="nl-BE" sz="2000" b="1" i="1" dirty="0" err="1">
                <a:solidFill>
                  <a:srgbClr val="000000"/>
                </a:solidFill>
                <a:ea typeface="Calibri" panose="020F0502020204030204" pitchFamily="34" charset="0"/>
                <a:cs typeface="Times New Roman" panose="02020603050405020304" pitchFamily="18" charset="0"/>
              </a:rPr>
              <a:t>the</a:t>
            </a:r>
            <a:r>
              <a:rPr lang="nl-BE" sz="2000" b="1" i="1" dirty="0">
                <a:solidFill>
                  <a:srgbClr val="000000"/>
                </a:solidFill>
                <a:ea typeface="Calibri" panose="020F0502020204030204" pitchFamily="34" charset="0"/>
                <a:cs typeface="Times New Roman" panose="02020603050405020304" pitchFamily="18" charset="0"/>
              </a:rPr>
              <a:t> Strategic Plan </a:t>
            </a:r>
            <a:r>
              <a:rPr lang="nl-BE" sz="2000" b="1" i="1" dirty="0" err="1">
                <a:solidFill>
                  <a:srgbClr val="000000"/>
                </a:solidFill>
                <a:ea typeface="Calibri" panose="020F0502020204030204" pitchFamily="34" charset="0"/>
                <a:cs typeface="Times New Roman" panose="02020603050405020304" pitchFamily="18" charset="0"/>
              </a:rPr>
              <a:t>for</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the</a:t>
            </a:r>
            <a:r>
              <a:rPr lang="nl-BE" sz="2000" b="1" i="1" dirty="0">
                <a:solidFill>
                  <a:srgbClr val="000000"/>
                </a:solidFill>
                <a:ea typeface="Calibri" panose="020F0502020204030204" pitchFamily="34" charset="0"/>
                <a:cs typeface="Times New Roman" panose="02020603050405020304" pitchFamily="18" charset="0"/>
              </a:rPr>
              <a:t> GNAT</a:t>
            </a:r>
          </a:p>
        </p:txBody>
      </p:sp>
      <p:sp>
        <p:nvSpPr>
          <p:cNvPr id="11" name="Tekstvak 10">
            <a:extLst>
              <a:ext uri="{FF2B5EF4-FFF2-40B4-BE49-F238E27FC236}">
                <a16:creationId xmlns:a16="http://schemas.microsoft.com/office/drawing/2014/main" id="{3DC0FBCF-CA10-4FEB-9658-2D436D35E607}"/>
              </a:ext>
            </a:extLst>
          </p:cNvPr>
          <p:cNvSpPr txBox="1"/>
          <p:nvPr/>
        </p:nvSpPr>
        <p:spPr>
          <a:xfrm>
            <a:off x="2171700" y="5243664"/>
            <a:ext cx="10020300" cy="400110"/>
          </a:xfrm>
          <a:prstGeom prst="rect">
            <a:avLst/>
          </a:prstGeom>
          <a:noFill/>
        </p:spPr>
        <p:txBody>
          <a:bodyPr wrap="square">
            <a:spAutoFit/>
          </a:bodyPr>
          <a:lstStyle/>
          <a:p>
            <a:pPr marL="0" indent="0">
              <a:spcBef>
                <a:spcPts val="0"/>
              </a:spcBef>
              <a:buNone/>
            </a:pPr>
            <a:r>
              <a:rPr lang="nl-BE" sz="2000" b="1" i="1" dirty="0">
                <a:solidFill>
                  <a:srgbClr val="000000"/>
                </a:solidFill>
                <a:ea typeface="Calibri" panose="020F0502020204030204" pitchFamily="34" charset="0"/>
                <a:cs typeface="Times New Roman" panose="02020603050405020304" pitchFamily="18" charset="0"/>
              </a:rPr>
              <a:t>We return </a:t>
            </a:r>
            <a:r>
              <a:rPr lang="nl-BE" sz="2000" b="1" i="1" dirty="0" err="1">
                <a:solidFill>
                  <a:srgbClr val="000000"/>
                </a:solidFill>
                <a:ea typeface="Calibri" panose="020F0502020204030204" pitchFamily="34" charset="0"/>
                <a:cs typeface="Times New Roman" panose="02020603050405020304" pitchFamily="18" charset="0"/>
              </a:rPr>
              <a:t>to</a:t>
            </a:r>
            <a:r>
              <a:rPr lang="nl-BE" sz="2000" b="1" i="1" dirty="0">
                <a:solidFill>
                  <a:srgbClr val="000000"/>
                </a:solidFill>
                <a:ea typeface="Calibri" panose="020F0502020204030204" pitchFamily="34" charset="0"/>
                <a:cs typeface="Times New Roman" panose="02020603050405020304" pitchFamily="18" charset="0"/>
              </a:rPr>
              <a:t> these </a:t>
            </a:r>
            <a:r>
              <a:rPr lang="nl-BE" sz="2000" b="1" i="1" dirty="0" err="1">
                <a:solidFill>
                  <a:srgbClr val="000000"/>
                </a:solidFill>
                <a:ea typeface="Calibri" panose="020F0502020204030204" pitchFamily="34" charset="0"/>
                <a:cs typeface="Times New Roman" panose="02020603050405020304" pitchFamily="18" charset="0"/>
              </a:rPr>
              <a:t>SOs</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during</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the</a:t>
            </a:r>
            <a:r>
              <a:rPr lang="nl-BE" sz="2000" b="1" i="1" dirty="0">
                <a:solidFill>
                  <a:srgbClr val="000000"/>
                </a:solidFill>
                <a:ea typeface="Calibri" panose="020F0502020204030204" pitchFamily="34" charset="0"/>
                <a:cs typeface="Times New Roman" panose="02020603050405020304" pitchFamily="18" charset="0"/>
              </a:rPr>
              <a:t> Interactive </a:t>
            </a:r>
            <a:r>
              <a:rPr lang="nl-BE" sz="2000" b="1" i="1" dirty="0" err="1">
                <a:solidFill>
                  <a:srgbClr val="000000"/>
                </a:solidFill>
                <a:ea typeface="Calibri" panose="020F0502020204030204" pitchFamily="34" charset="0"/>
                <a:cs typeface="Times New Roman" panose="02020603050405020304" pitchFamily="18" charset="0"/>
              </a:rPr>
              <a:t>Session</a:t>
            </a:r>
            <a:endParaRPr lang="nl-BE" sz="2000" b="1" i="1"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2418454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bg/>
                                          </p:spTgt>
                                        </p:tgtEl>
                                        <p:attrNameLst>
                                          <p:attrName>style.visibility</p:attrName>
                                        </p:attrNameLst>
                                      </p:cBhvr>
                                      <p:to>
                                        <p:strVal val="visible"/>
                                      </p:to>
                                    </p:set>
                                    <p:animEffect transition="in" filter="fade">
                                      <p:cBhvr>
                                        <p:cTn id="7" dur="500"/>
                                        <p:tgtEl>
                                          <p:spTgt spid="6">
                                            <p:bg/>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0" end="0"/>
                                            </p:txEl>
                                          </p:spTgt>
                                        </p:tgtEl>
                                        <p:attrNameLst>
                                          <p:attrName>style.visibility</p:attrName>
                                        </p:attrNameLst>
                                      </p:cBhvr>
                                      <p:to>
                                        <p:strVal val="visible"/>
                                      </p:to>
                                    </p:set>
                                    <p:animEffect transition="in" filter="fade">
                                      <p:cBhvr>
                                        <p:cTn id="12" dur="500"/>
                                        <p:tgtEl>
                                          <p:spTgt spid="6">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1" end="1"/>
                                            </p:txEl>
                                          </p:spTgt>
                                        </p:tgtEl>
                                        <p:attrNameLst>
                                          <p:attrName>style.visibility</p:attrName>
                                        </p:attrNameLst>
                                      </p:cBhvr>
                                      <p:to>
                                        <p:strVal val="visible"/>
                                      </p:to>
                                    </p:set>
                                    <p:animEffect transition="in" filter="fade">
                                      <p:cBhvr>
                                        <p:cTn id="17" dur="500"/>
                                        <p:tgtEl>
                                          <p:spTgt spid="6">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6">
                                            <p:txEl>
                                              <p:pRg st="2" end="2"/>
                                            </p:txEl>
                                          </p:spTgt>
                                        </p:tgtEl>
                                        <p:attrNameLst>
                                          <p:attrName>style.visibility</p:attrName>
                                        </p:attrNameLst>
                                      </p:cBhvr>
                                      <p:to>
                                        <p:strVal val="visible"/>
                                      </p:to>
                                    </p:set>
                                    <p:animEffect transition="in" filter="fade">
                                      <p:cBhvr>
                                        <p:cTn id="22" dur="500"/>
                                        <p:tgtEl>
                                          <p:spTgt spid="6">
                                            <p:txEl>
                                              <p:pRg st="2" end="2"/>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6">
                                            <p:txEl>
                                              <p:pRg st="3" end="3"/>
                                            </p:txEl>
                                          </p:spTgt>
                                        </p:tgtEl>
                                        <p:attrNameLst>
                                          <p:attrName>style.visibility</p:attrName>
                                        </p:attrNameLst>
                                      </p:cBhvr>
                                      <p:to>
                                        <p:strVal val="visible"/>
                                      </p:to>
                                    </p:set>
                                    <p:animEffect transition="in" filter="fade">
                                      <p:cBhvr>
                                        <p:cTn id="27" dur="500"/>
                                        <p:tgtEl>
                                          <p:spTgt spid="6">
                                            <p:txEl>
                                              <p:pRg st="3" end="3"/>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6">
                                            <p:txEl>
                                              <p:pRg st="4" end="4"/>
                                            </p:txEl>
                                          </p:spTgt>
                                        </p:tgtEl>
                                        <p:attrNameLst>
                                          <p:attrName>style.visibility</p:attrName>
                                        </p:attrNameLst>
                                      </p:cBhvr>
                                      <p:to>
                                        <p:strVal val="visible"/>
                                      </p:to>
                                    </p:set>
                                    <p:animEffect transition="in" filter="fade">
                                      <p:cBhvr>
                                        <p:cTn id="32" dur="500"/>
                                        <p:tgtEl>
                                          <p:spTgt spid="6">
                                            <p:txEl>
                                              <p:pRg st="4" end="4"/>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6">
                                            <p:txEl>
                                              <p:pRg st="5" end="5"/>
                                            </p:txEl>
                                          </p:spTgt>
                                        </p:tgtEl>
                                        <p:attrNameLst>
                                          <p:attrName>style.visibility</p:attrName>
                                        </p:attrNameLst>
                                      </p:cBhvr>
                                      <p:to>
                                        <p:strVal val="visible"/>
                                      </p:to>
                                    </p:set>
                                    <p:animEffect transition="in" filter="fade">
                                      <p:cBhvr>
                                        <p:cTn id="37" dur="500"/>
                                        <p:tgtEl>
                                          <p:spTgt spid="6">
                                            <p:txEl>
                                              <p:pRg st="5" end="5"/>
                                            </p:txEl>
                                          </p:spTgt>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6">
                                            <p:txEl>
                                              <p:pRg st="6" end="6"/>
                                            </p:txEl>
                                          </p:spTgt>
                                        </p:tgtEl>
                                        <p:attrNameLst>
                                          <p:attrName>style.visibility</p:attrName>
                                        </p:attrNameLst>
                                      </p:cBhvr>
                                      <p:to>
                                        <p:strVal val="visible"/>
                                      </p:to>
                                    </p:set>
                                    <p:animEffect transition="in" filter="fade">
                                      <p:cBhvr>
                                        <p:cTn id="42" dur="500"/>
                                        <p:tgtEl>
                                          <p:spTgt spid="6">
                                            <p:txEl>
                                              <p:pRg st="6" end="6"/>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6">
                                            <p:txEl>
                                              <p:pRg st="7" end="7"/>
                                            </p:txEl>
                                          </p:spTgt>
                                        </p:tgtEl>
                                        <p:attrNameLst>
                                          <p:attrName>style.visibility</p:attrName>
                                        </p:attrNameLst>
                                      </p:cBhvr>
                                      <p:to>
                                        <p:strVal val="visible"/>
                                      </p:to>
                                    </p:set>
                                    <p:animEffect transition="in" filter="fade">
                                      <p:cBhvr>
                                        <p:cTn id="47" dur="500"/>
                                        <p:tgtEl>
                                          <p:spTgt spid="6">
                                            <p:txEl>
                                              <p:pRg st="7" end="7"/>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42" presetClass="path" presetSubtype="0" accel="50000" decel="50000" fill="hold" grpId="0" nodeType="clickEffect">
                                  <p:stCondLst>
                                    <p:cond delay="0"/>
                                  </p:stCondLst>
                                  <p:childTnLst>
                                    <p:animMotion origin="layout" path="M 4.16667E-6 4.44444E-6 L 0.04309 4.44444E-6 " pathEditMode="relative" rAng="0" ptsTypes="AA">
                                      <p:cBhvr>
                                        <p:cTn id="51" dur="2000" fill="hold"/>
                                        <p:tgtEl>
                                          <p:spTgt spid="7"/>
                                        </p:tgtEl>
                                        <p:attrNameLst>
                                          <p:attrName>ppt_x</p:attrName>
                                          <p:attrName>ppt_y</p:attrName>
                                        </p:attrNameLst>
                                      </p:cBhvr>
                                      <p:rCtr x="2161" y="0"/>
                                    </p:animMotion>
                                  </p:childTnLst>
                                </p:cTn>
                              </p:par>
                            </p:childTnLst>
                          </p:cTn>
                        </p:par>
                      </p:childTnLst>
                    </p:cTn>
                  </p:par>
                  <p:par>
                    <p:cTn id="52" fill="hold">
                      <p:stCondLst>
                        <p:cond delay="indefinite"/>
                      </p:stCondLst>
                      <p:childTnLst>
                        <p:par>
                          <p:cTn id="53" fill="hold">
                            <p:stCondLst>
                              <p:cond delay="0"/>
                            </p:stCondLst>
                            <p:childTnLst>
                              <p:par>
                                <p:cTn id="54" presetID="10"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animEffect transition="in" filter="fade">
                                      <p:cBhvr>
                                        <p:cTn id="56" dur="500"/>
                                        <p:tgtEl>
                                          <p:spTgt spid="10"/>
                                        </p:tgtEl>
                                      </p:cBhvr>
                                    </p:animEffect>
                                  </p:childTnLst>
                                </p:cTn>
                              </p:par>
                            </p:childTnLst>
                          </p:cTn>
                        </p:par>
                      </p:childTnLst>
                    </p:cTn>
                  </p:par>
                  <p:par>
                    <p:cTn id="57" fill="hold">
                      <p:stCondLst>
                        <p:cond delay="indefinite"/>
                      </p:stCondLst>
                      <p:childTnLst>
                        <p:par>
                          <p:cTn id="58" fill="hold">
                            <p:stCondLst>
                              <p:cond delay="0"/>
                            </p:stCondLst>
                            <p:childTnLst>
                              <p:par>
                                <p:cTn id="59" presetID="10" presetClass="entr" presetSubtype="0" fill="hold" grpId="0" nodeType="clickEffect">
                                  <p:stCondLst>
                                    <p:cond delay="0"/>
                                  </p:stCondLst>
                                  <p:childTnLst>
                                    <p:set>
                                      <p:cBhvr>
                                        <p:cTn id="60" dur="1" fill="hold">
                                          <p:stCondLst>
                                            <p:cond delay="0"/>
                                          </p:stCondLst>
                                        </p:cTn>
                                        <p:tgtEl>
                                          <p:spTgt spid="9">
                                            <p:txEl>
                                              <p:pRg st="0" end="0"/>
                                            </p:txEl>
                                          </p:spTgt>
                                        </p:tgtEl>
                                        <p:attrNameLst>
                                          <p:attrName>style.visibility</p:attrName>
                                        </p:attrNameLst>
                                      </p:cBhvr>
                                      <p:to>
                                        <p:strVal val="visible"/>
                                      </p:to>
                                    </p:set>
                                    <p:animEffect transition="in" filter="fade">
                                      <p:cBhvr>
                                        <p:cTn id="61" dur="500"/>
                                        <p:tgtEl>
                                          <p:spTgt spid="9">
                                            <p:txEl>
                                              <p:pRg st="0" end="0"/>
                                            </p:txEl>
                                          </p:spTgt>
                                        </p:tgtEl>
                                      </p:cBhvr>
                                    </p:animEffect>
                                  </p:childTnLst>
                                </p:cTn>
                              </p:par>
                            </p:childTnLst>
                          </p:cTn>
                        </p:par>
                      </p:childTnLst>
                    </p:cTn>
                  </p:par>
                  <p:par>
                    <p:cTn id="62" fill="hold">
                      <p:stCondLst>
                        <p:cond delay="indefinite"/>
                      </p:stCondLst>
                      <p:childTnLst>
                        <p:par>
                          <p:cTn id="63" fill="hold">
                            <p:stCondLst>
                              <p:cond delay="0"/>
                            </p:stCondLst>
                            <p:childTnLst>
                              <p:par>
                                <p:cTn id="64" presetID="10" presetClass="entr" presetSubtype="0" fill="hold" grpId="0" nodeType="clickEffect">
                                  <p:stCondLst>
                                    <p:cond delay="0"/>
                                  </p:stCondLst>
                                  <p:childTnLst>
                                    <p:set>
                                      <p:cBhvr>
                                        <p:cTn id="65" dur="1" fill="hold">
                                          <p:stCondLst>
                                            <p:cond delay="0"/>
                                          </p:stCondLst>
                                        </p:cTn>
                                        <p:tgtEl>
                                          <p:spTgt spid="9">
                                            <p:txEl>
                                              <p:pRg st="1" end="1"/>
                                            </p:txEl>
                                          </p:spTgt>
                                        </p:tgtEl>
                                        <p:attrNameLst>
                                          <p:attrName>style.visibility</p:attrName>
                                        </p:attrNameLst>
                                      </p:cBhvr>
                                      <p:to>
                                        <p:strVal val="visible"/>
                                      </p:to>
                                    </p:set>
                                    <p:animEffect transition="in" filter="fade">
                                      <p:cBhvr>
                                        <p:cTn id="66" dur="500"/>
                                        <p:tgtEl>
                                          <p:spTgt spid="9">
                                            <p:txEl>
                                              <p:pRg st="1" end="1"/>
                                            </p:txEl>
                                          </p:spTgt>
                                        </p:tgtEl>
                                      </p:cBhvr>
                                    </p:animEffect>
                                  </p:childTnLst>
                                </p:cTn>
                              </p:par>
                            </p:childTnLst>
                          </p:cTn>
                        </p:par>
                      </p:childTnLst>
                    </p:cTn>
                  </p:par>
                  <p:par>
                    <p:cTn id="67" fill="hold">
                      <p:stCondLst>
                        <p:cond delay="indefinite"/>
                      </p:stCondLst>
                      <p:childTnLst>
                        <p:par>
                          <p:cTn id="68" fill="hold">
                            <p:stCondLst>
                              <p:cond delay="0"/>
                            </p:stCondLst>
                            <p:childTnLst>
                              <p:par>
                                <p:cTn id="69" presetID="10" presetClass="entr" presetSubtype="0" fill="hold" grpId="0" nodeType="clickEffect">
                                  <p:stCondLst>
                                    <p:cond delay="0"/>
                                  </p:stCondLst>
                                  <p:childTnLst>
                                    <p:set>
                                      <p:cBhvr>
                                        <p:cTn id="70" dur="1" fill="hold">
                                          <p:stCondLst>
                                            <p:cond delay="0"/>
                                          </p:stCondLst>
                                        </p:cTn>
                                        <p:tgtEl>
                                          <p:spTgt spid="9">
                                            <p:txEl>
                                              <p:pRg st="2" end="2"/>
                                            </p:txEl>
                                          </p:spTgt>
                                        </p:tgtEl>
                                        <p:attrNameLst>
                                          <p:attrName>style.visibility</p:attrName>
                                        </p:attrNameLst>
                                      </p:cBhvr>
                                      <p:to>
                                        <p:strVal val="visible"/>
                                      </p:to>
                                    </p:set>
                                    <p:animEffect transition="in" filter="fade">
                                      <p:cBhvr>
                                        <p:cTn id="71" dur="500"/>
                                        <p:tgtEl>
                                          <p:spTgt spid="9">
                                            <p:txEl>
                                              <p:pRg st="2" end="2"/>
                                            </p:txEl>
                                          </p:spTgt>
                                        </p:tgtEl>
                                      </p:cBhvr>
                                    </p:animEffect>
                                  </p:childTnLst>
                                </p:cTn>
                              </p:par>
                            </p:childTnLst>
                          </p:cTn>
                        </p:par>
                      </p:childTnLst>
                    </p:cTn>
                  </p:par>
                  <p:par>
                    <p:cTn id="72" fill="hold">
                      <p:stCondLst>
                        <p:cond delay="indefinite"/>
                      </p:stCondLst>
                      <p:childTnLst>
                        <p:par>
                          <p:cTn id="73" fill="hold">
                            <p:stCondLst>
                              <p:cond delay="0"/>
                            </p:stCondLst>
                            <p:childTnLst>
                              <p:par>
                                <p:cTn id="74" presetID="10" presetClass="entr" presetSubtype="0" fill="hold" grpId="0" nodeType="clickEffect">
                                  <p:stCondLst>
                                    <p:cond delay="0"/>
                                  </p:stCondLst>
                                  <p:childTnLst>
                                    <p:set>
                                      <p:cBhvr>
                                        <p:cTn id="75" dur="1" fill="hold">
                                          <p:stCondLst>
                                            <p:cond delay="0"/>
                                          </p:stCondLst>
                                        </p:cTn>
                                        <p:tgtEl>
                                          <p:spTgt spid="9">
                                            <p:txEl>
                                              <p:pRg st="3" end="3"/>
                                            </p:txEl>
                                          </p:spTgt>
                                        </p:tgtEl>
                                        <p:attrNameLst>
                                          <p:attrName>style.visibility</p:attrName>
                                        </p:attrNameLst>
                                      </p:cBhvr>
                                      <p:to>
                                        <p:strVal val="visible"/>
                                      </p:to>
                                    </p:set>
                                    <p:animEffect transition="in" filter="fade">
                                      <p:cBhvr>
                                        <p:cTn id="76" dur="500"/>
                                        <p:tgtEl>
                                          <p:spTgt spid="9">
                                            <p:txEl>
                                              <p:pRg st="3" end="3"/>
                                            </p:txEl>
                                          </p:spTgt>
                                        </p:tgtEl>
                                      </p:cBhvr>
                                    </p:animEffect>
                                  </p:childTnLst>
                                </p:cTn>
                              </p:par>
                            </p:childTnLst>
                          </p:cTn>
                        </p:par>
                      </p:childTnLst>
                    </p:cTn>
                  </p:par>
                  <p:par>
                    <p:cTn id="77" fill="hold">
                      <p:stCondLst>
                        <p:cond delay="indefinite"/>
                      </p:stCondLst>
                      <p:childTnLst>
                        <p:par>
                          <p:cTn id="78" fill="hold">
                            <p:stCondLst>
                              <p:cond delay="0"/>
                            </p:stCondLst>
                            <p:childTnLst>
                              <p:par>
                                <p:cTn id="79" presetID="10" presetClass="entr" presetSubtype="0" fill="hold" grpId="0" nodeType="clickEffect">
                                  <p:stCondLst>
                                    <p:cond delay="0"/>
                                  </p:stCondLst>
                                  <p:childTnLst>
                                    <p:set>
                                      <p:cBhvr>
                                        <p:cTn id="80" dur="1" fill="hold">
                                          <p:stCondLst>
                                            <p:cond delay="0"/>
                                          </p:stCondLst>
                                        </p:cTn>
                                        <p:tgtEl>
                                          <p:spTgt spid="9">
                                            <p:txEl>
                                              <p:pRg st="4" end="4"/>
                                            </p:txEl>
                                          </p:spTgt>
                                        </p:tgtEl>
                                        <p:attrNameLst>
                                          <p:attrName>style.visibility</p:attrName>
                                        </p:attrNameLst>
                                      </p:cBhvr>
                                      <p:to>
                                        <p:strVal val="visible"/>
                                      </p:to>
                                    </p:set>
                                    <p:animEffect transition="in" filter="fade">
                                      <p:cBhvr>
                                        <p:cTn id="81" dur="500"/>
                                        <p:tgtEl>
                                          <p:spTgt spid="9">
                                            <p:txEl>
                                              <p:pRg st="4" end="4"/>
                                            </p:txEl>
                                          </p:spTgt>
                                        </p:tgtEl>
                                      </p:cBhvr>
                                    </p:animEffect>
                                  </p:childTnLst>
                                </p:cTn>
                              </p:par>
                            </p:childTnLst>
                          </p:cTn>
                        </p:par>
                      </p:childTnLst>
                    </p:cTn>
                  </p:par>
                  <p:par>
                    <p:cTn id="82" fill="hold">
                      <p:stCondLst>
                        <p:cond delay="indefinite"/>
                      </p:stCondLst>
                      <p:childTnLst>
                        <p:par>
                          <p:cTn id="83" fill="hold">
                            <p:stCondLst>
                              <p:cond delay="0"/>
                            </p:stCondLst>
                            <p:childTnLst>
                              <p:par>
                                <p:cTn id="84" presetID="10" presetClass="entr" presetSubtype="0" fill="hold" grpId="0" nodeType="clickEffect">
                                  <p:stCondLst>
                                    <p:cond delay="0"/>
                                  </p:stCondLst>
                                  <p:childTnLst>
                                    <p:set>
                                      <p:cBhvr>
                                        <p:cTn id="85" dur="1" fill="hold">
                                          <p:stCondLst>
                                            <p:cond delay="0"/>
                                          </p:stCondLst>
                                        </p:cTn>
                                        <p:tgtEl>
                                          <p:spTgt spid="11"/>
                                        </p:tgtEl>
                                        <p:attrNameLst>
                                          <p:attrName>style.visibility</p:attrName>
                                        </p:attrNameLst>
                                      </p:cBhvr>
                                      <p:to>
                                        <p:strVal val="visible"/>
                                      </p:to>
                                    </p:set>
                                    <p:animEffect transition="in" filter="fade">
                                      <p:cBhvr>
                                        <p:cTn id="8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animBg="1"/>
      <p:bldP spid="7" grpId="0" animBg="1"/>
      <p:bldP spid="9" grpId="0" build="p" bldLvl="3"/>
      <p:bldP spid="10" grpId="0"/>
      <p:bldP spid="11"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3</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495176" y="205200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8" name="Titel 1">
            <a:extLst>
              <a:ext uri="{FF2B5EF4-FFF2-40B4-BE49-F238E27FC236}">
                <a16:creationId xmlns:a16="http://schemas.microsoft.com/office/drawing/2014/main" id="{A03D342E-40A6-45B7-B49B-61AAF3A549B0}"/>
              </a:ext>
            </a:extLst>
          </p:cNvPr>
          <p:cNvSpPr>
            <a:spLocks noGrp="1"/>
          </p:cNvSpPr>
          <p:nvPr>
            <p:ph type="title"/>
          </p:nvPr>
        </p:nvSpPr>
        <p:spPr>
          <a:xfrm>
            <a:off x="2926080" y="370344"/>
            <a:ext cx="6217920" cy="1143000"/>
          </a:xfrm>
        </p:spPr>
        <p:txBody>
          <a:bodyPr/>
          <a:lstStyle/>
          <a:p>
            <a:pPr algn="ctr"/>
            <a:r>
              <a:rPr lang="nl-NL" sz="3200" b="1" dirty="0"/>
              <a:t>1. The “Trias Politica”</a:t>
            </a:r>
            <a:endParaRPr lang="nl-BE" sz="3200" b="1" dirty="0"/>
          </a:p>
        </p:txBody>
      </p:sp>
      <p:sp>
        <p:nvSpPr>
          <p:cNvPr id="12" name="Rechthoek 11">
            <a:extLst>
              <a:ext uri="{FF2B5EF4-FFF2-40B4-BE49-F238E27FC236}">
                <a16:creationId xmlns:a16="http://schemas.microsoft.com/office/drawing/2014/main" id="{F8A49841-EA0E-425F-987A-B6ACE35AE348}"/>
              </a:ext>
            </a:extLst>
          </p:cNvPr>
          <p:cNvSpPr/>
          <p:nvPr/>
        </p:nvSpPr>
        <p:spPr>
          <a:xfrm>
            <a:off x="3942411" y="4057447"/>
            <a:ext cx="7236297" cy="139920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BE" sz="1400" b="1" dirty="0" err="1">
                <a:solidFill>
                  <a:schemeClr val="tx1"/>
                </a:solidFill>
                <a:latin typeface="Abadi" panose="020B0604020104020204" pitchFamily="34" charset="0"/>
              </a:rPr>
              <a:t>Government</a:t>
            </a:r>
            <a:r>
              <a:rPr lang="nl-BE" sz="1400" b="1" dirty="0">
                <a:solidFill>
                  <a:schemeClr val="tx1"/>
                </a:solidFill>
                <a:latin typeface="Abadi" panose="020B0604020104020204" pitchFamily="34" charset="0"/>
              </a:rPr>
              <a:t> </a:t>
            </a:r>
          </a:p>
          <a:p>
            <a:endParaRPr lang="nl-BE" sz="1200" b="1" dirty="0">
              <a:solidFill>
                <a:schemeClr val="tx1"/>
              </a:solidFill>
              <a:latin typeface="Abadi" panose="020B0604020104020204" pitchFamily="34" charset="0"/>
            </a:endParaRPr>
          </a:p>
          <a:p>
            <a:r>
              <a:rPr lang="fr-FR" sz="1200" b="1" dirty="0">
                <a:solidFill>
                  <a:schemeClr val="tx1"/>
                </a:solidFill>
                <a:latin typeface="Abadi" panose="020B0604020104020204" pitchFamily="34" charset="0"/>
              </a:rPr>
              <a:t>The </a:t>
            </a:r>
            <a:r>
              <a:rPr lang="fr-FR" sz="1200" b="1" dirty="0" err="1">
                <a:solidFill>
                  <a:schemeClr val="tx1"/>
                </a:solidFill>
                <a:latin typeface="Abadi" panose="020B0604020104020204" pitchFamily="34" charset="0"/>
              </a:rPr>
              <a:t>Minister</a:t>
            </a:r>
            <a:r>
              <a:rPr lang="fr-FR" sz="1200" b="1" dirty="0">
                <a:solidFill>
                  <a:schemeClr val="tx1"/>
                </a:solidFill>
                <a:latin typeface="Abadi" panose="020B0604020104020204" pitchFamily="34" charset="0"/>
              </a:rPr>
              <a:t> of </a:t>
            </a:r>
            <a:r>
              <a:rPr lang="fr-FR" sz="1200" b="1" dirty="0" err="1">
                <a:solidFill>
                  <a:schemeClr val="tx1"/>
                </a:solidFill>
                <a:latin typeface="Abadi" panose="020B0604020104020204" pitchFamily="34" charset="0"/>
              </a:rPr>
              <a:t>Interior</a:t>
            </a:r>
            <a:r>
              <a:rPr lang="fr-FR" sz="1200" b="1"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is</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responsible</a:t>
            </a:r>
            <a:r>
              <a:rPr lang="fr-FR" sz="1200" dirty="0">
                <a:solidFill>
                  <a:schemeClr val="tx1"/>
                </a:solidFill>
                <a:latin typeface="Abadi" panose="020B0604020104020204" pitchFamily="34" charset="0"/>
              </a:rPr>
              <a:t> for the </a:t>
            </a:r>
            <a:r>
              <a:rPr lang="fr-FR" sz="1200" dirty="0" err="1">
                <a:solidFill>
                  <a:schemeClr val="tx1"/>
                </a:solidFill>
                <a:latin typeface="Abadi" panose="020B0604020104020204" pitchFamily="34" charset="0"/>
              </a:rPr>
              <a:t>criminal</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policy</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executed</a:t>
            </a:r>
            <a:r>
              <a:rPr lang="fr-FR" sz="1200" dirty="0">
                <a:solidFill>
                  <a:schemeClr val="tx1"/>
                </a:solidFill>
                <a:latin typeface="Abadi" panose="020B0604020104020204" pitchFamily="34" charset="0"/>
              </a:rPr>
              <a:t> by the </a:t>
            </a:r>
            <a:r>
              <a:rPr lang="fr-FR" sz="1200" dirty="0" err="1">
                <a:solidFill>
                  <a:schemeClr val="tx1"/>
                </a:solidFill>
                <a:latin typeface="Abadi" panose="020B0604020104020204" pitchFamily="34" charset="0"/>
              </a:rPr>
              <a:t>ISFs</a:t>
            </a:r>
            <a:endParaRPr lang="fr-FR" sz="1200" dirty="0">
              <a:solidFill>
                <a:schemeClr val="tx1"/>
              </a:solidFill>
              <a:latin typeface="Abadi" panose="020B0604020104020204" pitchFamily="34" charset="0"/>
            </a:endParaRPr>
          </a:p>
          <a:p>
            <a:endParaRPr lang="fr-FR" sz="1200" dirty="0">
              <a:solidFill>
                <a:schemeClr val="tx1"/>
              </a:solidFill>
              <a:latin typeface="Abadi" panose="020B0604020104020204" pitchFamily="34" charset="0"/>
            </a:endParaRPr>
          </a:p>
          <a:p>
            <a:endParaRPr lang="fr-FR" sz="1200" dirty="0">
              <a:solidFill>
                <a:schemeClr val="tx1"/>
              </a:solidFill>
              <a:latin typeface="Abadi" panose="020B0604020104020204" pitchFamily="34" charset="0"/>
            </a:endParaRPr>
          </a:p>
          <a:p>
            <a:r>
              <a:rPr lang="fr-FR" sz="1200" b="1" dirty="0">
                <a:solidFill>
                  <a:schemeClr val="tx1"/>
                </a:solidFill>
                <a:latin typeface="Abadi" panose="020B0604020104020204" pitchFamily="34" charset="0"/>
              </a:rPr>
              <a:t>The </a:t>
            </a:r>
            <a:r>
              <a:rPr lang="fr-FR" sz="1200" b="1" dirty="0" err="1">
                <a:solidFill>
                  <a:schemeClr val="tx1"/>
                </a:solidFill>
                <a:latin typeface="Abadi" panose="020B0604020104020204" pitchFamily="34" charset="0"/>
              </a:rPr>
              <a:t>Minister</a:t>
            </a:r>
            <a:r>
              <a:rPr lang="fr-FR" sz="1200" b="1" dirty="0">
                <a:solidFill>
                  <a:schemeClr val="tx1"/>
                </a:solidFill>
                <a:latin typeface="Abadi" panose="020B0604020104020204" pitchFamily="34" charset="0"/>
              </a:rPr>
              <a:t> of Justice </a:t>
            </a:r>
            <a:r>
              <a:rPr lang="fr-FR" sz="1200" dirty="0" err="1">
                <a:solidFill>
                  <a:schemeClr val="tx1"/>
                </a:solidFill>
                <a:latin typeface="Abadi" panose="020B0604020104020204" pitchFamily="34" charset="0"/>
              </a:rPr>
              <a:t>is</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responsible</a:t>
            </a:r>
            <a:r>
              <a:rPr lang="fr-FR" sz="1200" dirty="0">
                <a:solidFill>
                  <a:schemeClr val="tx1"/>
                </a:solidFill>
                <a:latin typeface="Abadi" panose="020B0604020104020204" pitchFamily="34" charset="0"/>
              </a:rPr>
              <a:t> for the </a:t>
            </a:r>
            <a:r>
              <a:rPr lang="fr-FR" sz="1200" dirty="0" err="1">
                <a:solidFill>
                  <a:schemeClr val="tx1"/>
                </a:solidFill>
                <a:latin typeface="Abadi" panose="020B0604020104020204" pitchFamily="34" charset="0"/>
              </a:rPr>
              <a:t>the</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criminal</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policy</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executed</a:t>
            </a:r>
            <a:r>
              <a:rPr lang="fr-FR" sz="1200" dirty="0">
                <a:solidFill>
                  <a:schemeClr val="tx1"/>
                </a:solidFill>
                <a:latin typeface="Abadi" panose="020B0604020104020204" pitchFamily="34" charset="0"/>
              </a:rPr>
              <a:t> by the </a:t>
            </a:r>
            <a:r>
              <a:rPr lang="fr-FR" sz="1200" b="1" dirty="0">
                <a:solidFill>
                  <a:schemeClr val="tx1"/>
                </a:solidFill>
                <a:latin typeface="Abadi" panose="020B0604020104020204" pitchFamily="34" charset="0"/>
              </a:rPr>
              <a:t>Public </a:t>
            </a:r>
            <a:r>
              <a:rPr lang="fr-FR" sz="1200" b="1" dirty="0" err="1">
                <a:solidFill>
                  <a:schemeClr val="tx1"/>
                </a:solidFill>
                <a:latin typeface="Abadi" panose="020B0604020104020204" pitchFamily="34" charset="0"/>
              </a:rPr>
              <a:t>Prosecutor’s</a:t>
            </a:r>
            <a:r>
              <a:rPr lang="fr-FR" sz="1200" b="1" dirty="0">
                <a:solidFill>
                  <a:schemeClr val="tx1"/>
                </a:solidFill>
                <a:latin typeface="Abadi" panose="020B0604020104020204" pitchFamily="34" charset="0"/>
              </a:rPr>
              <a:t> Office </a:t>
            </a:r>
            <a:r>
              <a:rPr lang="fr-FR" sz="1200" dirty="0">
                <a:solidFill>
                  <a:schemeClr val="tx1"/>
                </a:solidFill>
                <a:latin typeface="Abadi" panose="020B0604020104020204" pitchFamily="34" charset="0"/>
              </a:rPr>
              <a:t>and the </a:t>
            </a:r>
            <a:r>
              <a:rPr lang="fr-FR" sz="1200" dirty="0" err="1">
                <a:solidFill>
                  <a:schemeClr val="tx1"/>
                </a:solidFill>
                <a:latin typeface="Abadi" panose="020B0604020104020204" pitchFamily="34" charset="0"/>
              </a:rPr>
              <a:t>executions</a:t>
            </a:r>
            <a:r>
              <a:rPr lang="fr-FR" sz="1200" dirty="0">
                <a:solidFill>
                  <a:schemeClr val="tx1"/>
                </a:solidFill>
                <a:latin typeface="Abadi" panose="020B0604020104020204" pitchFamily="34" charset="0"/>
              </a:rPr>
              <a:t> of </a:t>
            </a:r>
            <a:r>
              <a:rPr lang="fr-FR" sz="1200" b="1" dirty="0">
                <a:solidFill>
                  <a:schemeClr val="tx1"/>
                </a:solidFill>
                <a:latin typeface="Abadi" panose="020B0604020104020204" pitchFamily="34" charset="0"/>
              </a:rPr>
              <a:t>sanctions and prisons</a:t>
            </a:r>
            <a:r>
              <a:rPr lang="fr-FR" sz="1200" dirty="0">
                <a:solidFill>
                  <a:schemeClr val="tx1"/>
                </a:solidFill>
                <a:latin typeface="Abadi" panose="020B0604020104020204" pitchFamily="34" charset="0"/>
              </a:rPr>
              <a:t> </a:t>
            </a:r>
          </a:p>
          <a:p>
            <a:endParaRPr lang="nl-BE" sz="1200" dirty="0">
              <a:solidFill>
                <a:schemeClr val="tx1"/>
              </a:solidFill>
              <a:latin typeface="Abadi" panose="020B0604020104020204" pitchFamily="34" charset="0"/>
            </a:endParaRPr>
          </a:p>
          <a:p>
            <a:endParaRPr lang="nl-BE" sz="1100" b="1" dirty="0">
              <a:solidFill>
                <a:schemeClr val="tx1"/>
              </a:solidFill>
              <a:latin typeface="Abadi" panose="020B0604020104020204" pitchFamily="34" charset="0"/>
            </a:endParaRPr>
          </a:p>
        </p:txBody>
      </p:sp>
      <p:sp>
        <p:nvSpPr>
          <p:cNvPr id="13" name="Rechthoek 12">
            <a:extLst>
              <a:ext uri="{FF2B5EF4-FFF2-40B4-BE49-F238E27FC236}">
                <a16:creationId xmlns:a16="http://schemas.microsoft.com/office/drawing/2014/main" id="{227D5FFB-E43E-43A7-B25A-1850AAFA0EE3}"/>
              </a:ext>
            </a:extLst>
          </p:cNvPr>
          <p:cNvSpPr/>
          <p:nvPr/>
        </p:nvSpPr>
        <p:spPr>
          <a:xfrm>
            <a:off x="3942411" y="5512097"/>
            <a:ext cx="7199548" cy="1041999"/>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fr-FR" sz="1400" b="1" dirty="0" err="1">
                <a:solidFill>
                  <a:schemeClr val="tx1"/>
                </a:solidFill>
                <a:latin typeface="Abadi" panose="020B0604020104020204" pitchFamily="34" charset="0"/>
              </a:rPr>
              <a:t>Judiciary</a:t>
            </a:r>
            <a:r>
              <a:rPr lang="fr-FR" sz="1400" b="1" dirty="0">
                <a:solidFill>
                  <a:schemeClr val="tx1"/>
                </a:solidFill>
                <a:latin typeface="Abadi" panose="020B0604020104020204" pitchFamily="34" charset="0"/>
              </a:rPr>
              <a:t> </a:t>
            </a:r>
          </a:p>
          <a:p>
            <a:r>
              <a:rPr lang="fr-FR" sz="1200" dirty="0" err="1">
                <a:solidFill>
                  <a:schemeClr val="tx1"/>
                </a:solidFill>
                <a:latin typeface="Abadi" panose="020B0604020104020204" pitchFamily="34" charset="0"/>
              </a:rPr>
              <a:t>Judges</a:t>
            </a:r>
            <a:r>
              <a:rPr lang="fr-FR" sz="1200" dirty="0">
                <a:solidFill>
                  <a:schemeClr val="tx1"/>
                </a:solidFill>
                <a:latin typeface="Abadi" panose="020B0604020104020204" pitchFamily="34" charset="0"/>
              </a:rPr>
              <a:t> and </a:t>
            </a:r>
            <a:r>
              <a:rPr lang="fr-FR" sz="1200" dirty="0" err="1">
                <a:solidFill>
                  <a:schemeClr val="tx1"/>
                </a:solidFill>
                <a:latin typeface="Abadi" panose="020B0604020104020204" pitchFamily="34" charset="0"/>
              </a:rPr>
              <a:t>investigating</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judges</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judges</a:t>
            </a:r>
            <a:r>
              <a:rPr lang="fr-FR" sz="1200" dirty="0">
                <a:solidFill>
                  <a:schemeClr val="tx1"/>
                </a:solidFill>
                <a:latin typeface="Abadi" panose="020B0604020104020204" pitchFamily="34" charset="0"/>
              </a:rPr>
              <a:t> in an </a:t>
            </a:r>
            <a:r>
              <a:rPr lang="fr-FR" sz="1200" dirty="0" err="1">
                <a:solidFill>
                  <a:schemeClr val="tx1"/>
                </a:solidFill>
                <a:latin typeface="Abadi" panose="020B0604020104020204" pitchFamily="34" charset="0"/>
              </a:rPr>
              <a:t>autonomous</a:t>
            </a:r>
            <a:r>
              <a:rPr lang="fr-FR" sz="1200" dirty="0">
                <a:solidFill>
                  <a:schemeClr val="tx1"/>
                </a:solidFill>
                <a:latin typeface="Abadi" panose="020B0604020104020204" pitchFamily="34" charset="0"/>
              </a:rPr>
              <a:t> and </a:t>
            </a:r>
            <a:r>
              <a:rPr lang="fr-FR" sz="1200" dirty="0" err="1">
                <a:solidFill>
                  <a:schemeClr val="tx1"/>
                </a:solidFill>
                <a:latin typeface="Abadi" panose="020B0604020104020204" pitchFamily="34" charset="0"/>
              </a:rPr>
              <a:t>independant</a:t>
            </a:r>
            <a:r>
              <a:rPr lang="fr-FR" sz="1200" dirty="0">
                <a:solidFill>
                  <a:schemeClr val="tx1"/>
                </a:solidFill>
                <a:latin typeface="Abadi" panose="020B0604020104020204" pitchFamily="34" charset="0"/>
              </a:rPr>
              <a:t> </a:t>
            </a:r>
            <a:r>
              <a:rPr lang="fr-FR" sz="1200" dirty="0" err="1">
                <a:solidFill>
                  <a:schemeClr val="tx1"/>
                </a:solidFill>
                <a:latin typeface="Abadi" panose="020B0604020104020204" pitchFamily="34" charset="0"/>
              </a:rPr>
              <a:t>way</a:t>
            </a:r>
            <a:endParaRPr lang="fr-FR" sz="1100" dirty="0">
              <a:solidFill>
                <a:schemeClr val="tx1"/>
              </a:solidFill>
              <a:latin typeface="Abadi" panose="020B0604020104020204" pitchFamily="34" charset="0"/>
            </a:endParaRPr>
          </a:p>
          <a:p>
            <a:endParaRPr lang="fr-FR" sz="1200" dirty="0">
              <a:solidFill>
                <a:schemeClr val="tx1"/>
              </a:solidFill>
              <a:latin typeface="Abadi" panose="020B0604020104020204" pitchFamily="34" charset="0"/>
            </a:endParaRPr>
          </a:p>
          <a:p>
            <a:endParaRPr lang="fr-FR" sz="1100" dirty="0">
              <a:solidFill>
                <a:schemeClr val="tx1"/>
              </a:solidFill>
              <a:latin typeface="Abadi" panose="020B0604020104020204" pitchFamily="34" charset="0"/>
            </a:endParaRPr>
          </a:p>
          <a:p>
            <a:r>
              <a:rPr lang="fr-FR" sz="1100" dirty="0">
                <a:solidFill>
                  <a:schemeClr val="tx1"/>
                </a:solidFill>
                <a:latin typeface="Abadi" panose="020B0604020104020204" pitchFamily="34" charset="0"/>
              </a:rPr>
              <a:t> </a:t>
            </a:r>
            <a:endParaRPr lang="nl-BE" sz="1100" dirty="0">
              <a:solidFill>
                <a:schemeClr val="tx1"/>
              </a:solidFill>
              <a:latin typeface="Abadi" panose="020B0604020104020204" pitchFamily="34" charset="0"/>
            </a:endParaRPr>
          </a:p>
        </p:txBody>
      </p:sp>
      <p:sp>
        <p:nvSpPr>
          <p:cNvPr id="14" name="Rechthoek 13">
            <a:extLst>
              <a:ext uri="{FF2B5EF4-FFF2-40B4-BE49-F238E27FC236}">
                <a16:creationId xmlns:a16="http://schemas.microsoft.com/office/drawing/2014/main" id="{66AAC2C8-9718-44FA-968E-E44AB05D8965}"/>
              </a:ext>
            </a:extLst>
          </p:cNvPr>
          <p:cNvSpPr/>
          <p:nvPr/>
        </p:nvSpPr>
        <p:spPr>
          <a:xfrm>
            <a:off x="3870279" y="2372087"/>
            <a:ext cx="7164171" cy="139920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r>
              <a:rPr lang="nl-BE" sz="1400" b="1" dirty="0" err="1">
                <a:solidFill>
                  <a:schemeClr val="tx1"/>
                </a:solidFill>
                <a:latin typeface="Abadi" panose="020B0604020104020204" pitchFamily="34" charset="0"/>
              </a:rPr>
              <a:t>Parliament</a:t>
            </a:r>
            <a:endParaRPr lang="nl-BE" sz="1400" dirty="0">
              <a:solidFill>
                <a:schemeClr val="tx1"/>
              </a:solidFill>
              <a:latin typeface="Abadi" panose="020B0604020104020204" pitchFamily="34" charset="0"/>
            </a:endParaRPr>
          </a:p>
          <a:p>
            <a:endParaRPr lang="nl-BE" sz="1400" dirty="0">
              <a:solidFill>
                <a:schemeClr val="tx1"/>
              </a:solidFill>
            </a:endParaRPr>
          </a:p>
          <a:p>
            <a:r>
              <a:rPr lang="fr-FR" sz="1200" b="1" i="0" dirty="0" err="1">
                <a:solidFill>
                  <a:srgbClr val="000000"/>
                </a:solidFill>
                <a:effectLst/>
                <a:latin typeface="Abadi" panose="020B0604020104020204" pitchFamily="34" charset="0"/>
              </a:rPr>
              <a:t>P</a:t>
            </a:r>
            <a:r>
              <a:rPr lang="fr-FR" sz="1200" b="1" dirty="0" err="1">
                <a:solidFill>
                  <a:srgbClr val="000000"/>
                </a:solidFill>
                <a:latin typeface="Abadi" panose="020B0604020104020204" pitchFamily="34" charset="0"/>
              </a:rPr>
              <a:t>arliaments</a:t>
            </a:r>
            <a:r>
              <a:rPr lang="fr-FR" sz="1200" b="1" dirty="0">
                <a:solidFill>
                  <a:srgbClr val="000000"/>
                </a:solidFill>
                <a:latin typeface="Abadi" panose="020B0604020104020204" pitchFamily="34" charset="0"/>
              </a:rPr>
              <a:t> vote </a:t>
            </a:r>
            <a:r>
              <a:rPr lang="fr-FR" sz="1200" b="1" dirty="0" err="1">
                <a:solidFill>
                  <a:srgbClr val="000000"/>
                </a:solidFill>
                <a:latin typeface="Abadi" panose="020B0604020104020204" pitchFamily="34" charset="0"/>
              </a:rPr>
              <a:t>laws</a:t>
            </a:r>
            <a:r>
              <a:rPr lang="fr-FR" sz="1200" b="1" dirty="0">
                <a:solidFill>
                  <a:srgbClr val="000000"/>
                </a:solidFill>
                <a:latin typeface="Abadi" panose="020B0604020104020204" pitchFamily="34" charset="0"/>
              </a:rPr>
              <a:t>.</a:t>
            </a:r>
          </a:p>
          <a:p>
            <a:r>
              <a:rPr lang="fr-FR" sz="1200" i="0" dirty="0">
                <a:solidFill>
                  <a:srgbClr val="000000"/>
                </a:solidFill>
                <a:effectLst/>
                <a:latin typeface="Abadi" panose="020B0604020104020204" pitchFamily="34" charset="0"/>
              </a:rPr>
              <a:t>The Constitution </a:t>
            </a:r>
            <a:r>
              <a:rPr lang="fr-FR" sz="1200" i="0" dirty="0" err="1">
                <a:solidFill>
                  <a:srgbClr val="000000"/>
                </a:solidFill>
                <a:effectLst/>
                <a:latin typeface="Abadi" panose="020B0604020104020204" pitchFamily="34" charset="0"/>
              </a:rPr>
              <a:t>defines</a:t>
            </a:r>
            <a:r>
              <a:rPr lang="fr-FR" sz="1200" i="0" dirty="0">
                <a:solidFill>
                  <a:srgbClr val="000000"/>
                </a:solidFill>
                <a:effectLst/>
                <a:latin typeface="Abadi" panose="020B0604020104020204" pitchFamily="34" charset="0"/>
              </a:rPr>
              <a:t> </a:t>
            </a:r>
            <a:r>
              <a:rPr lang="fr-FR" sz="1200" i="0" dirty="0" err="1">
                <a:solidFill>
                  <a:srgbClr val="000000"/>
                </a:solidFill>
                <a:effectLst/>
                <a:latin typeface="Abadi" panose="020B0604020104020204" pitchFamily="34" charset="0"/>
              </a:rPr>
              <a:t>strictly</a:t>
            </a:r>
            <a:r>
              <a:rPr lang="fr-FR" sz="1200" i="0" dirty="0">
                <a:solidFill>
                  <a:srgbClr val="000000"/>
                </a:solidFill>
                <a:effectLst/>
                <a:latin typeface="Abadi" panose="020B0604020104020204" pitchFamily="34" charset="0"/>
              </a:rPr>
              <a:t> the </a:t>
            </a:r>
            <a:r>
              <a:rPr lang="fr-FR" sz="1200" i="0" dirty="0" err="1">
                <a:solidFill>
                  <a:srgbClr val="000000"/>
                </a:solidFill>
                <a:effectLst/>
                <a:latin typeface="Abadi" panose="020B0604020104020204" pitchFamily="34" charset="0"/>
              </a:rPr>
              <a:t>domain</a:t>
            </a:r>
            <a:r>
              <a:rPr lang="fr-FR" sz="1200" i="0" dirty="0">
                <a:solidFill>
                  <a:srgbClr val="000000"/>
                </a:solidFill>
                <a:effectLst/>
                <a:latin typeface="Abadi" panose="020B0604020104020204" pitchFamily="34" charset="0"/>
              </a:rPr>
              <a:t> of the </a:t>
            </a:r>
            <a:r>
              <a:rPr lang="fr-FR" sz="1200" i="0" dirty="0" err="1">
                <a:solidFill>
                  <a:srgbClr val="000000"/>
                </a:solidFill>
                <a:effectLst/>
                <a:latin typeface="Abadi" panose="020B0604020104020204" pitchFamily="34" charset="0"/>
              </a:rPr>
              <a:t>law</a:t>
            </a:r>
            <a:r>
              <a:rPr lang="fr-FR" sz="1200" i="0" dirty="0">
                <a:solidFill>
                  <a:srgbClr val="000000"/>
                </a:solidFill>
                <a:effectLst/>
                <a:latin typeface="Abadi" panose="020B0604020104020204" pitchFamily="34" charset="0"/>
              </a:rPr>
              <a:t>.</a:t>
            </a:r>
          </a:p>
          <a:p>
            <a:r>
              <a:rPr lang="fr-FR" sz="1200" dirty="0" err="1">
                <a:solidFill>
                  <a:srgbClr val="000000"/>
                </a:solidFill>
                <a:latin typeface="Abadi" panose="020B0604020104020204" pitchFamily="34" charset="0"/>
              </a:rPr>
              <a:t>Proposals</a:t>
            </a:r>
            <a:r>
              <a:rPr lang="fr-FR" sz="1200" dirty="0">
                <a:solidFill>
                  <a:srgbClr val="000000"/>
                </a:solidFill>
                <a:latin typeface="Abadi" panose="020B0604020104020204" pitchFamily="34" charset="0"/>
              </a:rPr>
              <a:t> for </a:t>
            </a:r>
            <a:r>
              <a:rPr lang="fr-FR" sz="1200" dirty="0" err="1">
                <a:solidFill>
                  <a:srgbClr val="000000"/>
                </a:solidFill>
                <a:latin typeface="Abadi" panose="020B0604020104020204" pitchFamily="34" charset="0"/>
              </a:rPr>
              <a:t>laws</a:t>
            </a:r>
            <a:r>
              <a:rPr lang="fr-FR" sz="1200" dirty="0">
                <a:solidFill>
                  <a:srgbClr val="000000"/>
                </a:solidFill>
                <a:latin typeface="Abadi" panose="020B0604020104020204" pitchFamily="34" charset="0"/>
              </a:rPr>
              <a:t> are </a:t>
            </a:r>
            <a:r>
              <a:rPr lang="fr-FR" sz="1200" dirty="0" err="1">
                <a:solidFill>
                  <a:srgbClr val="000000"/>
                </a:solidFill>
                <a:latin typeface="Abadi" panose="020B0604020104020204" pitchFamily="34" charset="0"/>
              </a:rPr>
              <a:t>often</a:t>
            </a:r>
            <a:r>
              <a:rPr lang="fr-FR" sz="1200" dirty="0">
                <a:solidFill>
                  <a:srgbClr val="000000"/>
                </a:solidFill>
                <a:latin typeface="Abadi" panose="020B0604020104020204" pitchFamily="34" charset="0"/>
              </a:rPr>
              <a:t> the </a:t>
            </a:r>
            <a:r>
              <a:rPr lang="fr-FR" sz="1200" dirty="0" err="1">
                <a:solidFill>
                  <a:srgbClr val="000000"/>
                </a:solidFill>
                <a:latin typeface="Abadi" panose="020B0604020104020204" pitchFamily="34" charset="0"/>
              </a:rPr>
              <a:t>result</a:t>
            </a:r>
            <a:r>
              <a:rPr lang="fr-FR" sz="1200" dirty="0">
                <a:solidFill>
                  <a:srgbClr val="000000"/>
                </a:solidFill>
                <a:latin typeface="Abadi" panose="020B0604020104020204" pitchFamily="34" charset="0"/>
              </a:rPr>
              <a:t> of </a:t>
            </a:r>
            <a:r>
              <a:rPr lang="fr-FR" sz="1200" dirty="0" err="1">
                <a:solidFill>
                  <a:srgbClr val="000000"/>
                </a:solidFill>
                <a:latin typeface="Abadi" panose="020B0604020104020204" pitchFamily="34" charset="0"/>
              </a:rPr>
              <a:t>governmental</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negociations</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concerning</a:t>
            </a:r>
            <a:r>
              <a:rPr lang="fr-FR" sz="1200" dirty="0">
                <a:solidFill>
                  <a:srgbClr val="000000"/>
                </a:solidFill>
                <a:latin typeface="Abadi" panose="020B0604020104020204" pitchFamily="34" charset="0"/>
              </a:rPr>
              <a:t> the </a:t>
            </a:r>
            <a:r>
              <a:rPr lang="fr-FR" sz="1200" dirty="0" err="1">
                <a:solidFill>
                  <a:srgbClr val="000000"/>
                </a:solidFill>
                <a:latin typeface="Abadi" panose="020B0604020104020204" pitchFamily="34" charset="0"/>
              </a:rPr>
              <a:t>criminal</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law</a:t>
            </a:r>
            <a:r>
              <a:rPr lang="fr-FR" sz="1200" dirty="0">
                <a:solidFill>
                  <a:srgbClr val="000000"/>
                </a:solidFill>
                <a:latin typeface="Abadi" panose="020B0604020104020204" pitchFamily="34" charset="0"/>
              </a:rPr>
              <a:t> </a:t>
            </a:r>
            <a:r>
              <a:rPr lang="fr-FR" sz="1200" dirty="0" err="1">
                <a:solidFill>
                  <a:srgbClr val="000000"/>
                </a:solidFill>
                <a:latin typeface="Abadi" panose="020B0604020104020204" pitchFamily="34" charset="0"/>
              </a:rPr>
              <a:t>policies</a:t>
            </a:r>
            <a:r>
              <a:rPr lang="fr-FR" sz="1200" dirty="0">
                <a:solidFill>
                  <a:srgbClr val="000000"/>
                </a:solidFill>
                <a:latin typeface="Abadi" panose="020B0604020104020204" pitchFamily="34" charset="0"/>
              </a:rPr>
              <a:t> in the </a:t>
            </a:r>
            <a:r>
              <a:rPr lang="fr-FR" sz="1200" dirty="0" err="1">
                <a:solidFill>
                  <a:srgbClr val="000000"/>
                </a:solidFill>
                <a:latin typeface="Abadi" panose="020B0604020104020204" pitchFamily="34" charset="0"/>
              </a:rPr>
              <a:t>domain</a:t>
            </a:r>
            <a:r>
              <a:rPr lang="fr-FR" sz="1200" dirty="0">
                <a:solidFill>
                  <a:srgbClr val="000000"/>
                </a:solidFill>
                <a:latin typeface="Abadi" panose="020B0604020104020204" pitchFamily="34" charset="0"/>
              </a:rPr>
              <a:t> of </a:t>
            </a:r>
            <a:r>
              <a:rPr lang="fr-FR" sz="1200" dirty="0" err="1">
                <a:solidFill>
                  <a:srgbClr val="000000"/>
                </a:solidFill>
                <a:latin typeface="Abadi" panose="020B0604020104020204" pitchFamily="34" charset="0"/>
              </a:rPr>
              <a:t>security</a:t>
            </a:r>
            <a:r>
              <a:rPr lang="fr-FR" sz="1400" b="1" dirty="0" err="1">
                <a:latin typeface="Abadi" panose="020B0604020104020204" pitchFamily="34" charset="0"/>
              </a:rPr>
              <a:t>tique</a:t>
            </a:r>
            <a:r>
              <a:rPr lang="fr-FR" sz="1400" b="1" dirty="0">
                <a:latin typeface="Abadi" panose="020B0604020104020204" pitchFamily="34" charset="0"/>
              </a:rPr>
              <a:t> pénale </a:t>
            </a:r>
            <a:r>
              <a:rPr lang="fr-FR" sz="1400" dirty="0">
                <a:latin typeface="Abadi" panose="020B0604020104020204" pitchFamily="34" charset="0"/>
              </a:rPr>
              <a:t>du ministre de la Justice</a:t>
            </a:r>
          </a:p>
        </p:txBody>
      </p:sp>
      <p:sp>
        <p:nvSpPr>
          <p:cNvPr id="18" name="Tekstvak 17">
            <a:extLst>
              <a:ext uri="{FF2B5EF4-FFF2-40B4-BE49-F238E27FC236}">
                <a16:creationId xmlns:a16="http://schemas.microsoft.com/office/drawing/2014/main" id="{F352E112-1355-435A-BCBD-206A586A41F5}"/>
              </a:ext>
            </a:extLst>
          </p:cNvPr>
          <p:cNvSpPr txBox="1"/>
          <p:nvPr/>
        </p:nvSpPr>
        <p:spPr>
          <a:xfrm>
            <a:off x="1997959" y="2405060"/>
            <a:ext cx="1511300" cy="276999"/>
          </a:xfrm>
          <a:prstGeom prst="rect">
            <a:avLst/>
          </a:prstGeom>
          <a:noFill/>
        </p:spPr>
        <p:txBody>
          <a:bodyPr wrap="square" rtlCol="0">
            <a:spAutoFit/>
          </a:bodyPr>
          <a:lstStyle/>
          <a:p>
            <a:pPr algn="ctr"/>
            <a:r>
              <a:rPr lang="nl-BE" sz="1200" b="1" dirty="0" err="1"/>
              <a:t>Legislator</a:t>
            </a:r>
            <a:endParaRPr lang="nl-BE" sz="1200" b="1" dirty="0"/>
          </a:p>
        </p:txBody>
      </p:sp>
      <p:sp>
        <p:nvSpPr>
          <p:cNvPr id="19" name="Tekstvak 18">
            <a:extLst>
              <a:ext uri="{FF2B5EF4-FFF2-40B4-BE49-F238E27FC236}">
                <a16:creationId xmlns:a16="http://schemas.microsoft.com/office/drawing/2014/main" id="{776E0A13-DED9-427B-88C1-7C009C388199}"/>
              </a:ext>
            </a:extLst>
          </p:cNvPr>
          <p:cNvSpPr txBox="1"/>
          <p:nvPr/>
        </p:nvSpPr>
        <p:spPr>
          <a:xfrm>
            <a:off x="1980093" y="4047895"/>
            <a:ext cx="1511300" cy="276999"/>
          </a:xfrm>
          <a:prstGeom prst="rect">
            <a:avLst/>
          </a:prstGeom>
          <a:noFill/>
        </p:spPr>
        <p:txBody>
          <a:bodyPr wrap="square" rtlCol="0">
            <a:spAutoFit/>
          </a:bodyPr>
          <a:lstStyle/>
          <a:p>
            <a:pPr algn="ctr"/>
            <a:r>
              <a:rPr lang="nl-BE" sz="1200" b="1" dirty="0"/>
              <a:t>Executive</a:t>
            </a:r>
          </a:p>
        </p:txBody>
      </p:sp>
      <p:sp>
        <p:nvSpPr>
          <p:cNvPr id="20" name="Tekstvak 19">
            <a:extLst>
              <a:ext uri="{FF2B5EF4-FFF2-40B4-BE49-F238E27FC236}">
                <a16:creationId xmlns:a16="http://schemas.microsoft.com/office/drawing/2014/main" id="{9C34499A-E504-4424-8B3F-D4F2E2798934}"/>
              </a:ext>
            </a:extLst>
          </p:cNvPr>
          <p:cNvSpPr txBox="1"/>
          <p:nvPr/>
        </p:nvSpPr>
        <p:spPr>
          <a:xfrm>
            <a:off x="1955410" y="5562781"/>
            <a:ext cx="1511300" cy="276999"/>
          </a:xfrm>
          <a:prstGeom prst="rect">
            <a:avLst/>
          </a:prstGeom>
          <a:noFill/>
        </p:spPr>
        <p:txBody>
          <a:bodyPr wrap="square" rtlCol="0">
            <a:spAutoFit/>
          </a:bodyPr>
          <a:lstStyle/>
          <a:p>
            <a:pPr algn="ctr"/>
            <a:r>
              <a:rPr lang="nl-BE" sz="1200" b="1" dirty="0" err="1"/>
              <a:t>Judiciary</a:t>
            </a:r>
            <a:endParaRPr lang="nl-BE" sz="1200" b="1" dirty="0"/>
          </a:p>
        </p:txBody>
      </p:sp>
      <p:cxnSp>
        <p:nvCxnSpPr>
          <p:cNvPr id="21" name="Rechte verbindingslijn met pijl 20">
            <a:extLst>
              <a:ext uri="{FF2B5EF4-FFF2-40B4-BE49-F238E27FC236}">
                <a16:creationId xmlns:a16="http://schemas.microsoft.com/office/drawing/2014/main" id="{A285849C-96D7-4BAA-95ED-DC49087FBCCC}"/>
              </a:ext>
            </a:extLst>
          </p:cNvPr>
          <p:cNvCxnSpPr>
            <a:stCxn id="18" idx="2"/>
            <a:endCxn id="19" idx="0"/>
          </p:cNvCxnSpPr>
          <p:nvPr/>
        </p:nvCxnSpPr>
        <p:spPr>
          <a:xfrm flipH="1">
            <a:off x="2735743" y="2682059"/>
            <a:ext cx="17866" cy="1365836"/>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grpSp>
        <p:nvGrpSpPr>
          <p:cNvPr id="22" name="Groep 21">
            <a:extLst>
              <a:ext uri="{FF2B5EF4-FFF2-40B4-BE49-F238E27FC236}">
                <a16:creationId xmlns:a16="http://schemas.microsoft.com/office/drawing/2014/main" id="{0E530C4A-6DFC-48C7-B4F3-D0E0DEA3A7C6}"/>
              </a:ext>
            </a:extLst>
          </p:cNvPr>
          <p:cNvGrpSpPr/>
          <p:nvPr/>
        </p:nvGrpSpPr>
        <p:grpSpPr>
          <a:xfrm>
            <a:off x="2548571" y="4266478"/>
            <a:ext cx="341561" cy="1237887"/>
            <a:chOff x="1965086" y="4423288"/>
            <a:chExt cx="341561" cy="1237887"/>
          </a:xfrm>
        </p:grpSpPr>
        <p:cxnSp>
          <p:nvCxnSpPr>
            <p:cNvPr id="23" name="Rechte verbindingslijn met pijl 22">
              <a:extLst>
                <a:ext uri="{FF2B5EF4-FFF2-40B4-BE49-F238E27FC236}">
                  <a16:creationId xmlns:a16="http://schemas.microsoft.com/office/drawing/2014/main" id="{E653AFDB-1941-456C-94D6-F1B008D15EF2}"/>
                </a:ext>
              </a:extLst>
            </p:cNvPr>
            <p:cNvCxnSpPr>
              <a:cxnSpLocks/>
            </p:cNvCxnSpPr>
            <p:nvPr/>
          </p:nvCxnSpPr>
          <p:spPr>
            <a:xfrm flipH="1">
              <a:off x="2111440" y="4423288"/>
              <a:ext cx="24683" cy="1237887"/>
            </a:xfrm>
            <a:prstGeom prst="straightConnector1">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24" name="Picture 2">
              <a:extLst>
                <a:ext uri="{FF2B5EF4-FFF2-40B4-BE49-F238E27FC236}">
                  <a16:creationId xmlns:a16="http://schemas.microsoft.com/office/drawing/2014/main" id="{8C11D81D-532A-406E-8558-28E9EE810754}"/>
                </a:ext>
              </a:extLst>
            </p:cNvPr>
            <p:cNvPicPr>
              <a:picLocks noChangeAspect="1" noChangeArrowheads="1"/>
            </p:cNvPicPr>
            <p:nvPr/>
          </p:nvPicPr>
          <p:blipFill>
            <a:blip r:embed="rId2" cstate="print"/>
            <a:srcRect/>
            <a:stretch>
              <a:fillRect/>
            </a:stretch>
          </p:blipFill>
          <p:spPr bwMode="auto">
            <a:xfrm>
              <a:off x="1965086" y="4745279"/>
              <a:ext cx="341561" cy="395665"/>
            </a:xfrm>
            <a:prstGeom prst="rect">
              <a:avLst/>
            </a:prstGeom>
            <a:noFill/>
            <a:ln w="9525">
              <a:noFill/>
              <a:miter lim="800000"/>
              <a:headEnd/>
              <a:tailEnd/>
            </a:ln>
            <a:effectLst/>
          </p:spPr>
        </p:pic>
      </p:grpSp>
      <p:grpSp>
        <p:nvGrpSpPr>
          <p:cNvPr id="25" name="Groep 24">
            <a:extLst>
              <a:ext uri="{FF2B5EF4-FFF2-40B4-BE49-F238E27FC236}">
                <a16:creationId xmlns:a16="http://schemas.microsoft.com/office/drawing/2014/main" id="{9BB20D24-06F2-4671-AA20-B6A00687DBEF}"/>
              </a:ext>
            </a:extLst>
          </p:cNvPr>
          <p:cNvGrpSpPr/>
          <p:nvPr/>
        </p:nvGrpSpPr>
        <p:grpSpPr>
          <a:xfrm>
            <a:off x="3105576" y="2543559"/>
            <a:ext cx="460480" cy="3157721"/>
            <a:chOff x="3839577" y="2543561"/>
            <a:chExt cx="460480" cy="3157721"/>
          </a:xfrm>
        </p:grpSpPr>
        <p:cxnSp>
          <p:nvCxnSpPr>
            <p:cNvPr id="26" name="Gebogen verbindingslijn 12">
              <a:extLst>
                <a:ext uri="{FF2B5EF4-FFF2-40B4-BE49-F238E27FC236}">
                  <a16:creationId xmlns:a16="http://schemas.microsoft.com/office/drawing/2014/main" id="{EF315A43-90E7-472E-BFD3-E416E955EF49}"/>
                </a:ext>
              </a:extLst>
            </p:cNvPr>
            <p:cNvCxnSpPr>
              <a:stCxn id="18" idx="3"/>
              <a:endCxn id="20" idx="3"/>
            </p:cNvCxnSpPr>
            <p:nvPr/>
          </p:nvCxnSpPr>
          <p:spPr>
            <a:xfrm flipH="1">
              <a:off x="3839577" y="2543561"/>
              <a:ext cx="42549" cy="3157721"/>
            </a:xfrm>
            <a:prstGeom prst="bentConnector3">
              <a:avLst>
                <a:gd name="adj1" fmla="val -537263"/>
              </a:avLst>
            </a:prstGeom>
            <a:ln>
              <a:solidFill>
                <a:schemeClr val="tx1"/>
              </a:solidFill>
              <a:tailEnd type="triangle" w="lg" len="lg"/>
            </a:ln>
          </p:spPr>
          <p:style>
            <a:lnRef idx="1">
              <a:schemeClr val="accent1"/>
            </a:lnRef>
            <a:fillRef idx="0">
              <a:schemeClr val="accent1"/>
            </a:fillRef>
            <a:effectRef idx="0">
              <a:schemeClr val="accent1"/>
            </a:effectRef>
            <a:fontRef idx="minor">
              <a:schemeClr val="tx1"/>
            </a:fontRef>
          </p:style>
        </p:cxnSp>
        <p:pic>
          <p:nvPicPr>
            <p:cNvPr id="27" name="Picture 2">
              <a:extLst>
                <a:ext uri="{FF2B5EF4-FFF2-40B4-BE49-F238E27FC236}">
                  <a16:creationId xmlns:a16="http://schemas.microsoft.com/office/drawing/2014/main" id="{813D9694-895C-4FD9-B96B-EC4B24AFA500}"/>
                </a:ext>
              </a:extLst>
            </p:cNvPr>
            <p:cNvPicPr>
              <a:picLocks noChangeAspect="1" noChangeArrowheads="1"/>
            </p:cNvPicPr>
            <p:nvPr/>
          </p:nvPicPr>
          <p:blipFill>
            <a:blip r:embed="rId2" cstate="print"/>
            <a:srcRect/>
            <a:stretch>
              <a:fillRect/>
            </a:stretch>
          </p:blipFill>
          <p:spPr bwMode="auto">
            <a:xfrm>
              <a:off x="3947556" y="3339615"/>
              <a:ext cx="352501" cy="395665"/>
            </a:xfrm>
            <a:prstGeom prst="rect">
              <a:avLst/>
            </a:prstGeom>
            <a:noFill/>
            <a:ln w="9525">
              <a:noFill/>
              <a:miter lim="800000"/>
              <a:headEnd/>
              <a:tailEnd/>
            </a:ln>
            <a:effectLst/>
          </p:spPr>
        </p:pic>
      </p:grpSp>
      <p:grpSp>
        <p:nvGrpSpPr>
          <p:cNvPr id="31" name="Groep 30">
            <a:extLst>
              <a:ext uri="{FF2B5EF4-FFF2-40B4-BE49-F238E27FC236}">
                <a16:creationId xmlns:a16="http://schemas.microsoft.com/office/drawing/2014/main" id="{F9727768-EDB9-49FE-A85C-66D419F1EAA0}"/>
              </a:ext>
            </a:extLst>
          </p:cNvPr>
          <p:cNvGrpSpPr/>
          <p:nvPr/>
        </p:nvGrpSpPr>
        <p:grpSpPr>
          <a:xfrm>
            <a:off x="1890450" y="2356260"/>
            <a:ext cx="9251509" cy="3832711"/>
            <a:chOff x="1890450" y="2356260"/>
            <a:chExt cx="9251509" cy="3832711"/>
          </a:xfrm>
        </p:grpSpPr>
        <p:cxnSp>
          <p:nvCxnSpPr>
            <p:cNvPr id="15" name="Rechte verbindingslijn 14">
              <a:extLst>
                <a:ext uri="{FF2B5EF4-FFF2-40B4-BE49-F238E27FC236}">
                  <a16:creationId xmlns:a16="http://schemas.microsoft.com/office/drawing/2014/main" id="{462A2513-5EA5-4FC9-8F1F-6B96675079EC}"/>
                </a:ext>
              </a:extLst>
            </p:cNvPr>
            <p:cNvCxnSpPr/>
            <p:nvPr/>
          </p:nvCxnSpPr>
          <p:spPr>
            <a:xfrm flipH="1">
              <a:off x="1890450" y="3771292"/>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6" name="Rechte verbindingslijn 15">
              <a:extLst>
                <a:ext uri="{FF2B5EF4-FFF2-40B4-BE49-F238E27FC236}">
                  <a16:creationId xmlns:a16="http://schemas.microsoft.com/office/drawing/2014/main" id="{2FD15604-E508-48FC-AA02-B8ABB93F2FCB}"/>
                </a:ext>
              </a:extLst>
            </p:cNvPr>
            <p:cNvCxnSpPr/>
            <p:nvPr/>
          </p:nvCxnSpPr>
          <p:spPr>
            <a:xfrm flipH="1">
              <a:off x="1955410" y="5512097"/>
              <a:ext cx="9144000" cy="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17" name="Rechte verbindingslijn 16">
              <a:extLst>
                <a:ext uri="{FF2B5EF4-FFF2-40B4-BE49-F238E27FC236}">
                  <a16:creationId xmlns:a16="http://schemas.microsoft.com/office/drawing/2014/main" id="{CFCBE118-F4DA-4341-B6BD-DF2D954ED524}"/>
                </a:ext>
              </a:extLst>
            </p:cNvPr>
            <p:cNvCxnSpPr>
              <a:cxnSpLocks/>
            </p:cNvCxnSpPr>
            <p:nvPr/>
          </p:nvCxnSpPr>
          <p:spPr>
            <a:xfrm flipV="1">
              <a:off x="3865471" y="2356261"/>
              <a:ext cx="49920" cy="3832710"/>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cxnSp>
          <p:nvCxnSpPr>
            <p:cNvPr id="28" name="Rechte verbindingslijn 27">
              <a:extLst>
                <a:ext uri="{FF2B5EF4-FFF2-40B4-BE49-F238E27FC236}">
                  <a16:creationId xmlns:a16="http://schemas.microsoft.com/office/drawing/2014/main" id="{1F684267-E51E-4D36-B07F-300878E9A8F5}"/>
                </a:ext>
              </a:extLst>
            </p:cNvPr>
            <p:cNvCxnSpPr/>
            <p:nvPr/>
          </p:nvCxnSpPr>
          <p:spPr>
            <a:xfrm flipH="1" flipV="1">
              <a:off x="1997959" y="2356260"/>
              <a:ext cx="9144000" cy="1"/>
            </a:xfrm>
            <a:prstGeom prst="line">
              <a:avLst/>
            </a:prstGeom>
            <a:ln>
              <a:solidFill>
                <a:schemeClr val="tx1"/>
              </a:solidFill>
              <a:prstDash val="dash"/>
            </a:ln>
          </p:spPr>
          <p:style>
            <a:lnRef idx="1">
              <a:schemeClr val="accent1"/>
            </a:lnRef>
            <a:fillRef idx="0">
              <a:schemeClr val="accent1"/>
            </a:fillRef>
            <a:effectRef idx="0">
              <a:schemeClr val="accent1"/>
            </a:effectRef>
            <a:fontRef idx="minor">
              <a:schemeClr val="tx1"/>
            </a:fontRef>
          </p:style>
        </p:cxnSp>
      </p:grpSp>
      <p:sp>
        <p:nvSpPr>
          <p:cNvPr id="29" name="Rechthoek 28">
            <a:extLst>
              <a:ext uri="{FF2B5EF4-FFF2-40B4-BE49-F238E27FC236}">
                <a16:creationId xmlns:a16="http://schemas.microsoft.com/office/drawing/2014/main" id="{D53B71FA-ECE1-4F61-B0CD-595CDD43C6C3}"/>
              </a:ext>
            </a:extLst>
          </p:cNvPr>
          <p:cNvSpPr/>
          <p:nvPr/>
        </p:nvSpPr>
        <p:spPr>
          <a:xfrm>
            <a:off x="3942411" y="3944568"/>
            <a:ext cx="6967309" cy="483655"/>
          </a:xfrm>
          <a:prstGeom prst="rect">
            <a:avLst/>
          </a:prstGeom>
          <a:solidFill>
            <a:srgbClr val="FAC090">
              <a:alpha val="16078"/>
            </a:srgbClr>
          </a:solid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0" name="Tekstvak 29">
            <a:extLst>
              <a:ext uri="{FF2B5EF4-FFF2-40B4-BE49-F238E27FC236}">
                <a16:creationId xmlns:a16="http://schemas.microsoft.com/office/drawing/2014/main" id="{3A2E8D20-C549-4B70-B93F-2907ABE1F284}"/>
              </a:ext>
            </a:extLst>
          </p:cNvPr>
          <p:cNvSpPr txBox="1"/>
          <p:nvPr/>
        </p:nvSpPr>
        <p:spPr>
          <a:xfrm>
            <a:off x="1955410" y="1720184"/>
            <a:ext cx="10236590" cy="584775"/>
          </a:xfrm>
          <a:prstGeom prst="rect">
            <a:avLst/>
          </a:prstGeom>
          <a:noFill/>
        </p:spPr>
        <p:txBody>
          <a:bodyPr wrap="square">
            <a:spAutoFit/>
          </a:bodyPr>
          <a:lstStyle/>
          <a:p>
            <a:r>
              <a:rPr lang="en-US" sz="1600" b="0" i="0" dirty="0">
                <a:solidFill>
                  <a:srgbClr val="222222"/>
                </a:solidFill>
                <a:effectLst/>
                <a:latin typeface="Abadi" panose="020B0604020104020204" pitchFamily="34" charset="0"/>
              </a:rPr>
              <a:t>Oversight on governmental action can be seen as one of the pillars of the rule of law. </a:t>
            </a:r>
            <a:r>
              <a:rPr lang="en-US" sz="1600" dirty="0">
                <a:solidFill>
                  <a:srgbClr val="222222"/>
                </a:solidFill>
                <a:latin typeface="Abadi" panose="020B0604020104020204" pitchFamily="34" charset="0"/>
              </a:rPr>
              <a:t>It</a:t>
            </a:r>
            <a:r>
              <a:rPr lang="en-US" sz="1600" b="0" i="0" dirty="0">
                <a:solidFill>
                  <a:srgbClr val="222222"/>
                </a:solidFill>
                <a:effectLst/>
                <a:latin typeface="Abadi" panose="020B0604020104020204" pitchFamily="34" charset="0"/>
              </a:rPr>
              <a:t> was already contained in Montesquieu's idea of ​​the “separation of powers” and the resulting “balance of power” </a:t>
            </a:r>
          </a:p>
        </p:txBody>
      </p:sp>
    </p:spTree>
    <p:extLst>
      <p:ext uri="{BB962C8B-B14F-4D97-AF65-F5344CB8AC3E}">
        <p14:creationId xmlns:p14="http://schemas.microsoft.com/office/powerpoint/2010/main" val="2371929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0833E-6 4.81481E-6 L 0.03464 -0.00116 " pathEditMode="relative" rAng="0" ptsTypes="AA">
                                      <p:cBhvr>
                                        <p:cTn id="6" dur="2000" fill="hold"/>
                                        <p:tgtEl>
                                          <p:spTgt spid="7"/>
                                        </p:tgtEl>
                                        <p:attrNameLst>
                                          <p:attrName>ppt_x</p:attrName>
                                          <p:attrName>ppt_y</p:attrName>
                                        </p:attrNameLst>
                                      </p:cBhvr>
                                      <p:rCtr x="1732" y="-6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nodeType="clickEffect">
                                  <p:stCondLst>
                                    <p:cond delay="0"/>
                                  </p:stCondLst>
                                  <p:childTnLst>
                                    <p:set>
                                      <p:cBhvr>
                                        <p:cTn id="10" dur="1" fill="hold">
                                          <p:stCondLst>
                                            <p:cond delay="0"/>
                                          </p:stCondLst>
                                        </p:cTn>
                                        <p:tgtEl>
                                          <p:spTgt spid="31"/>
                                        </p:tgtEl>
                                        <p:attrNameLst>
                                          <p:attrName>style.visibility</p:attrName>
                                        </p:attrNameLst>
                                      </p:cBhvr>
                                      <p:to>
                                        <p:strVal val="visible"/>
                                      </p:to>
                                    </p:set>
                                    <p:animEffect transition="in" filter="fade">
                                      <p:cBhvr>
                                        <p:cTn id="11" dur="500"/>
                                        <p:tgtEl>
                                          <p:spTgt spid="31"/>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8"/>
                                        </p:tgtEl>
                                        <p:attrNameLst>
                                          <p:attrName>style.visibility</p:attrName>
                                        </p:attrNameLst>
                                      </p:cBhvr>
                                      <p:to>
                                        <p:strVal val="visible"/>
                                      </p:to>
                                    </p:set>
                                    <p:animEffect transition="in" filter="fade">
                                      <p:cBhvr>
                                        <p:cTn id="16" dur="500"/>
                                        <p:tgtEl>
                                          <p:spTgt spid="18"/>
                                        </p:tgtEl>
                                      </p:cBhvr>
                                    </p:animEffect>
                                  </p:childTnLst>
                                </p:cTn>
                              </p:par>
                              <p:par>
                                <p:cTn id="17" presetID="10" presetClass="entr" presetSubtype="0" fill="hold" grpId="0" nodeType="withEffect">
                                  <p:stCondLst>
                                    <p:cond delay="0"/>
                                  </p:stCondLst>
                                  <p:childTnLst>
                                    <p:set>
                                      <p:cBhvr>
                                        <p:cTn id="18" dur="1" fill="hold">
                                          <p:stCondLst>
                                            <p:cond delay="0"/>
                                          </p:stCondLst>
                                        </p:cTn>
                                        <p:tgtEl>
                                          <p:spTgt spid="14"/>
                                        </p:tgtEl>
                                        <p:attrNameLst>
                                          <p:attrName>style.visibility</p:attrName>
                                        </p:attrNameLst>
                                      </p:cBhvr>
                                      <p:to>
                                        <p:strVal val="visible"/>
                                      </p:to>
                                    </p:set>
                                    <p:animEffect transition="in" filter="fade">
                                      <p:cBhvr>
                                        <p:cTn id="19" dur="500"/>
                                        <p:tgtEl>
                                          <p:spTgt spid="14"/>
                                        </p:tgtEl>
                                      </p:cBhvr>
                                    </p:animEffect>
                                  </p:childTnLst>
                                </p:cTn>
                              </p:par>
                            </p:childTnLst>
                          </p:cTn>
                        </p:par>
                      </p:childTnLst>
                    </p:cTn>
                  </p:par>
                  <p:par>
                    <p:cTn id="20" fill="hold">
                      <p:stCondLst>
                        <p:cond delay="indefinite"/>
                      </p:stCondLst>
                      <p:childTnLst>
                        <p:par>
                          <p:cTn id="21" fill="hold">
                            <p:stCondLst>
                              <p:cond delay="0"/>
                            </p:stCondLst>
                            <p:childTnLst>
                              <p:par>
                                <p:cTn id="22" presetID="10" presetClass="entr" presetSubtype="0" fill="hold" grpId="0" nodeType="clickEffect">
                                  <p:stCondLst>
                                    <p:cond delay="0"/>
                                  </p:stCondLst>
                                  <p:childTnLst>
                                    <p:set>
                                      <p:cBhvr>
                                        <p:cTn id="23" dur="1" fill="hold">
                                          <p:stCondLst>
                                            <p:cond delay="0"/>
                                          </p:stCondLst>
                                        </p:cTn>
                                        <p:tgtEl>
                                          <p:spTgt spid="19"/>
                                        </p:tgtEl>
                                        <p:attrNameLst>
                                          <p:attrName>style.visibility</p:attrName>
                                        </p:attrNameLst>
                                      </p:cBhvr>
                                      <p:to>
                                        <p:strVal val="visible"/>
                                      </p:to>
                                    </p:set>
                                    <p:animEffect transition="in" filter="fade">
                                      <p:cBhvr>
                                        <p:cTn id="24" dur="500"/>
                                        <p:tgtEl>
                                          <p:spTgt spid="19"/>
                                        </p:tgtEl>
                                      </p:cBhvr>
                                    </p:animEffect>
                                  </p:childTnLst>
                                </p:cTn>
                              </p:par>
                              <p:par>
                                <p:cTn id="25" presetID="10" presetClass="entr" presetSubtype="0" fill="hold" grpId="0" nodeType="withEffect">
                                  <p:stCondLst>
                                    <p:cond delay="0"/>
                                  </p:stCondLst>
                                  <p:childTnLst>
                                    <p:set>
                                      <p:cBhvr>
                                        <p:cTn id="26" dur="1" fill="hold">
                                          <p:stCondLst>
                                            <p:cond delay="0"/>
                                          </p:stCondLst>
                                        </p:cTn>
                                        <p:tgtEl>
                                          <p:spTgt spid="12"/>
                                        </p:tgtEl>
                                        <p:attrNameLst>
                                          <p:attrName>style.visibility</p:attrName>
                                        </p:attrNameLst>
                                      </p:cBhvr>
                                      <p:to>
                                        <p:strVal val="visible"/>
                                      </p:to>
                                    </p:set>
                                    <p:animEffect transition="in" filter="fade">
                                      <p:cBhvr>
                                        <p:cTn id="27" dur="500"/>
                                        <p:tgtEl>
                                          <p:spTgt spid="12"/>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29"/>
                                        </p:tgtEl>
                                        <p:attrNameLst>
                                          <p:attrName>style.visibility</p:attrName>
                                        </p:attrNameLst>
                                      </p:cBhvr>
                                      <p:to>
                                        <p:strVal val="visible"/>
                                      </p:to>
                                    </p:set>
                                    <p:animEffect transition="in" filter="fade">
                                      <p:cBhvr>
                                        <p:cTn id="32" dur="500"/>
                                        <p:tgtEl>
                                          <p:spTgt spid="29"/>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20"/>
                                        </p:tgtEl>
                                        <p:attrNameLst>
                                          <p:attrName>style.visibility</p:attrName>
                                        </p:attrNameLst>
                                      </p:cBhvr>
                                      <p:to>
                                        <p:strVal val="visible"/>
                                      </p:to>
                                    </p:set>
                                    <p:animEffect transition="in" filter="fade">
                                      <p:cBhvr>
                                        <p:cTn id="37" dur="500"/>
                                        <p:tgtEl>
                                          <p:spTgt spid="20"/>
                                        </p:tgtEl>
                                      </p:cBhvr>
                                    </p:animEffect>
                                  </p:childTnLst>
                                </p:cTn>
                              </p:par>
                              <p:par>
                                <p:cTn id="38" presetID="10" presetClass="entr" presetSubtype="0" fill="hold" grpId="0" nodeType="withEffect">
                                  <p:stCondLst>
                                    <p:cond delay="0"/>
                                  </p:stCondLst>
                                  <p:childTnLst>
                                    <p:set>
                                      <p:cBhvr>
                                        <p:cTn id="39" dur="1" fill="hold">
                                          <p:stCondLst>
                                            <p:cond delay="0"/>
                                          </p:stCondLst>
                                        </p:cTn>
                                        <p:tgtEl>
                                          <p:spTgt spid="13"/>
                                        </p:tgtEl>
                                        <p:attrNameLst>
                                          <p:attrName>style.visibility</p:attrName>
                                        </p:attrNameLst>
                                      </p:cBhvr>
                                      <p:to>
                                        <p:strVal val="visible"/>
                                      </p:to>
                                    </p:set>
                                    <p:animEffect transition="in" filter="fade">
                                      <p:cBhvr>
                                        <p:cTn id="40" dur="500"/>
                                        <p:tgtEl>
                                          <p:spTgt spid="13"/>
                                        </p:tgtEl>
                                      </p:cBhvr>
                                    </p:animEffect>
                                  </p:childTnLst>
                                </p:cTn>
                              </p:par>
                            </p:childTnLst>
                          </p:cTn>
                        </p:par>
                      </p:childTnLst>
                    </p:cTn>
                  </p:par>
                  <p:par>
                    <p:cTn id="41" fill="hold">
                      <p:stCondLst>
                        <p:cond delay="indefinite"/>
                      </p:stCondLst>
                      <p:childTnLst>
                        <p:par>
                          <p:cTn id="42" fill="hold">
                            <p:stCondLst>
                              <p:cond delay="0"/>
                            </p:stCondLst>
                            <p:childTnLst>
                              <p:par>
                                <p:cTn id="43" presetID="10" presetClass="entr" presetSubtype="0" fill="hold" nodeType="clickEffect">
                                  <p:stCondLst>
                                    <p:cond delay="0"/>
                                  </p:stCondLst>
                                  <p:childTnLst>
                                    <p:set>
                                      <p:cBhvr>
                                        <p:cTn id="44" dur="1" fill="hold">
                                          <p:stCondLst>
                                            <p:cond delay="0"/>
                                          </p:stCondLst>
                                        </p:cTn>
                                        <p:tgtEl>
                                          <p:spTgt spid="21"/>
                                        </p:tgtEl>
                                        <p:attrNameLst>
                                          <p:attrName>style.visibility</p:attrName>
                                        </p:attrNameLst>
                                      </p:cBhvr>
                                      <p:to>
                                        <p:strVal val="visible"/>
                                      </p:to>
                                    </p:set>
                                    <p:animEffect transition="in" filter="fade">
                                      <p:cBhvr>
                                        <p:cTn id="45" dur="500"/>
                                        <p:tgtEl>
                                          <p:spTgt spid="21"/>
                                        </p:tgtEl>
                                      </p:cBhvr>
                                    </p:animEffect>
                                  </p:childTnLst>
                                </p:cTn>
                              </p:par>
                            </p:childTnLst>
                          </p:cTn>
                        </p:par>
                      </p:childTnLst>
                    </p:cTn>
                  </p:par>
                  <p:par>
                    <p:cTn id="46" fill="hold">
                      <p:stCondLst>
                        <p:cond delay="indefinite"/>
                      </p:stCondLst>
                      <p:childTnLst>
                        <p:par>
                          <p:cTn id="47" fill="hold">
                            <p:stCondLst>
                              <p:cond delay="0"/>
                            </p:stCondLst>
                            <p:childTnLst>
                              <p:par>
                                <p:cTn id="48" presetID="10" presetClass="entr" presetSubtype="0" fill="hold" nodeType="clickEffect">
                                  <p:stCondLst>
                                    <p:cond delay="0"/>
                                  </p:stCondLst>
                                  <p:childTnLst>
                                    <p:set>
                                      <p:cBhvr>
                                        <p:cTn id="49" dur="1" fill="hold">
                                          <p:stCondLst>
                                            <p:cond delay="0"/>
                                          </p:stCondLst>
                                        </p:cTn>
                                        <p:tgtEl>
                                          <p:spTgt spid="22"/>
                                        </p:tgtEl>
                                        <p:attrNameLst>
                                          <p:attrName>style.visibility</p:attrName>
                                        </p:attrNameLst>
                                      </p:cBhvr>
                                      <p:to>
                                        <p:strVal val="visible"/>
                                      </p:to>
                                    </p:set>
                                    <p:animEffect transition="in" filter="fade">
                                      <p:cBhvr>
                                        <p:cTn id="50" dur="500"/>
                                        <p:tgtEl>
                                          <p:spTgt spid="22"/>
                                        </p:tgtEl>
                                      </p:cBhvr>
                                    </p:animEffect>
                                  </p:childTnLst>
                                </p:cTn>
                              </p:par>
                            </p:childTnLst>
                          </p:cTn>
                        </p:par>
                      </p:childTnLst>
                    </p:cTn>
                  </p:par>
                  <p:par>
                    <p:cTn id="51" fill="hold">
                      <p:stCondLst>
                        <p:cond delay="indefinite"/>
                      </p:stCondLst>
                      <p:childTnLst>
                        <p:par>
                          <p:cTn id="52" fill="hold">
                            <p:stCondLst>
                              <p:cond delay="0"/>
                            </p:stCondLst>
                            <p:childTnLst>
                              <p:par>
                                <p:cTn id="53" presetID="10" presetClass="entr" presetSubtype="0" fill="hold" nodeType="clickEffect">
                                  <p:stCondLst>
                                    <p:cond delay="0"/>
                                  </p:stCondLst>
                                  <p:childTnLst>
                                    <p:set>
                                      <p:cBhvr>
                                        <p:cTn id="54" dur="1" fill="hold">
                                          <p:stCondLst>
                                            <p:cond delay="0"/>
                                          </p:stCondLst>
                                        </p:cTn>
                                        <p:tgtEl>
                                          <p:spTgt spid="25"/>
                                        </p:tgtEl>
                                        <p:attrNameLst>
                                          <p:attrName>style.visibility</p:attrName>
                                        </p:attrNameLst>
                                      </p:cBhvr>
                                      <p:to>
                                        <p:strVal val="visible"/>
                                      </p:to>
                                    </p:set>
                                    <p:animEffect transition="in" filter="fade">
                                      <p:cBhvr>
                                        <p:cTn id="55" dur="500"/>
                                        <p:tgtEl>
                                          <p:spTgt spid="25"/>
                                        </p:tgtEl>
                                      </p:cBhvr>
                                    </p:animEffect>
                                  </p:childTnLst>
                                </p:cTn>
                              </p:par>
                            </p:childTnLst>
                          </p:cTn>
                        </p:par>
                      </p:childTnLst>
                    </p:cTn>
                  </p:par>
                  <p:par>
                    <p:cTn id="56" fill="hold">
                      <p:stCondLst>
                        <p:cond delay="indefinite"/>
                      </p:stCondLst>
                      <p:childTnLst>
                        <p:par>
                          <p:cTn id="57" fill="hold">
                            <p:stCondLst>
                              <p:cond delay="0"/>
                            </p:stCondLst>
                            <p:childTnLst>
                              <p:par>
                                <p:cTn id="58" presetID="10" presetClass="entr" presetSubtype="0" fill="hold" grpId="0" nodeType="clickEffect">
                                  <p:stCondLst>
                                    <p:cond delay="0"/>
                                  </p:stCondLst>
                                  <p:childTnLst>
                                    <p:set>
                                      <p:cBhvr>
                                        <p:cTn id="59" dur="1" fill="hold">
                                          <p:stCondLst>
                                            <p:cond delay="0"/>
                                          </p:stCondLst>
                                        </p:cTn>
                                        <p:tgtEl>
                                          <p:spTgt spid="30"/>
                                        </p:tgtEl>
                                        <p:attrNameLst>
                                          <p:attrName>style.visibility</p:attrName>
                                        </p:attrNameLst>
                                      </p:cBhvr>
                                      <p:to>
                                        <p:strVal val="visible"/>
                                      </p:to>
                                    </p:set>
                                    <p:animEffect transition="in" filter="fade">
                                      <p:cBhvr>
                                        <p:cTn id="60"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2" grpId="0"/>
      <p:bldP spid="13" grpId="0"/>
      <p:bldP spid="14" grpId="0" animBg="1"/>
      <p:bldP spid="18" grpId="0"/>
      <p:bldP spid="19" grpId="0"/>
      <p:bldP spid="20" grpId="0"/>
      <p:bldP spid="29" grpId="0" animBg="1"/>
      <p:bldP spid="30"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4</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485651" y="233775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32" name="Titel 1">
            <a:extLst>
              <a:ext uri="{FF2B5EF4-FFF2-40B4-BE49-F238E27FC236}">
                <a16:creationId xmlns:a16="http://schemas.microsoft.com/office/drawing/2014/main" id="{50DAE727-4A45-4775-BB5A-ED965A6C576C}"/>
              </a:ext>
            </a:extLst>
          </p:cNvPr>
          <p:cNvSpPr>
            <a:spLocks noGrp="1"/>
          </p:cNvSpPr>
          <p:nvPr>
            <p:ph type="title"/>
          </p:nvPr>
        </p:nvSpPr>
        <p:spPr>
          <a:xfrm>
            <a:off x="2741747" y="271870"/>
            <a:ext cx="6444455" cy="1143000"/>
          </a:xfrm>
        </p:spPr>
        <p:txBody>
          <a:bodyPr/>
          <a:lstStyle/>
          <a:p>
            <a:pPr algn="ctr"/>
            <a:r>
              <a:rPr lang="nl-NL" sz="3200" b="1" dirty="0"/>
              <a:t>2. The five golden </a:t>
            </a:r>
            <a:r>
              <a:rPr lang="nl-NL" sz="3200" b="1" dirty="0" err="1"/>
              <a:t>principles</a:t>
            </a:r>
            <a:r>
              <a:rPr lang="nl-NL" sz="3200" b="1" dirty="0"/>
              <a:t> of “</a:t>
            </a:r>
            <a:r>
              <a:rPr lang="nl-NL" sz="3200" b="1" dirty="0" err="1"/>
              <a:t>oversight</a:t>
            </a:r>
            <a:r>
              <a:rPr lang="nl-NL" sz="3200" b="1" dirty="0"/>
              <a:t>”</a:t>
            </a:r>
            <a:endParaRPr lang="nl-BE" sz="3200" b="1" dirty="0"/>
          </a:p>
        </p:txBody>
      </p:sp>
      <p:sp>
        <p:nvSpPr>
          <p:cNvPr id="33" name="Tijdelijke aanduiding voor inhoud 2">
            <a:extLst>
              <a:ext uri="{FF2B5EF4-FFF2-40B4-BE49-F238E27FC236}">
                <a16:creationId xmlns:a16="http://schemas.microsoft.com/office/drawing/2014/main" id="{C7B35B0E-4216-4AAD-A94D-75D4E0CD730E}"/>
              </a:ext>
            </a:extLst>
          </p:cNvPr>
          <p:cNvSpPr txBox="1">
            <a:spLocks/>
          </p:cNvSpPr>
          <p:nvPr/>
        </p:nvSpPr>
        <p:spPr>
          <a:xfrm>
            <a:off x="2135188" y="1858884"/>
            <a:ext cx="9732350" cy="3777750"/>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342900" indent="-342900" algn="just">
              <a:lnSpc>
                <a:spcPct val="100000"/>
              </a:lnSpc>
              <a:spcBef>
                <a:spcPts val="0"/>
              </a:spcBef>
              <a:buFont typeface="+mj-lt"/>
              <a:buAutoNum type="arabicPeriod"/>
            </a:pP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Oversight deals always about the actions of </a:t>
            </a:r>
            <a:r>
              <a:rPr lang="en-US" sz="2000" b="1">
                <a:solidFill>
                  <a:srgbClr val="FF0000"/>
                </a:solidFill>
                <a:latin typeface="Calibri" panose="020F0502020204030204" pitchFamily="34" charset="0"/>
                <a:ea typeface="Times New Roman" panose="02020603050405020304" pitchFamily="18" charset="0"/>
                <a:cs typeface="Times New Roman" panose="02020603050405020304" pitchFamily="18" charset="0"/>
              </a:rPr>
              <a:t>others</a:t>
            </a: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Oversight of one's own actions is at most reflective and “self-supervision” is in fact non-existent. Oversight is never “in the shoes of the performer”; </a:t>
            </a:r>
          </a:p>
          <a:p>
            <a:pPr marL="342900" indent="-342900" algn="just">
              <a:lnSpc>
                <a:spcPct val="100000"/>
              </a:lnSpc>
              <a:spcBef>
                <a:spcPts val="0"/>
              </a:spcBef>
              <a:buFont typeface="+mj-lt"/>
              <a:buAutoNum type="arabicPeriod"/>
            </a:pP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It is always about protecting </a:t>
            </a:r>
            <a:r>
              <a:rPr lang="en-US" sz="2000" b="1">
                <a:solidFill>
                  <a:srgbClr val="FF0000"/>
                </a:solidFill>
                <a:latin typeface="Calibri" panose="020F0502020204030204" pitchFamily="34" charset="0"/>
                <a:ea typeface="Times New Roman" panose="02020603050405020304" pitchFamily="18" charset="0"/>
                <a:cs typeface="Times New Roman" panose="02020603050405020304" pitchFamily="18" charset="0"/>
              </a:rPr>
              <a:t>legal standards</a:t>
            </a: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Oversight aims to monitor behavior that is prescribed by law; </a:t>
            </a:r>
          </a:p>
          <a:p>
            <a:pPr marL="342900" indent="-342900" algn="just">
              <a:lnSpc>
                <a:spcPct val="100000"/>
              </a:lnSpc>
              <a:spcBef>
                <a:spcPts val="0"/>
              </a:spcBef>
              <a:buFont typeface="+mj-lt"/>
              <a:buAutoNum type="arabicPeriod"/>
            </a:pP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Oversight does not create new interests or values: it is therefore </a:t>
            </a:r>
            <a:r>
              <a:rPr lang="en-US" sz="2000" b="1">
                <a:solidFill>
                  <a:srgbClr val="FF0000"/>
                </a:solidFill>
                <a:latin typeface="Calibri" panose="020F0502020204030204" pitchFamily="34" charset="0"/>
                <a:ea typeface="Times New Roman" panose="02020603050405020304" pitchFamily="18" charset="0"/>
                <a:cs typeface="Times New Roman" panose="02020603050405020304" pitchFamily="18" charset="0"/>
              </a:rPr>
              <a:t>conservative in nature</a:t>
            </a:r>
            <a:r>
              <a:rPr lang="en-US" sz="2000">
                <a:solidFill>
                  <a:srgbClr val="FF0000"/>
                </a:solidFill>
                <a:latin typeface="Calibri" panose="020F0502020204030204" pitchFamily="34" charset="0"/>
                <a:ea typeface="Times New Roman" panose="02020603050405020304" pitchFamily="18" charset="0"/>
                <a:cs typeface="Times New Roman" panose="02020603050405020304" pitchFamily="18" charset="0"/>
              </a:rPr>
              <a:t> </a:t>
            </a: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(“don’t change the rules of the game during the game”);</a:t>
            </a:r>
          </a:p>
          <a:p>
            <a:pPr marL="342900" indent="-342900" algn="just">
              <a:lnSpc>
                <a:spcPct val="100000"/>
              </a:lnSpc>
              <a:spcBef>
                <a:spcPts val="0"/>
              </a:spcBef>
              <a:buFont typeface="+mj-lt"/>
              <a:buAutoNum type="arabicPeriod"/>
            </a:pP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The lack of oversight leads to </a:t>
            </a:r>
            <a:r>
              <a:rPr lang="en-US" sz="2000" b="1">
                <a:solidFill>
                  <a:srgbClr val="FF0000"/>
                </a:solidFill>
                <a:latin typeface="Calibri" panose="020F0502020204030204" pitchFamily="34" charset="0"/>
                <a:ea typeface="Times New Roman" panose="02020603050405020304" pitchFamily="18" charset="0"/>
                <a:cs typeface="Times New Roman" panose="02020603050405020304" pitchFamily="18" charset="0"/>
              </a:rPr>
              <a:t>blind execution</a:t>
            </a: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there is no confrontation between actions and standards;</a:t>
            </a:r>
          </a:p>
          <a:p>
            <a:pPr marL="342900" indent="-342900" algn="just">
              <a:lnSpc>
                <a:spcPct val="100000"/>
              </a:lnSpc>
              <a:spcBef>
                <a:spcPts val="0"/>
              </a:spcBef>
              <a:buFont typeface="+mj-lt"/>
              <a:buAutoNum type="arabicPeriod"/>
            </a:pP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Oversight is designated by others / third parties with a system of standards to be applied. In the public sector, that system of standards is </a:t>
            </a:r>
            <a:r>
              <a:rPr lang="en-US" sz="2000" b="1">
                <a:solidFill>
                  <a:srgbClr val="FF0000"/>
                </a:solidFill>
                <a:latin typeface="Calibri" panose="020F0502020204030204" pitchFamily="34" charset="0"/>
                <a:ea typeface="Times New Roman" panose="02020603050405020304" pitchFamily="18" charset="0"/>
                <a:cs typeface="Times New Roman" panose="02020603050405020304" pitchFamily="18" charset="0"/>
              </a:rPr>
              <a:t>based on regulations</a:t>
            </a:r>
            <a:r>
              <a:rPr lang="en-US" sz="200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In other words, there is always a legal basis for supervision by public actors.</a:t>
            </a:r>
            <a:endParaRPr lang="nl-BE" sz="2000" dirty="0">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26590680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3.95833E-6 -1.85185E-6 L 0.03464 -0.00116 " pathEditMode="relative" rAng="0" ptsTypes="AA">
                                      <p:cBhvr>
                                        <p:cTn id="6" dur="2000" fill="hold"/>
                                        <p:tgtEl>
                                          <p:spTgt spid="7"/>
                                        </p:tgtEl>
                                        <p:attrNameLst>
                                          <p:attrName>ppt_x</p:attrName>
                                          <p:attrName>ppt_y</p:attrName>
                                        </p:attrNameLst>
                                      </p:cBhvr>
                                      <p:rCtr x="1732" y="-6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33">
                                            <p:txEl>
                                              <p:pRg st="0" end="0"/>
                                            </p:txEl>
                                          </p:spTgt>
                                        </p:tgtEl>
                                        <p:attrNameLst>
                                          <p:attrName>style.visibility</p:attrName>
                                        </p:attrNameLst>
                                      </p:cBhvr>
                                      <p:to>
                                        <p:strVal val="visible"/>
                                      </p:to>
                                    </p:set>
                                    <p:animEffect transition="in" filter="fade">
                                      <p:cBhvr>
                                        <p:cTn id="11" dur="500"/>
                                        <p:tgtEl>
                                          <p:spTgt spid="33">
                                            <p:txEl>
                                              <p:pRg st="0" end="0"/>
                                            </p:txEl>
                                          </p:spTgt>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33">
                                            <p:txEl>
                                              <p:pRg st="1" end="1"/>
                                            </p:txEl>
                                          </p:spTgt>
                                        </p:tgtEl>
                                        <p:attrNameLst>
                                          <p:attrName>style.visibility</p:attrName>
                                        </p:attrNameLst>
                                      </p:cBhvr>
                                      <p:to>
                                        <p:strVal val="visible"/>
                                      </p:to>
                                    </p:set>
                                    <p:animEffect transition="in" filter="fade">
                                      <p:cBhvr>
                                        <p:cTn id="16" dur="500"/>
                                        <p:tgtEl>
                                          <p:spTgt spid="33">
                                            <p:txEl>
                                              <p:pRg st="1" end="1"/>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33">
                                            <p:txEl>
                                              <p:pRg st="2" end="2"/>
                                            </p:txEl>
                                          </p:spTgt>
                                        </p:tgtEl>
                                        <p:attrNameLst>
                                          <p:attrName>style.visibility</p:attrName>
                                        </p:attrNameLst>
                                      </p:cBhvr>
                                      <p:to>
                                        <p:strVal val="visible"/>
                                      </p:to>
                                    </p:set>
                                    <p:animEffect transition="in" filter="fade">
                                      <p:cBhvr>
                                        <p:cTn id="21" dur="500"/>
                                        <p:tgtEl>
                                          <p:spTgt spid="33">
                                            <p:txEl>
                                              <p:pRg st="2" end="2"/>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33">
                                            <p:txEl>
                                              <p:pRg st="3" end="3"/>
                                            </p:txEl>
                                          </p:spTgt>
                                        </p:tgtEl>
                                        <p:attrNameLst>
                                          <p:attrName>style.visibility</p:attrName>
                                        </p:attrNameLst>
                                      </p:cBhvr>
                                      <p:to>
                                        <p:strVal val="visible"/>
                                      </p:to>
                                    </p:set>
                                    <p:animEffect transition="in" filter="fade">
                                      <p:cBhvr>
                                        <p:cTn id="26" dur="500"/>
                                        <p:tgtEl>
                                          <p:spTgt spid="33">
                                            <p:txEl>
                                              <p:pRg st="3" end="3"/>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33">
                                            <p:txEl>
                                              <p:pRg st="4" end="4"/>
                                            </p:txEl>
                                          </p:spTgt>
                                        </p:tgtEl>
                                        <p:attrNameLst>
                                          <p:attrName>style.visibility</p:attrName>
                                        </p:attrNameLst>
                                      </p:cBhvr>
                                      <p:to>
                                        <p:strVal val="visible"/>
                                      </p:to>
                                    </p:set>
                                    <p:animEffect transition="in" filter="fade">
                                      <p:cBhvr>
                                        <p:cTn id="31" dur="500"/>
                                        <p:tgtEl>
                                          <p:spTgt spid="3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3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5</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495176" y="2956875"/>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0" name="Titel 1">
            <a:extLst>
              <a:ext uri="{FF2B5EF4-FFF2-40B4-BE49-F238E27FC236}">
                <a16:creationId xmlns:a16="http://schemas.microsoft.com/office/drawing/2014/main" id="{902F455D-F44D-410E-8262-D190FF183A64}"/>
              </a:ext>
            </a:extLst>
          </p:cNvPr>
          <p:cNvSpPr>
            <a:spLocks noGrp="1"/>
          </p:cNvSpPr>
          <p:nvPr>
            <p:ph type="title"/>
          </p:nvPr>
        </p:nvSpPr>
        <p:spPr>
          <a:xfrm>
            <a:off x="2741747" y="271870"/>
            <a:ext cx="6444455" cy="1143000"/>
          </a:xfrm>
        </p:spPr>
        <p:txBody>
          <a:bodyPr/>
          <a:lstStyle/>
          <a:p>
            <a:pPr algn="ctr"/>
            <a:r>
              <a:rPr lang="nl-NL" sz="3200" b="1" dirty="0"/>
              <a:t>3. The </a:t>
            </a:r>
            <a:r>
              <a:rPr lang="nl-NL" sz="3200" b="1" dirty="0" err="1"/>
              <a:t>meaning</a:t>
            </a:r>
            <a:r>
              <a:rPr lang="nl-NL" sz="3200" b="1" dirty="0"/>
              <a:t> of “</a:t>
            </a:r>
            <a:r>
              <a:rPr lang="nl-NL" sz="3200" b="1" dirty="0" err="1"/>
              <a:t>oversight</a:t>
            </a:r>
            <a:r>
              <a:rPr lang="nl-NL" sz="3200" b="1" dirty="0"/>
              <a:t>”</a:t>
            </a:r>
            <a:endParaRPr lang="nl-BE" sz="3200" b="1" dirty="0"/>
          </a:p>
        </p:txBody>
      </p:sp>
      <p:sp>
        <p:nvSpPr>
          <p:cNvPr id="11" name="Tijdelijke aanduiding voor inhoud 2">
            <a:extLst>
              <a:ext uri="{FF2B5EF4-FFF2-40B4-BE49-F238E27FC236}">
                <a16:creationId xmlns:a16="http://schemas.microsoft.com/office/drawing/2014/main" id="{61722E89-AE7A-4F5A-A51E-E3C06E959E45}"/>
              </a:ext>
            </a:extLst>
          </p:cNvPr>
          <p:cNvSpPr txBox="1">
            <a:spLocks/>
          </p:cNvSpPr>
          <p:nvPr/>
        </p:nvSpPr>
        <p:spPr>
          <a:xfrm>
            <a:off x="2139586" y="2134934"/>
            <a:ext cx="9732350" cy="1460854"/>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just">
              <a:spcBef>
                <a:spcPts val="0"/>
              </a:spcBef>
              <a:buFont typeface="Wingdings" panose="05000000000000000000" pitchFamily="2" charset="2"/>
              <a:buChar char="Ø"/>
            </a:pPr>
            <a:r>
              <a:rPr lang="en-US" sz="2000" dirty="0">
                <a:solidFill>
                  <a:srgbClr val="000000"/>
                </a:solidFill>
                <a:ea typeface="Calibri" panose="020F0502020204030204" pitchFamily="34" charset="0"/>
                <a:cs typeface="Times New Roman" panose="02020603050405020304" pitchFamily="18" charset="0"/>
              </a:rPr>
              <a:t>A </a:t>
            </a:r>
            <a:r>
              <a:rPr lang="en-US" sz="2000" b="1" dirty="0">
                <a:solidFill>
                  <a:srgbClr val="000000"/>
                </a:solidFill>
                <a:ea typeface="Calibri" panose="020F0502020204030204" pitchFamily="34" charset="0"/>
                <a:cs typeface="Times New Roman" panose="02020603050405020304" pitchFamily="18" charset="0"/>
              </a:rPr>
              <a:t>managerial definition</a:t>
            </a:r>
            <a:r>
              <a:rPr lang="en-US" sz="2000" dirty="0">
                <a:solidFill>
                  <a:srgbClr val="000000"/>
                </a:solidFill>
                <a:ea typeface="Calibri" panose="020F0502020204030204" pitchFamily="34" charset="0"/>
                <a:cs typeface="Times New Roman" panose="02020603050405020304" pitchFamily="18" charset="0"/>
              </a:rPr>
              <a:t>: “</a:t>
            </a:r>
            <a:r>
              <a:rPr lang="en-US" sz="2000" i="1" dirty="0">
                <a:solidFill>
                  <a:srgbClr val="000000"/>
                </a:solidFill>
                <a:ea typeface="Calibri" panose="020F0502020204030204" pitchFamily="34" charset="0"/>
                <a:cs typeface="Times New Roman" panose="02020603050405020304" pitchFamily="18" charset="0"/>
              </a:rPr>
              <a:t>Oversight involves </a:t>
            </a:r>
            <a:r>
              <a:rPr lang="en-US" sz="2000" b="1" i="1" dirty="0">
                <a:solidFill>
                  <a:srgbClr val="000000"/>
                </a:solidFill>
                <a:ea typeface="Calibri" panose="020F0502020204030204" pitchFamily="34" charset="0"/>
                <a:cs typeface="Times New Roman" panose="02020603050405020304" pitchFamily="18" charset="0"/>
              </a:rPr>
              <a:t>collecting information </a:t>
            </a:r>
            <a:r>
              <a:rPr lang="en-US" sz="2000" i="1" dirty="0">
                <a:solidFill>
                  <a:srgbClr val="000000"/>
                </a:solidFill>
                <a:ea typeface="Calibri" panose="020F0502020204030204" pitchFamily="34" charset="0"/>
                <a:cs typeface="Times New Roman" panose="02020603050405020304" pitchFamily="18" charset="0"/>
              </a:rPr>
              <a:t>about whether an action meets the requirements set for it, subsequently </a:t>
            </a:r>
            <a:r>
              <a:rPr lang="en-US" sz="2000" b="1" i="1" dirty="0">
                <a:solidFill>
                  <a:srgbClr val="000000"/>
                </a:solidFill>
                <a:ea typeface="Calibri" panose="020F0502020204030204" pitchFamily="34" charset="0"/>
                <a:cs typeface="Times New Roman" panose="02020603050405020304" pitchFamily="18" charset="0"/>
              </a:rPr>
              <a:t>forming an opinion about it </a:t>
            </a:r>
            <a:r>
              <a:rPr lang="en-US" sz="2000" i="1" dirty="0">
                <a:solidFill>
                  <a:srgbClr val="000000"/>
                </a:solidFill>
                <a:ea typeface="Calibri" panose="020F0502020204030204" pitchFamily="34" charset="0"/>
                <a:cs typeface="Times New Roman" panose="02020603050405020304" pitchFamily="18" charset="0"/>
              </a:rPr>
              <a:t>and possibly </a:t>
            </a:r>
            <a:r>
              <a:rPr lang="en-US" sz="2000" b="1" i="1" dirty="0">
                <a:solidFill>
                  <a:srgbClr val="000000"/>
                </a:solidFill>
                <a:ea typeface="Calibri" panose="020F0502020204030204" pitchFamily="34" charset="0"/>
                <a:cs typeface="Times New Roman" panose="02020603050405020304" pitchFamily="18" charset="0"/>
              </a:rPr>
              <a:t>intervening</a:t>
            </a:r>
            <a:r>
              <a:rPr lang="en-US" sz="2000" i="1" dirty="0">
                <a:solidFill>
                  <a:srgbClr val="000000"/>
                </a:solidFill>
                <a:ea typeface="Calibri" panose="020F0502020204030204" pitchFamily="34" charset="0"/>
                <a:cs typeface="Times New Roman" panose="02020603050405020304" pitchFamily="18" charset="0"/>
              </a:rPr>
              <a:t> as a result thereof</a:t>
            </a:r>
            <a:r>
              <a:rPr lang="en-US" sz="2000" dirty="0">
                <a:solidFill>
                  <a:srgbClr val="000000"/>
                </a:solidFill>
                <a:ea typeface="Calibri" panose="020F0502020204030204" pitchFamily="34" charset="0"/>
                <a:cs typeface="Times New Roman" panose="02020603050405020304" pitchFamily="18" charset="0"/>
              </a:rPr>
              <a:t>’</a:t>
            </a:r>
          </a:p>
          <a:p>
            <a:pPr algn="just">
              <a:spcBef>
                <a:spcPts val="0"/>
              </a:spcBef>
              <a:buFont typeface="Wingdings" panose="05000000000000000000" pitchFamily="2" charset="2"/>
              <a:buChar char="Ø"/>
            </a:pPr>
            <a:r>
              <a:rPr lang="nl-BE" sz="2000" dirty="0">
                <a:solidFill>
                  <a:srgbClr val="000000"/>
                </a:solidFill>
                <a:ea typeface="Calibri" panose="020F0502020204030204" pitchFamily="34" charset="0"/>
                <a:cs typeface="Times New Roman" panose="02020603050405020304" pitchFamily="18" charset="0"/>
              </a:rPr>
              <a:t>A </a:t>
            </a:r>
            <a:r>
              <a:rPr lang="nl-BE" sz="2000" b="1" dirty="0" err="1">
                <a:solidFill>
                  <a:srgbClr val="000000"/>
                </a:solidFill>
                <a:ea typeface="Calibri" panose="020F0502020204030204" pitchFamily="34" charset="0"/>
                <a:cs typeface="Times New Roman" panose="02020603050405020304" pitchFamily="18" charset="0"/>
              </a:rPr>
              <a:t>juridical</a:t>
            </a:r>
            <a:r>
              <a:rPr lang="nl-BE" sz="2000" b="1" dirty="0">
                <a:solidFill>
                  <a:srgbClr val="000000"/>
                </a:solidFill>
                <a:ea typeface="Calibri" panose="020F0502020204030204" pitchFamily="34" charset="0"/>
                <a:cs typeface="Times New Roman" panose="02020603050405020304" pitchFamily="18" charset="0"/>
              </a:rPr>
              <a:t> </a:t>
            </a:r>
            <a:r>
              <a:rPr lang="nl-BE" sz="2000" b="1" dirty="0" err="1">
                <a:solidFill>
                  <a:srgbClr val="000000"/>
                </a:solidFill>
                <a:ea typeface="Calibri" panose="020F0502020204030204" pitchFamily="34" charset="0"/>
                <a:cs typeface="Times New Roman" panose="02020603050405020304" pitchFamily="18" charset="0"/>
              </a:rPr>
              <a:t>definition</a:t>
            </a:r>
            <a:r>
              <a:rPr lang="nl-BE" sz="2000" dirty="0">
                <a:solidFill>
                  <a:srgbClr val="000000"/>
                </a:solidFill>
                <a:ea typeface="Calibri" panose="020F0502020204030204" pitchFamily="34" charset="0"/>
                <a:cs typeface="Times New Roman" panose="02020603050405020304" pitchFamily="18" charset="0"/>
              </a:rPr>
              <a:t>: “</a:t>
            </a:r>
            <a:r>
              <a:rPr lang="en-US" sz="2000" i="1" dirty="0">
                <a:solidFill>
                  <a:srgbClr val="222222"/>
                </a:solidFill>
              </a:rPr>
              <a:t>only when a body explicitly has an </a:t>
            </a:r>
            <a:r>
              <a:rPr lang="en-US" sz="2000" b="1" i="1" dirty="0">
                <a:solidFill>
                  <a:srgbClr val="222222"/>
                </a:solidFill>
              </a:rPr>
              <a:t>intervention option in law</a:t>
            </a:r>
            <a:r>
              <a:rPr lang="en-US" sz="2000" i="1" dirty="0">
                <a:solidFill>
                  <a:srgbClr val="222222"/>
                </a:solidFill>
              </a:rPr>
              <a:t>, is this body designated as a supervisor”</a:t>
            </a:r>
            <a:endParaRPr lang="nl-BE" sz="2000" i="1" dirty="0">
              <a:solidFill>
                <a:srgbClr val="000000"/>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endParaRPr lang="nl-BE" sz="2000" dirty="0">
              <a:solidFill>
                <a:srgbClr val="000000"/>
              </a:solidFill>
              <a:ea typeface="Calibri" panose="020F0502020204030204" pitchFamily="34" charset="0"/>
              <a:cs typeface="Times New Roman" panose="02020603050405020304" pitchFamily="18" charset="0"/>
            </a:endParaRPr>
          </a:p>
          <a:p>
            <a:pPr marL="0" indent="0">
              <a:spcBef>
                <a:spcPts val="0"/>
              </a:spcBef>
              <a:buFont typeface="Arial" panose="020B0604020202020204" pitchFamily="34" charset="0"/>
              <a:buNone/>
            </a:pPr>
            <a:endParaRPr lang="nl-BE" sz="2000" dirty="0">
              <a:solidFill>
                <a:srgbClr val="000000"/>
              </a:solidFill>
              <a:ea typeface="Calibri" panose="020F0502020204030204" pitchFamily="34" charset="0"/>
              <a:cs typeface="Times New Roman" panose="02020603050405020304" pitchFamily="18" charset="0"/>
            </a:endParaRPr>
          </a:p>
        </p:txBody>
      </p:sp>
      <p:sp>
        <p:nvSpPr>
          <p:cNvPr id="13" name="Tekstvak 12">
            <a:extLst>
              <a:ext uri="{FF2B5EF4-FFF2-40B4-BE49-F238E27FC236}">
                <a16:creationId xmlns:a16="http://schemas.microsoft.com/office/drawing/2014/main" id="{8541304B-036B-47DF-81A6-211602202B97}"/>
              </a:ext>
            </a:extLst>
          </p:cNvPr>
          <p:cNvSpPr txBox="1"/>
          <p:nvPr/>
        </p:nvSpPr>
        <p:spPr>
          <a:xfrm>
            <a:off x="2135188" y="1759968"/>
            <a:ext cx="6098344" cy="400110"/>
          </a:xfrm>
          <a:prstGeom prst="rect">
            <a:avLst/>
          </a:prstGeom>
          <a:noFill/>
        </p:spPr>
        <p:txBody>
          <a:bodyPr wrap="square">
            <a:spAutoFit/>
          </a:bodyPr>
          <a:lstStyle/>
          <a:p>
            <a:pPr marL="0" indent="0">
              <a:spcBef>
                <a:spcPts val="0"/>
              </a:spcBef>
              <a:buNone/>
            </a:pPr>
            <a:r>
              <a:rPr lang="nl-BE" sz="2000" b="1" i="1" dirty="0">
                <a:solidFill>
                  <a:srgbClr val="000000"/>
                </a:solidFill>
                <a:ea typeface="Calibri" panose="020F0502020204030204" pitchFamily="34" charset="0"/>
                <a:cs typeface="Times New Roman" panose="02020603050405020304" pitchFamily="18" charset="0"/>
              </a:rPr>
              <a:t>“</a:t>
            </a:r>
            <a:r>
              <a:rPr lang="nl-BE" sz="2000" b="1" i="1" dirty="0" err="1">
                <a:solidFill>
                  <a:srgbClr val="000000"/>
                </a:solidFill>
                <a:ea typeface="Calibri" panose="020F0502020204030204" pitchFamily="34" charset="0"/>
                <a:cs typeface="Times New Roman" panose="02020603050405020304" pitchFamily="18" charset="0"/>
              </a:rPr>
              <a:t>Oversight</a:t>
            </a:r>
            <a:r>
              <a:rPr lang="nl-BE" sz="2000" b="1" i="1" dirty="0">
                <a:solidFill>
                  <a:srgbClr val="000000"/>
                </a:solidFill>
                <a:ea typeface="Calibri" panose="020F0502020204030204" pitchFamily="34" charset="0"/>
                <a:cs typeface="Times New Roman" panose="02020603050405020304" pitchFamily="18" charset="0"/>
              </a:rPr>
              <a:t>” has multiple </a:t>
            </a:r>
            <a:r>
              <a:rPr lang="nl-BE" sz="2000" b="1" i="1" dirty="0" err="1">
                <a:solidFill>
                  <a:srgbClr val="000000"/>
                </a:solidFill>
                <a:ea typeface="Calibri" panose="020F0502020204030204" pitchFamily="34" charset="0"/>
                <a:cs typeface="Times New Roman" panose="02020603050405020304" pitchFamily="18" charset="0"/>
              </a:rPr>
              <a:t>meanings</a:t>
            </a:r>
            <a:r>
              <a:rPr lang="nl-BE" sz="2000" b="1" i="1" dirty="0">
                <a:solidFill>
                  <a:srgbClr val="000000"/>
                </a:solidFill>
                <a:ea typeface="Calibri" panose="020F0502020204030204" pitchFamily="34" charset="0"/>
                <a:cs typeface="Times New Roman" panose="02020603050405020304" pitchFamily="18" charset="0"/>
              </a:rPr>
              <a:t> </a:t>
            </a:r>
          </a:p>
        </p:txBody>
      </p:sp>
      <p:sp>
        <p:nvSpPr>
          <p:cNvPr id="14" name="Tekstvak 13">
            <a:extLst>
              <a:ext uri="{FF2B5EF4-FFF2-40B4-BE49-F238E27FC236}">
                <a16:creationId xmlns:a16="http://schemas.microsoft.com/office/drawing/2014/main" id="{5A98E5A5-EEF7-41DB-A326-9034895CBFD3}"/>
              </a:ext>
            </a:extLst>
          </p:cNvPr>
          <p:cNvSpPr txBox="1"/>
          <p:nvPr/>
        </p:nvSpPr>
        <p:spPr>
          <a:xfrm>
            <a:off x="2135188" y="3515487"/>
            <a:ext cx="6098344" cy="400110"/>
          </a:xfrm>
          <a:prstGeom prst="rect">
            <a:avLst/>
          </a:prstGeom>
          <a:noFill/>
        </p:spPr>
        <p:txBody>
          <a:bodyPr wrap="square">
            <a:spAutoFit/>
          </a:bodyPr>
          <a:lstStyle/>
          <a:p>
            <a:pPr>
              <a:spcBef>
                <a:spcPts val="0"/>
              </a:spcBef>
            </a:pPr>
            <a:r>
              <a:rPr lang="nl-BE" sz="2000" dirty="0">
                <a:solidFill>
                  <a:srgbClr val="000000"/>
                </a:solidFill>
                <a:ea typeface="Calibri" panose="020F0502020204030204" pitchFamily="34" charset="0"/>
                <a:cs typeface="Times New Roman" panose="02020603050405020304" pitchFamily="18" charset="0"/>
              </a:rPr>
              <a:t>Three </a:t>
            </a:r>
            <a:r>
              <a:rPr lang="nl-BE" sz="2000" dirty="0" err="1">
                <a:solidFill>
                  <a:srgbClr val="000000"/>
                </a:solidFill>
                <a:ea typeface="Calibri" panose="020F0502020204030204" pitchFamily="34" charset="0"/>
                <a:cs typeface="Times New Roman" panose="02020603050405020304" pitchFamily="18" charset="0"/>
              </a:rPr>
              <a:t>core</a:t>
            </a:r>
            <a:r>
              <a:rPr lang="nl-BE" sz="2000" dirty="0">
                <a:solidFill>
                  <a:srgbClr val="000000"/>
                </a:solidFill>
                <a:ea typeface="Calibri" panose="020F0502020204030204" pitchFamily="34" charset="0"/>
                <a:cs typeface="Times New Roman" panose="02020603050405020304" pitchFamily="18" charset="0"/>
              </a:rPr>
              <a:t> </a:t>
            </a:r>
            <a:r>
              <a:rPr lang="nl-BE" sz="2000" dirty="0" err="1">
                <a:solidFill>
                  <a:srgbClr val="000000"/>
                </a:solidFill>
                <a:ea typeface="Calibri" panose="020F0502020204030204" pitchFamily="34" charset="0"/>
                <a:cs typeface="Times New Roman" panose="02020603050405020304" pitchFamily="18" charset="0"/>
              </a:rPr>
              <a:t>competencies</a:t>
            </a:r>
            <a:r>
              <a:rPr lang="nl-BE" sz="2000" dirty="0">
                <a:solidFill>
                  <a:srgbClr val="000000"/>
                </a:solidFill>
                <a:ea typeface="Calibri" panose="020F0502020204030204" pitchFamily="34" charset="0"/>
                <a:cs typeface="Times New Roman" panose="02020603050405020304" pitchFamily="18" charset="0"/>
              </a:rPr>
              <a:t> are </a:t>
            </a:r>
            <a:r>
              <a:rPr lang="nl-BE" sz="2000" b="1" dirty="0" err="1">
                <a:solidFill>
                  <a:srgbClr val="000000"/>
                </a:solidFill>
                <a:ea typeface="Calibri" panose="020F0502020204030204" pitchFamily="34" charset="0"/>
                <a:cs typeface="Times New Roman" panose="02020603050405020304" pitchFamily="18" charset="0"/>
              </a:rPr>
              <a:t>always</a:t>
            </a:r>
            <a:r>
              <a:rPr lang="nl-BE" sz="2000" dirty="0">
                <a:solidFill>
                  <a:srgbClr val="000000"/>
                </a:solidFill>
                <a:ea typeface="Calibri" panose="020F0502020204030204" pitchFamily="34" charset="0"/>
                <a:cs typeface="Times New Roman" panose="02020603050405020304" pitchFamily="18" charset="0"/>
              </a:rPr>
              <a:t> </a:t>
            </a:r>
            <a:r>
              <a:rPr lang="nl-BE" sz="2000" dirty="0" err="1">
                <a:solidFill>
                  <a:srgbClr val="000000"/>
                </a:solidFill>
                <a:ea typeface="Calibri" panose="020F0502020204030204" pitchFamily="34" charset="0"/>
                <a:cs typeface="Times New Roman" panose="02020603050405020304" pitchFamily="18" charset="0"/>
              </a:rPr>
              <a:t>included</a:t>
            </a:r>
            <a:r>
              <a:rPr lang="nl-BE" sz="2000" dirty="0">
                <a:solidFill>
                  <a:srgbClr val="000000"/>
                </a:solidFill>
                <a:ea typeface="Calibri" panose="020F0502020204030204" pitchFamily="34" charset="0"/>
                <a:cs typeface="Times New Roman" panose="02020603050405020304" pitchFamily="18" charset="0"/>
              </a:rPr>
              <a:t> :</a:t>
            </a:r>
          </a:p>
        </p:txBody>
      </p:sp>
      <p:pic>
        <p:nvPicPr>
          <p:cNvPr id="19" name="Afbeelding 18">
            <a:extLst>
              <a:ext uri="{FF2B5EF4-FFF2-40B4-BE49-F238E27FC236}">
                <a16:creationId xmlns:a16="http://schemas.microsoft.com/office/drawing/2014/main" id="{F9231210-F568-49F5-B570-D28C93CF0643}"/>
              </a:ext>
            </a:extLst>
          </p:cNvPr>
          <p:cNvPicPr>
            <a:picLocks noChangeAspect="1"/>
          </p:cNvPicPr>
          <p:nvPr/>
        </p:nvPicPr>
        <p:blipFill>
          <a:blip r:embed="rId2"/>
          <a:stretch>
            <a:fillRect/>
          </a:stretch>
        </p:blipFill>
        <p:spPr>
          <a:xfrm>
            <a:off x="2673590" y="3970754"/>
            <a:ext cx="9006917" cy="2121852"/>
          </a:xfrm>
          <a:prstGeom prst="rect">
            <a:avLst/>
          </a:prstGeom>
        </p:spPr>
      </p:pic>
      <p:sp>
        <p:nvSpPr>
          <p:cNvPr id="20" name="Tekstvak 19">
            <a:extLst>
              <a:ext uri="{FF2B5EF4-FFF2-40B4-BE49-F238E27FC236}">
                <a16:creationId xmlns:a16="http://schemas.microsoft.com/office/drawing/2014/main" id="{B9CE57C0-F48B-4734-918D-C22571828235}"/>
              </a:ext>
            </a:extLst>
          </p:cNvPr>
          <p:cNvSpPr txBox="1"/>
          <p:nvPr/>
        </p:nvSpPr>
        <p:spPr>
          <a:xfrm>
            <a:off x="2741747" y="4673857"/>
            <a:ext cx="2539701" cy="646331"/>
          </a:xfrm>
          <a:prstGeom prst="rect">
            <a:avLst/>
          </a:prstGeom>
          <a:solidFill>
            <a:schemeClr val="accent6">
              <a:lumMod val="20000"/>
              <a:lumOff val="80000"/>
            </a:schemeClr>
          </a:solidFill>
        </p:spPr>
        <p:txBody>
          <a:bodyPr wrap="square">
            <a:spAutoFit/>
          </a:bodyPr>
          <a:lstStyle/>
          <a:p>
            <a:pPr>
              <a:spcBef>
                <a:spcPts val="0"/>
              </a:spcBef>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All information regarding ISFs should be </a:t>
            </a: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public</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or at least must be </a:t>
            </a: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available</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to public regulators.</a:t>
            </a:r>
            <a:endParaRPr lang="nl-BE" sz="1200" dirty="0">
              <a:solidFill>
                <a:srgbClr val="000000"/>
              </a:solidFill>
              <a:ea typeface="Calibri" panose="020F0502020204030204" pitchFamily="34" charset="0"/>
              <a:cs typeface="Times New Roman" panose="02020603050405020304" pitchFamily="18" charset="0"/>
            </a:endParaRPr>
          </a:p>
        </p:txBody>
      </p:sp>
      <p:sp>
        <p:nvSpPr>
          <p:cNvPr id="21" name="Tekstvak 20">
            <a:extLst>
              <a:ext uri="{FF2B5EF4-FFF2-40B4-BE49-F238E27FC236}">
                <a16:creationId xmlns:a16="http://schemas.microsoft.com/office/drawing/2014/main" id="{4636C84E-78D8-431A-9610-65008916DBF3}"/>
              </a:ext>
            </a:extLst>
          </p:cNvPr>
          <p:cNvSpPr txBox="1"/>
          <p:nvPr/>
        </p:nvSpPr>
        <p:spPr>
          <a:xfrm>
            <a:off x="5867401" y="4581525"/>
            <a:ext cx="2405062" cy="830997"/>
          </a:xfrm>
          <a:prstGeom prst="rect">
            <a:avLst/>
          </a:prstGeom>
          <a:solidFill>
            <a:schemeClr val="accent6">
              <a:lumMod val="20000"/>
              <a:lumOff val="80000"/>
            </a:schemeClr>
          </a:solidFill>
        </p:spPr>
        <p:txBody>
          <a:bodyPr wrap="square">
            <a:spAutoFit/>
          </a:bodyPr>
          <a:lstStyle/>
          <a:p>
            <a:pPr>
              <a:spcBef>
                <a:spcPts val="0"/>
              </a:spcBef>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 instance can form an opinion about decisions of </a:t>
            </a: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another organ</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This opinion is expressed in a </a:t>
            </a: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communication</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t>
            </a:r>
            <a:endParaRPr lang="nl-BE" sz="1200" dirty="0">
              <a:solidFill>
                <a:srgbClr val="000000"/>
              </a:solidFill>
              <a:ea typeface="Calibri" panose="020F0502020204030204" pitchFamily="34" charset="0"/>
              <a:cs typeface="Times New Roman" panose="02020603050405020304" pitchFamily="18" charset="0"/>
            </a:endParaRPr>
          </a:p>
        </p:txBody>
      </p:sp>
      <p:sp>
        <p:nvSpPr>
          <p:cNvPr id="22" name="Tekstvak 21">
            <a:extLst>
              <a:ext uri="{FF2B5EF4-FFF2-40B4-BE49-F238E27FC236}">
                <a16:creationId xmlns:a16="http://schemas.microsoft.com/office/drawing/2014/main" id="{83E66EC1-0469-4BB7-9B18-837E83D93E45}"/>
              </a:ext>
            </a:extLst>
          </p:cNvPr>
          <p:cNvSpPr txBox="1"/>
          <p:nvPr/>
        </p:nvSpPr>
        <p:spPr>
          <a:xfrm>
            <a:off x="8815388" y="4581523"/>
            <a:ext cx="2330352" cy="830997"/>
          </a:xfrm>
          <a:prstGeom prst="rect">
            <a:avLst/>
          </a:prstGeom>
          <a:solidFill>
            <a:schemeClr val="accent6">
              <a:lumMod val="20000"/>
              <a:lumOff val="80000"/>
            </a:schemeClr>
          </a:solidFill>
        </p:spPr>
        <p:txBody>
          <a:bodyPr wrap="square">
            <a:spAutoFit/>
          </a:bodyPr>
          <a:lstStyle/>
          <a:p>
            <a:pPr>
              <a:spcBef>
                <a:spcPts val="0"/>
              </a:spcBef>
            </a:pP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Interventions take place on the basis of a legal or </a:t>
            </a: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formal authority </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and by means of </a:t>
            </a:r>
            <a:r>
              <a:rPr lang="en-US" sz="1200" b="1"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informal influence </a:t>
            </a:r>
            <a:r>
              <a:rPr lang="en-US" sz="1200" dirty="0">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on the other.</a:t>
            </a:r>
            <a:endParaRPr lang="nl-BE" sz="1200" dirty="0">
              <a:solidFill>
                <a:srgbClr val="000000"/>
              </a:solidFill>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409932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2.70833E-6 3.7037E-7 L 0.03464 -0.00116 " pathEditMode="relative" rAng="0" ptsTypes="AA">
                                      <p:cBhvr>
                                        <p:cTn id="6" dur="2000" fill="hold"/>
                                        <p:tgtEl>
                                          <p:spTgt spid="7"/>
                                        </p:tgtEl>
                                        <p:attrNameLst>
                                          <p:attrName>ppt_x</p:attrName>
                                          <p:attrName>ppt_y</p:attrName>
                                        </p:attrNameLst>
                                      </p:cBhvr>
                                      <p:rCtr x="1732" y="-6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3"/>
                                        </p:tgtEl>
                                        <p:attrNameLst>
                                          <p:attrName>style.visibility</p:attrName>
                                        </p:attrNameLst>
                                      </p:cBhvr>
                                      <p:to>
                                        <p:strVal val="visible"/>
                                      </p:to>
                                    </p:set>
                                    <p:animEffect transition="in" filter="fade">
                                      <p:cBhvr>
                                        <p:cTn id="11" dur="500"/>
                                        <p:tgtEl>
                                          <p:spTgt spid="13"/>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1">
                                            <p:txEl>
                                              <p:pRg st="0" end="0"/>
                                            </p:txEl>
                                          </p:spTgt>
                                        </p:tgtEl>
                                        <p:attrNameLst>
                                          <p:attrName>style.visibility</p:attrName>
                                        </p:attrNameLst>
                                      </p:cBhvr>
                                      <p:to>
                                        <p:strVal val="visible"/>
                                      </p:to>
                                    </p:set>
                                    <p:animEffect transition="in" filter="fade">
                                      <p:cBhvr>
                                        <p:cTn id="16" dur="500"/>
                                        <p:tgtEl>
                                          <p:spTgt spid="11">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1">
                                            <p:txEl>
                                              <p:pRg st="1" end="1"/>
                                            </p:txEl>
                                          </p:spTgt>
                                        </p:tgtEl>
                                        <p:attrNameLst>
                                          <p:attrName>style.visibility</p:attrName>
                                        </p:attrNameLst>
                                      </p:cBhvr>
                                      <p:to>
                                        <p:strVal val="visible"/>
                                      </p:to>
                                    </p:set>
                                    <p:animEffect transition="in" filter="fade">
                                      <p:cBhvr>
                                        <p:cTn id="21" dur="500"/>
                                        <p:tgtEl>
                                          <p:spTgt spid="11">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4"/>
                                        </p:tgtEl>
                                        <p:attrNameLst>
                                          <p:attrName>style.visibility</p:attrName>
                                        </p:attrNameLst>
                                      </p:cBhvr>
                                      <p:to>
                                        <p:strVal val="visible"/>
                                      </p:to>
                                    </p:set>
                                    <p:animEffect transition="in" filter="fade">
                                      <p:cBhvr>
                                        <p:cTn id="26" dur="500"/>
                                        <p:tgtEl>
                                          <p:spTgt spid="14"/>
                                        </p:tgtEl>
                                      </p:cBhvr>
                                    </p:animEffect>
                                  </p:childTnLst>
                                </p:cTn>
                              </p:par>
                            </p:childTnLst>
                          </p:cTn>
                        </p:par>
                      </p:childTnLst>
                    </p:cTn>
                  </p:par>
                  <p:par>
                    <p:cTn id="27" fill="hold">
                      <p:stCondLst>
                        <p:cond delay="indefinite"/>
                      </p:stCondLst>
                      <p:childTnLst>
                        <p:par>
                          <p:cTn id="28" fill="hold">
                            <p:stCondLst>
                              <p:cond delay="0"/>
                            </p:stCondLst>
                            <p:childTnLst>
                              <p:par>
                                <p:cTn id="29" presetID="31" presetClass="entr" presetSubtype="0" fill="hold" nodeType="clickEffect">
                                  <p:stCondLst>
                                    <p:cond delay="0"/>
                                  </p:stCondLst>
                                  <p:childTnLst>
                                    <p:set>
                                      <p:cBhvr>
                                        <p:cTn id="30" dur="1" fill="hold">
                                          <p:stCondLst>
                                            <p:cond delay="0"/>
                                          </p:stCondLst>
                                        </p:cTn>
                                        <p:tgtEl>
                                          <p:spTgt spid="19"/>
                                        </p:tgtEl>
                                        <p:attrNameLst>
                                          <p:attrName>style.visibility</p:attrName>
                                        </p:attrNameLst>
                                      </p:cBhvr>
                                      <p:to>
                                        <p:strVal val="visible"/>
                                      </p:to>
                                    </p:set>
                                    <p:anim calcmode="lin" valueType="num">
                                      <p:cBhvr>
                                        <p:cTn id="31" dur="1000" fill="hold"/>
                                        <p:tgtEl>
                                          <p:spTgt spid="19"/>
                                        </p:tgtEl>
                                        <p:attrNameLst>
                                          <p:attrName>ppt_w</p:attrName>
                                        </p:attrNameLst>
                                      </p:cBhvr>
                                      <p:tavLst>
                                        <p:tav tm="0">
                                          <p:val>
                                            <p:fltVal val="0"/>
                                          </p:val>
                                        </p:tav>
                                        <p:tav tm="100000">
                                          <p:val>
                                            <p:strVal val="#ppt_w"/>
                                          </p:val>
                                        </p:tav>
                                      </p:tavLst>
                                    </p:anim>
                                    <p:anim calcmode="lin" valueType="num">
                                      <p:cBhvr>
                                        <p:cTn id="32" dur="1000" fill="hold"/>
                                        <p:tgtEl>
                                          <p:spTgt spid="19"/>
                                        </p:tgtEl>
                                        <p:attrNameLst>
                                          <p:attrName>ppt_h</p:attrName>
                                        </p:attrNameLst>
                                      </p:cBhvr>
                                      <p:tavLst>
                                        <p:tav tm="0">
                                          <p:val>
                                            <p:fltVal val="0"/>
                                          </p:val>
                                        </p:tav>
                                        <p:tav tm="100000">
                                          <p:val>
                                            <p:strVal val="#ppt_h"/>
                                          </p:val>
                                        </p:tav>
                                      </p:tavLst>
                                    </p:anim>
                                    <p:anim calcmode="lin" valueType="num">
                                      <p:cBhvr>
                                        <p:cTn id="33" dur="1000" fill="hold"/>
                                        <p:tgtEl>
                                          <p:spTgt spid="19"/>
                                        </p:tgtEl>
                                        <p:attrNameLst>
                                          <p:attrName>style.rotation</p:attrName>
                                        </p:attrNameLst>
                                      </p:cBhvr>
                                      <p:tavLst>
                                        <p:tav tm="0">
                                          <p:val>
                                            <p:fltVal val="90"/>
                                          </p:val>
                                        </p:tav>
                                        <p:tav tm="100000">
                                          <p:val>
                                            <p:fltVal val="0"/>
                                          </p:val>
                                        </p:tav>
                                      </p:tavLst>
                                    </p:anim>
                                    <p:animEffect transition="in" filter="fade">
                                      <p:cBhvr>
                                        <p:cTn id="34" dur="1000"/>
                                        <p:tgtEl>
                                          <p:spTgt spid="19"/>
                                        </p:tgtEl>
                                      </p:cBhvr>
                                    </p:animEffect>
                                  </p:childTnLst>
                                </p:cTn>
                              </p:par>
                            </p:childTnLst>
                          </p:cTn>
                        </p:par>
                      </p:childTnLst>
                    </p:cTn>
                  </p:par>
                  <p:par>
                    <p:cTn id="35" fill="hold">
                      <p:stCondLst>
                        <p:cond delay="indefinite"/>
                      </p:stCondLst>
                      <p:childTnLst>
                        <p:par>
                          <p:cTn id="36" fill="hold">
                            <p:stCondLst>
                              <p:cond delay="0"/>
                            </p:stCondLst>
                            <p:childTnLst>
                              <p:par>
                                <p:cTn id="37" presetID="10" presetClass="entr" presetSubtype="0" fill="hold" grpId="0" nodeType="clickEffect">
                                  <p:stCondLst>
                                    <p:cond delay="0"/>
                                  </p:stCondLst>
                                  <p:childTnLst>
                                    <p:set>
                                      <p:cBhvr>
                                        <p:cTn id="38" dur="1" fill="hold">
                                          <p:stCondLst>
                                            <p:cond delay="0"/>
                                          </p:stCondLst>
                                        </p:cTn>
                                        <p:tgtEl>
                                          <p:spTgt spid="20"/>
                                        </p:tgtEl>
                                        <p:attrNameLst>
                                          <p:attrName>style.visibility</p:attrName>
                                        </p:attrNameLst>
                                      </p:cBhvr>
                                      <p:to>
                                        <p:strVal val="visible"/>
                                      </p:to>
                                    </p:set>
                                    <p:animEffect transition="in" filter="fade">
                                      <p:cBhvr>
                                        <p:cTn id="39" dur="500"/>
                                        <p:tgtEl>
                                          <p:spTgt spid="20"/>
                                        </p:tgtEl>
                                      </p:cBhvr>
                                    </p:animEffect>
                                  </p:childTnLst>
                                </p:cTn>
                              </p:par>
                            </p:childTnLst>
                          </p:cTn>
                        </p:par>
                      </p:childTnLst>
                    </p:cTn>
                  </p:par>
                  <p:par>
                    <p:cTn id="40" fill="hold">
                      <p:stCondLst>
                        <p:cond delay="indefinite"/>
                      </p:stCondLst>
                      <p:childTnLst>
                        <p:par>
                          <p:cTn id="41" fill="hold">
                            <p:stCondLst>
                              <p:cond delay="0"/>
                            </p:stCondLst>
                            <p:childTnLst>
                              <p:par>
                                <p:cTn id="42" presetID="10" presetClass="entr" presetSubtype="0" fill="hold" grpId="0" nodeType="clickEffect">
                                  <p:stCondLst>
                                    <p:cond delay="0"/>
                                  </p:stCondLst>
                                  <p:childTnLst>
                                    <p:set>
                                      <p:cBhvr>
                                        <p:cTn id="43" dur="1" fill="hold">
                                          <p:stCondLst>
                                            <p:cond delay="0"/>
                                          </p:stCondLst>
                                        </p:cTn>
                                        <p:tgtEl>
                                          <p:spTgt spid="21"/>
                                        </p:tgtEl>
                                        <p:attrNameLst>
                                          <p:attrName>style.visibility</p:attrName>
                                        </p:attrNameLst>
                                      </p:cBhvr>
                                      <p:to>
                                        <p:strVal val="visible"/>
                                      </p:to>
                                    </p:set>
                                    <p:animEffect transition="in" filter="fade">
                                      <p:cBhvr>
                                        <p:cTn id="44" dur="500"/>
                                        <p:tgtEl>
                                          <p:spTgt spid="21"/>
                                        </p:tgtEl>
                                      </p:cBhvr>
                                    </p:animEffect>
                                  </p:childTnLst>
                                </p:cTn>
                              </p:par>
                            </p:childTnLst>
                          </p:cTn>
                        </p:par>
                      </p:childTnLst>
                    </p:cTn>
                  </p:par>
                  <p:par>
                    <p:cTn id="45" fill="hold">
                      <p:stCondLst>
                        <p:cond delay="indefinite"/>
                      </p:stCondLst>
                      <p:childTnLst>
                        <p:par>
                          <p:cTn id="46" fill="hold">
                            <p:stCondLst>
                              <p:cond delay="0"/>
                            </p:stCondLst>
                            <p:childTnLst>
                              <p:par>
                                <p:cTn id="47" presetID="10" presetClass="entr" presetSubtype="0" fill="hold" grpId="0" nodeType="clickEffect">
                                  <p:stCondLst>
                                    <p:cond delay="0"/>
                                  </p:stCondLst>
                                  <p:childTnLst>
                                    <p:set>
                                      <p:cBhvr>
                                        <p:cTn id="48" dur="1" fill="hold">
                                          <p:stCondLst>
                                            <p:cond delay="0"/>
                                          </p:stCondLst>
                                        </p:cTn>
                                        <p:tgtEl>
                                          <p:spTgt spid="22"/>
                                        </p:tgtEl>
                                        <p:attrNameLst>
                                          <p:attrName>style.visibility</p:attrName>
                                        </p:attrNameLst>
                                      </p:cBhvr>
                                      <p:to>
                                        <p:strVal val="visible"/>
                                      </p:to>
                                    </p:set>
                                    <p:animEffect transition="in" filter="fade">
                                      <p:cBhvr>
                                        <p:cTn id="49" dur="500"/>
                                        <p:tgtEl>
                                          <p:spTgt spid="2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1" grpId="0" build="p" bldLvl="3"/>
      <p:bldP spid="13" grpId="0"/>
      <p:bldP spid="14" grpId="0"/>
      <p:bldP spid="20" grpId="0" animBg="1"/>
      <p:bldP spid="21" grpId="0" animBg="1"/>
      <p:bldP spid="22"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6</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547563" y="3429000"/>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Titel 1">
            <a:extLst>
              <a:ext uri="{FF2B5EF4-FFF2-40B4-BE49-F238E27FC236}">
                <a16:creationId xmlns:a16="http://schemas.microsoft.com/office/drawing/2014/main" id="{7990C2F2-2C9F-422C-9EB4-05B0CF8299BD}"/>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
        <p:nvSpPr>
          <p:cNvPr id="17" name="Tijdelijke aanduiding voor inhoud 2">
            <a:extLst>
              <a:ext uri="{FF2B5EF4-FFF2-40B4-BE49-F238E27FC236}">
                <a16:creationId xmlns:a16="http://schemas.microsoft.com/office/drawing/2014/main" id="{AAD1BEBA-35BA-4176-81CA-CB235564CB19}"/>
              </a:ext>
            </a:extLst>
          </p:cNvPr>
          <p:cNvSpPr txBox="1">
            <a:spLocks/>
          </p:cNvSpPr>
          <p:nvPr/>
        </p:nvSpPr>
        <p:spPr>
          <a:xfrm>
            <a:off x="2135188" y="2270902"/>
            <a:ext cx="8572774" cy="1276339"/>
          </a:xfrm>
          <a:prstGeom prst="rect">
            <a:avLst/>
          </a:prstGeom>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Font typeface="Arial" panose="020B0604020202020204" pitchFamily="34" charset="0"/>
              <a:buNone/>
            </a:pPr>
            <a:r>
              <a:rPr lang="en-US" sz="2000" dirty="0">
                <a:solidFill>
                  <a:srgbClr val="222222"/>
                </a:solidFill>
              </a:rPr>
              <a:t>Maintaining the </a:t>
            </a:r>
            <a:r>
              <a:rPr lang="en-US" sz="2000" b="1" dirty="0">
                <a:solidFill>
                  <a:srgbClr val="222222"/>
                </a:solidFill>
              </a:rPr>
              <a:t>legal order </a:t>
            </a:r>
            <a:r>
              <a:rPr lang="en-US" sz="2000" dirty="0">
                <a:solidFill>
                  <a:srgbClr val="222222"/>
                </a:solidFill>
              </a:rPr>
              <a:t>in the best way</a:t>
            </a:r>
          </a:p>
          <a:p>
            <a:pPr marL="0" indent="0">
              <a:lnSpc>
                <a:spcPct val="100000"/>
              </a:lnSpc>
              <a:spcBef>
                <a:spcPts val="0"/>
              </a:spcBef>
              <a:buFont typeface="Arial" panose="020B0604020202020204" pitchFamily="34" charset="0"/>
              <a:buNone/>
            </a:pPr>
            <a:r>
              <a:rPr lang="en-US" sz="2000" dirty="0">
                <a:solidFill>
                  <a:srgbClr val="222222"/>
                </a:solidFill>
              </a:rPr>
              <a:t>To achieve </a:t>
            </a:r>
            <a:r>
              <a:rPr lang="en-US" sz="2000" b="1" dirty="0">
                <a:solidFill>
                  <a:srgbClr val="222222"/>
                </a:solidFill>
              </a:rPr>
              <a:t>fair and efficient litigation</a:t>
            </a:r>
            <a:r>
              <a:rPr lang="en-US" sz="2000" dirty="0">
                <a:solidFill>
                  <a:srgbClr val="222222"/>
                </a:solidFill>
              </a:rPr>
              <a:t>, in accordance with </a:t>
            </a:r>
          </a:p>
          <a:p>
            <a:pPr>
              <a:lnSpc>
                <a:spcPct val="100000"/>
              </a:lnSpc>
              <a:spcBef>
                <a:spcPts val="0"/>
              </a:spcBef>
            </a:pPr>
            <a:r>
              <a:rPr lang="en-US" sz="2000" dirty="0">
                <a:solidFill>
                  <a:srgbClr val="222222"/>
                </a:solidFill>
              </a:rPr>
              <a:t>the rule of law and </a:t>
            </a:r>
          </a:p>
          <a:p>
            <a:pPr>
              <a:lnSpc>
                <a:spcPct val="100000"/>
              </a:lnSpc>
              <a:spcBef>
                <a:spcPts val="0"/>
              </a:spcBef>
            </a:pPr>
            <a:r>
              <a:rPr lang="en-US" sz="2000" dirty="0">
                <a:solidFill>
                  <a:srgbClr val="222222"/>
                </a:solidFill>
              </a:rPr>
              <a:t>the relevant (international) standards</a:t>
            </a:r>
          </a:p>
        </p:txBody>
      </p:sp>
      <p:sp>
        <p:nvSpPr>
          <p:cNvPr id="18" name="Tekstvak 17">
            <a:extLst>
              <a:ext uri="{FF2B5EF4-FFF2-40B4-BE49-F238E27FC236}">
                <a16:creationId xmlns:a16="http://schemas.microsoft.com/office/drawing/2014/main" id="{74C9B565-2DA1-4709-86E1-C20BC4F8CDD1}"/>
              </a:ext>
            </a:extLst>
          </p:cNvPr>
          <p:cNvSpPr txBox="1"/>
          <p:nvPr/>
        </p:nvSpPr>
        <p:spPr>
          <a:xfrm>
            <a:off x="2135188" y="1703413"/>
            <a:ext cx="4731779" cy="400110"/>
          </a:xfrm>
          <a:prstGeom prst="rect">
            <a:avLst/>
          </a:prstGeom>
          <a:noFill/>
        </p:spPr>
        <p:txBody>
          <a:bodyPr wrap="square">
            <a:spAutoFit/>
          </a:bodyPr>
          <a:lstStyle/>
          <a:p>
            <a:pPr marL="0" indent="0">
              <a:spcBef>
                <a:spcPts val="0"/>
              </a:spcBef>
              <a:buNone/>
            </a:pPr>
            <a:r>
              <a:rPr lang="nl-BE" sz="2000" b="1" i="1" dirty="0" err="1">
                <a:solidFill>
                  <a:srgbClr val="000000"/>
                </a:solidFill>
                <a:ea typeface="Calibri" panose="020F0502020204030204" pitchFamily="34" charset="0"/>
                <a:cs typeface="Times New Roman" panose="02020603050405020304" pitchFamily="18" charset="0"/>
              </a:rPr>
              <a:t>Why</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organize</a:t>
            </a:r>
            <a:r>
              <a:rPr lang="nl-BE" sz="2000" b="1" i="1" dirty="0">
                <a:solidFill>
                  <a:srgbClr val="000000"/>
                </a:solidFill>
                <a:ea typeface="Calibri" panose="020F0502020204030204" pitchFamily="34" charset="0"/>
                <a:cs typeface="Times New Roman" panose="02020603050405020304" pitchFamily="18" charset="0"/>
              </a:rPr>
              <a:t> </a:t>
            </a:r>
            <a:r>
              <a:rPr lang="nl-BE" sz="2000" b="1" i="1" dirty="0" err="1">
                <a:solidFill>
                  <a:srgbClr val="000000"/>
                </a:solidFill>
                <a:ea typeface="Calibri" panose="020F0502020204030204" pitchFamily="34" charset="0"/>
                <a:cs typeface="Times New Roman" panose="02020603050405020304" pitchFamily="18" charset="0"/>
              </a:rPr>
              <a:t>oversight</a:t>
            </a:r>
            <a:r>
              <a:rPr lang="nl-BE" sz="2000" b="1" i="1" dirty="0">
                <a:solidFill>
                  <a:srgbClr val="000000"/>
                </a:solidFill>
                <a:ea typeface="Calibri" panose="020F0502020204030204" pitchFamily="34" charset="0"/>
                <a:cs typeface="Times New Roman" panose="02020603050405020304" pitchFamily="18" charset="0"/>
              </a:rPr>
              <a:t>?</a:t>
            </a:r>
          </a:p>
        </p:txBody>
      </p:sp>
      <p:sp>
        <p:nvSpPr>
          <p:cNvPr id="23" name="Tijdelijke aanduiding voor inhoud 2">
            <a:extLst>
              <a:ext uri="{FF2B5EF4-FFF2-40B4-BE49-F238E27FC236}">
                <a16:creationId xmlns:a16="http://schemas.microsoft.com/office/drawing/2014/main" id="{EF6463F7-63AD-4192-BCD6-04863BA01EC3}"/>
              </a:ext>
            </a:extLst>
          </p:cNvPr>
          <p:cNvSpPr txBox="1">
            <a:spLocks/>
          </p:cNvSpPr>
          <p:nvPr/>
        </p:nvSpPr>
        <p:spPr>
          <a:xfrm>
            <a:off x="2135188" y="3738623"/>
            <a:ext cx="9732350" cy="1905150"/>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1. Guaranteeing the </a:t>
            </a:r>
            <a:r>
              <a:rPr lang="en-US" sz="2000" b="1" dirty="0">
                <a:solidFill>
                  <a:srgbClr val="000000"/>
                </a:solidFill>
                <a:ea typeface="Calibri" panose="020F0502020204030204" pitchFamily="34" charset="0"/>
                <a:cs typeface="Times New Roman" panose="02020603050405020304" pitchFamily="18" charset="0"/>
              </a:rPr>
              <a:t>democratic legitimacy </a:t>
            </a:r>
            <a:r>
              <a:rPr lang="en-US" sz="2000" dirty="0">
                <a:solidFill>
                  <a:srgbClr val="000000"/>
                </a:solidFill>
                <a:ea typeface="Calibri" panose="020F0502020204030204" pitchFamily="34" charset="0"/>
                <a:cs typeface="Times New Roman" panose="02020603050405020304" pitchFamily="18" charset="0"/>
              </a:rPr>
              <a:t>of a system or a body. </a:t>
            </a:r>
          </a:p>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Bodies or services have </a:t>
            </a:r>
            <a:r>
              <a:rPr lang="en-US" sz="2000" b="1" dirty="0">
                <a:solidFill>
                  <a:srgbClr val="000000"/>
                </a:solidFill>
                <a:ea typeface="Calibri" panose="020F0502020204030204" pitchFamily="34" charset="0"/>
                <a:cs typeface="Times New Roman" panose="02020603050405020304" pitchFamily="18" charset="0"/>
              </a:rPr>
              <a:t>independent room to act</a:t>
            </a:r>
            <a:r>
              <a:rPr lang="en-US" sz="2000" dirty="0">
                <a:solidFill>
                  <a:srgbClr val="000000"/>
                </a:solidFill>
                <a:ea typeface="Calibri" panose="020F0502020204030204" pitchFamily="34" charset="0"/>
                <a:cs typeface="Times New Roman" panose="02020603050405020304" pitchFamily="18" charset="0"/>
              </a:rPr>
              <a:t>, within the framework of the legislation. Oversight provides insight into and </a:t>
            </a:r>
            <a:r>
              <a:rPr lang="en-US" sz="2000" b="1" dirty="0">
                <a:solidFill>
                  <a:srgbClr val="000000"/>
                </a:solidFill>
                <a:ea typeface="Calibri" panose="020F0502020204030204" pitchFamily="34" charset="0"/>
                <a:cs typeface="Times New Roman" panose="02020603050405020304" pitchFamily="18" charset="0"/>
              </a:rPr>
              <a:t>supports the corrective possibilities </a:t>
            </a:r>
            <a:r>
              <a:rPr lang="en-US" sz="2000" dirty="0">
                <a:solidFill>
                  <a:srgbClr val="000000"/>
                </a:solidFill>
                <a:ea typeface="Calibri" panose="020F0502020204030204" pitchFamily="34" charset="0"/>
                <a:cs typeface="Times New Roman" panose="02020603050405020304" pitchFamily="18" charset="0"/>
              </a:rPr>
              <a:t>of - ultimately - the </a:t>
            </a:r>
            <a:r>
              <a:rPr lang="en-US" sz="2000" b="1" dirty="0">
                <a:solidFill>
                  <a:srgbClr val="000000"/>
                </a:solidFill>
                <a:ea typeface="Calibri" panose="020F0502020204030204" pitchFamily="34" charset="0"/>
                <a:cs typeface="Times New Roman" panose="02020603050405020304" pitchFamily="18" charset="0"/>
              </a:rPr>
              <a:t>legislator itself</a:t>
            </a:r>
            <a:r>
              <a:rPr lang="en-US" sz="2000" dirty="0">
                <a:solidFill>
                  <a:srgbClr val="000000"/>
                </a:solidFill>
                <a:ea typeface="Calibri" panose="020F0502020204030204" pitchFamily="34" charset="0"/>
                <a:cs typeface="Times New Roman" panose="02020603050405020304" pitchFamily="18" charset="0"/>
              </a:rPr>
              <a:t>.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As long as the legislator makes no changes to the system or the powers of the body, it is legitimate.</a:t>
            </a:r>
          </a:p>
        </p:txBody>
      </p:sp>
    </p:spTree>
    <p:extLst>
      <p:ext uri="{BB962C8B-B14F-4D97-AF65-F5344CB8AC3E}">
        <p14:creationId xmlns:p14="http://schemas.microsoft.com/office/powerpoint/2010/main" val="4373844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path" presetSubtype="0" accel="50000" decel="50000" fill="hold" grpId="0" nodeType="clickEffect">
                                  <p:stCondLst>
                                    <p:cond delay="0"/>
                                  </p:stCondLst>
                                  <p:childTnLst>
                                    <p:animMotion origin="layout" path="M 4.16667E-6 3.7037E-7 L 0.03463 -0.00116 " pathEditMode="relative" rAng="0" ptsTypes="AA">
                                      <p:cBhvr>
                                        <p:cTn id="6" dur="2000" fill="hold"/>
                                        <p:tgtEl>
                                          <p:spTgt spid="7"/>
                                        </p:tgtEl>
                                        <p:attrNameLst>
                                          <p:attrName>ppt_x</p:attrName>
                                          <p:attrName>ppt_y</p:attrName>
                                        </p:attrNameLst>
                                      </p:cBhvr>
                                      <p:rCtr x="1732" y="-69"/>
                                    </p:animMotion>
                                  </p:childTnLst>
                                </p:cTn>
                              </p:par>
                            </p:childTnLst>
                          </p:cTn>
                        </p:par>
                      </p:childTnLst>
                    </p:cTn>
                  </p:par>
                  <p:par>
                    <p:cTn id="7" fill="hold">
                      <p:stCondLst>
                        <p:cond delay="indefinite"/>
                      </p:stCondLst>
                      <p:childTnLst>
                        <p:par>
                          <p:cTn id="8" fill="hold">
                            <p:stCondLst>
                              <p:cond delay="0"/>
                            </p:stCondLst>
                            <p:childTnLst>
                              <p:par>
                                <p:cTn id="9" presetID="10" presetClass="entr" presetSubtype="0" fill="hold" grpId="0" nodeType="click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500"/>
                                        <p:tgtEl>
                                          <p:spTgt spid="18"/>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7">
                                            <p:txEl>
                                              <p:pRg st="0" end="0"/>
                                            </p:txEl>
                                          </p:spTgt>
                                        </p:tgtEl>
                                        <p:attrNameLst>
                                          <p:attrName>style.visibility</p:attrName>
                                        </p:attrNameLst>
                                      </p:cBhvr>
                                      <p:to>
                                        <p:strVal val="visible"/>
                                      </p:to>
                                    </p:set>
                                    <p:animEffect transition="in" filter="fade">
                                      <p:cBhvr>
                                        <p:cTn id="16" dur="500"/>
                                        <p:tgtEl>
                                          <p:spTgt spid="17">
                                            <p:txEl>
                                              <p:pRg st="0" end="0"/>
                                            </p:txEl>
                                          </p:spTgt>
                                        </p:tgtEl>
                                      </p:cBhvr>
                                    </p:animEffect>
                                  </p:childTnLst>
                                </p:cTn>
                              </p:par>
                            </p:childTnLst>
                          </p:cTn>
                        </p:par>
                      </p:childTnLst>
                    </p:cTn>
                  </p:par>
                  <p:par>
                    <p:cTn id="17" fill="hold">
                      <p:stCondLst>
                        <p:cond delay="indefinite"/>
                      </p:stCondLst>
                      <p:childTnLst>
                        <p:par>
                          <p:cTn id="18" fill="hold">
                            <p:stCondLst>
                              <p:cond delay="0"/>
                            </p:stCondLst>
                            <p:childTnLst>
                              <p:par>
                                <p:cTn id="19" presetID="10" presetClass="entr" presetSubtype="0" fill="hold" grpId="0" nodeType="clickEffect">
                                  <p:stCondLst>
                                    <p:cond delay="0"/>
                                  </p:stCondLst>
                                  <p:childTnLst>
                                    <p:set>
                                      <p:cBhvr>
                                        <p:cTn id="20" dur="1" fill="hold">
                                          <p:stCondLst>
                                            <p:cond delay="0"/>
                                          </p:stCondLst>
                                        </p:cTn>
                                        <p:tgtEl>
                                          <p:spTgt spid="17">
                                            <p:txEl>
                                              <p:pRg st="1" end="1"/>
                                            </p:txEl>
                                          </p:spTgt>
                                        </p:tgtEl>
                                        <p:attrNameLst>
                                          <p:attrName>style.visibility</p:attrName>
                                        </p:attrNameLst>
                                      </p:cBhvr>
                                      <p:to>
                                        <p:strVal val="visible"/>
                                      </p:to>
                                    </p:set>
                                    <p:animEffect transition="in" filter="fade">
                                      <p:cBhvr>
                                        <p:cTn id="21" dur="500"/>
                                        <p:tgtEl>
                                          <p:spTgt spid="17">
                                            <p:txEl>
                                              <p:pRg st="1" end="1"/>
                                            </p:txEl>
                                          </p:spTgt>
                                        </p:tgtEl>
                                      </p:cBhvr>
                                    </p:animEffect>
                                  </p:childTnLst>
                                </p:cTn>
                              </p:par>
                            </p:childTnLst>
                          </p:cTn>
                        </p:par>
                      </p:childTnLst>
                    </p:cTn>
                  </p:par>
                  <p:par>
                    <p:cTn id="22" fill="hold">
                      <p:stCondLst>
                        <p:cond delay="indefinite"/>
                      </p:stCondLst>
                      <p:childTnLst>
                        <p:par>
                          <p:cTn id="23" fill="hold">
                            <p:stCondLst>
                              <p:cond delay="0"/>
                            </p:stCondLst>
                            <p:childTnLst>
                              <p:par>
                                <p:cTn id="24" presetID="10" presetClass="entr" presetSubtype="0" fill="hold" grpId="0" nodeType="clickEffect">
                                  <p:stCondLst>
                                    <p:cond delay="0"/>
                                  </p:stCondLst>
                                  <p:childTnLst>
                                    <p:set>
                                      <p:cBhvr>
                                        <p:cTn id="25" dur="1" fill="hold">
                                          <p:stCondLst>
                                            <p:cond delay="0"/>
                                          </p:stCondLst>
                                        </p:cTn>
                                        <p:tgtEl>
                                          <p:spTgt spid="17">
                                            <p:txEl>
                                              <p:pRg st="2" end="2"/>
                                            </p:txEl>
                                          </p:spTgt>
                                        </p:tgtEl>
                                        <p:attrNameLst>
                                          <p:attrName>style.visibility</p:attrName>
                                        </p:attrNameLst>
                                      </p:cBhvr>
                                      <p:to>
                                        <p:strVal val="visible"/>
                                      </p:to>
                                    </p:set>
                                    <p:animEffect transition="in" filter="fade">
                                      <p:cBhvr>
                                        <p:cTn id="26" dur="500"/>
                                        <p:tgtEl>
                                          <p:spTgt spid="17">
                                            <p:txEl>
                                              <p:pRg st="2" end="2"/>
                                            </p:txEl>
                                          </p:spTgt>
                                        </p:tgtEl>
                                      </p:cBhvr>
                                    </p:animEffect>
                                  </p:childTnLst>
                                </p:cTn>
                              </p:par>
                            </p:childTnLst>
                          </p:cTn>
                        </p:par>
                      </p:childTnLst>
                    </p:cTn>
                  </p:par>
                  <p:par>
                    <p:cTn id="27" fill="hold">
                      <p:stCondLst>
                        <p:cond delay="indefinite"/>
                      </p:stCondLst>
                      <p:childTnLst>
                        <p:par>
                          <p:cTn id="28" fill="hold">
                            <p:stCondLst>
                              <p:cond delay="0"/>
                            </p:stCondLst>
                            <p:childTnLst>
                              <p:par>
                                <p:cTn id="29" presetID="10" presetClass="entr" presetSubtype="0" fill="hold" grpId="0" nodeType="clickEffect">
                                  <p:stCondLst>
                                    <p:cond delay="0"/>
                                  </p:stCondLst>
                                  <p:childTnLst>
                                    <p:set>
                                      <p:cBhvr>
                                        <p:cTn id="30" dur="1" fill="hold">
                                          <p:stCondLst>
                                            <p:cond delay="0"/>
                                          </p:stCondLst>
                                        </p:cTn>
                                        <p:tgtEl>
                                          <p:spTgt spid="17">
                                            <p:txEl>
                                              <p:pRg st="3" end="3"/>
                                            </p:txEl>
                                          </p:spTgt>
                                        </p:tgtEl>
                                        <p:attrNameLst>
                                          <p:attrName>style.visibility</p:attrName>
                                        </p:attrNameLst>
                                      </p:cBhvr>
                                      <p:to>
                                        <p:strVal val="visible"/>
                                      </p:to>
                                    </p:set>
                                    <p:animEffect transition="in" filter="fade">
                                      <p:cBhvr>
                                        <p:cTn id="31" dur="500"/>
                                        <p:tgtEl>
                                          <p:spTgt spid="17">
                                            <p:txEl>
                                              <p:pRg st="3" end="3"/>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grpId="0" nodeType="clickEffect">
                                  <p:stCondLst>
                                    <p:cond delay="0"/>
                                  </p:stCondLst>
                                  <p:childTnLst>
                                    <p:set>
                                      <p:cBhvr>
                                        <p:cTn id="35" dur="1" fill="hold">
                                          <p:stCondLst>
                                            <p:cond delay="0"/>
                                          </p:stCondLst>
                                        </p:cTn>
                                        <p:tgtEl>
                                          <p:spTgt spid="23"/>
                                        </p:tgtEl>
                                        <p:attrNameLst>
                                          <p:attrName>style.visibility</p:attrName>
                                        </p:attrNameLst>
                                      </p:cBhvr>
                                      <p:to>
                                        <p:strVal val="visible"/>
                                      </p:to>
                                    </p:set>
                                    <p:animEffect transition="in" filter="fade">
                                      <p:cBhvr>
                                        <p:cTn id="36" dur="500"/>
                                        <p:tgtEl>
                                          <p:spTgt spid="2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17" grpId="0" build="p"/>
      <p:bldP spid="18" grpId="0"/>
      <p:bldP spid="2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7</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97569" y="3417494"/>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Titel 1">
            <a:extLst>
              <a:ext uri="{FF2B5EF4-FFF2-40B4-BE49-F238E27FC236}">
                <a16:creationId xmlns:a16="http://schemas.microsoft.com/office/drawing/2014/main" id="{7990C2F2-2C9F-422C-9EB4-05B0CF8299BD}"/>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
        <p:nvSpPr>
          <p:cNvPr id="10" name="Tijdelijke aanduiding voor inhoud 2">
            <a:extLst>
              <a:ext uri="{FF2B5EF4-FFF2-40B4-BE49-F238E27FC236}">
                <a16:creationId xmlns:a16="http://schemas.microsoft.com/office/drawing/2014/main" id="{F13EEDCD-4004-4A93-828E-932D99F15DD7}"/>
              </a:ext>
            </a:extLst>
          </p:cNvPr>
          <p:cNvSpPr txBox="1">
            <a:spLocks/>
          </p:cNvSpPr>
          <p:nvPr/>
        </p:nvSpPr>
        <p:spPr>
          <a:xfrm>
            <a:off x="2135188" y="1787312"/>
            <a:ext cx="9732350" cy="1003185"/>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2. In line with the legitimacy of the system and the acting body, oversight aims to ensure that the body concerned acts in </a:t>
            </a:r>
            <a:r>
              <a:rPr lang="en-US" sz="2000" b="1" dirty="0">
                <a:solidFill>
                  <a:srgbClr val="000000"/>
                </a:solidFill>
                <a:ea typeface="Calibri" panose="020F0502020204030204" pitchFamily="34" charset="0"/>
                <a:cs typeface="Times New Roman" panose="02020603050405020304" pitchFamily="18" charset="0"/>
              </a:rPr>
              <a:t>accordance with the law </a:t>
            </a:r>
            <a:r>
              <a:rPr lang="en-US" sz="2000" dirty="0">
                <a:solidFill>
                  <a:srgbClr val="000000"/>
                </a:solidFill>
                <a:ea typeface="Calibri" panose="020F0502020204030204" pitchFamily="34" charset="0"/>
                <a:cs typeface="Times New Roman" panose="02020603050405020304" pitchFamily="18" charset="0"/>
              </a:rPr>
              <a:t>and the </a:t>
            </a:r>
            <a:r>
              <a:rPr lang="en-US" sz="2000" b="1" dirty="0">
                <a:solidFill>
                  <a:srgbClr val="000000"/>
                </a:solidFill>
                <a:ea typeface="Calibri" panose="020F0502020204030204" pitchFamily="34" charset="0"/>
                <a:cs typeface="Times New Roman" panose="02020603050405020304" pitchFamily="18" charset="0"/>
              </a:rPr>
              <a:t>general interest.</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This is often defined as the interest of the supervisory and higher levels of governance.</a:t>
            </a:r>
            <a:endParaRPr lang="en-US" sz="1600" b="1" dirty="0">
              <a:solidFill>
                <a:srgbClr val="FF0000"/>
              </a:solidFill>
              <a:ea typeface="Calibri" panose="020F0502020204030204" pitchFamily="34" charset="0"/>
              <a:cs typeface="Times New Roman" panose="02020603050405020304" pitchFamily="18" charset="0"/>
            </a:endParaRPr>
          </a:p>
        </p:txBody>
      </p:sp>
      <p:sp>
        <p:nvSpPr>
          <p:cNvPr id="11" name="Tijdelijke aanduiding voor inhoud 2">
            <a:extLst>
              <a:ext uri="{FF2B5EF4-FFF2-40B4-BE49-F238E27FC236}">
                <a16:creationId xmlns:a16="http://schemas.microsoft.com/office/drawing/2014/main" id="{5E4E5352-818D-488C-A5F7-71E20312111B}"/>
              </a:ext>
            </a:extLst>
          </p:cNvPr>
          <p:cNvSpPr txBox="1">
            <a:spLocks/>
          </p:cNvSpPr>
          <p:nvPr/>
        </p:nvSpPr>
        <p:spPr>
          <a:xfrm>
            <a:off x="2135188" y="2957875"/>
            <a:ext cx="9732350" cy="1592713"/>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nl-BE" sz="2000" dirty="0">
                <a:solidFill>
                  <a:srgbClr val="000000"/>
                </a:solidFill>
                <a:ea typeface="Calibri" panose="020F0502020204030204" pitchFamily="34" charset="0"/>
                <a:cs typeface="Times New Roman" panose="02020603050405020304" pitchFamily="18" charset="0"/>
              </a:rPr>
              <a:t>3. </a:t>
            </a:r>
            <a:r>
              <a:rPr lang="nl-BE" sz="2000" dirty="0" err="1">
                <a:solidFill>
                  <a:srgbClr val="000000"/>
                </a:solidFill>
                <a:ea typeface="Calibri" panose="020F0502020204030204" pitchFamily="34" charset="0"/>
                <a:cs typeface="Times New Roman" panose="02020603050405020304" pitchFamily="18" charset="0"/>
              </a:rPr>
              <a:t>Oversight</a:t>
            </a:r>
            <a:r>
              <a:rPr lang="nl-BE" sz="2000" dirty="0">
                <a:solidFill>
                  <a:srgbClr val="000000"/>
                </a:solidFill>
                <a:ea typeface="Calibri" panose="020F0502020204030204" pitchFamily="34" charset="0"/>
                <a:cs typeface="Times New Roman" panose="02020603050405020304" pitchFamily="18" charset="0"/>
              </a:rPr>
              <a:t> </a:t>
            </a:r>
            <a:r>
              <a:rPr lang="en-US" sz="2000" dirty="0">
                <a:solidFill>
                  <a:srgbClr val="000000"/>
                </a:solidFill>
                <a:ea typeface="Calibri" panose="020F0502020204030204" pitchFamily="34" charset="0"/>
                <a:cs typeface="Times New Roman" panose="02020603050405020304" pitchFamily="18" charset="0"/>
              </a:rPr>
              <a:t>creates insight into the standards of </a:t>
            </a:r>
            <a:r>
              <a:rPr lang="en-US" sz="2000" b="1" dirty="0">
                <a:solidFill>
                  <a:srgbClr val="000000"/>
                </a:solidFill>
                <a:ea typeface="Calibri" panose="020F0502020204030204" pitchFamily="34" charset="0"/>
                <a:cs typeface="Times New Roman" panose="02020603050405020304" pitchFamily="18" charset="0"/>
              </a:rPr>
              <a:t>good governance</a:t>
            </a:r>
            <a:r>
              <a:rPr lang="en-US" sz="2000" dirty="0">
                <a:solidFill>
                  <a:srgbClr val="000000"/>
                </a:solidFill>
                <a:ea typeface="Calibri" panose="020F0502020204030204" pitchFamily="34" charset="0"/>
                <a:cs typeface="Times New Roman" panose="02020603050405020304" pitchFamily="18" charset="0"/>
              </a:rPr>
              <a:t>. </a:t>
            </a:r>
          </a:p>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Oversight makes explicit </a:t>
            </a:r>
            <a:r>
              <a:rPr lang="en-US" sz="2000" b="1" dirty="0">
                <a:solidFill>
                  <a:srgbClr val="000000"/>
                </a:solidFill>
                <a:ea typeface="Calibri" panose="020F0502020204030204" pitchFamily="34" charset="0"/>
                <a:cs typeface="Times New Roman" panose="02020603050405020304" pitchFamily="18" charset="0"/>
              </a:rPr>
              <a:t>standards of good practices </a:t>
            </a:r>
            <a:r>
              <a:rPr lang="en-US" sz="2000" dirty="0">
                <a:solidFill>
                  <a:srgbClr val="000000"/>
                </a:solidFill>
                <a:ea typeface="Calibri" panose="020F0502020204030204" pitchFamily="34" charset="0"/>
                <a:cs typeface="Times New Roman" panose="02020603050405020304" pitchFamily="18" charset="0"/>
              </a:rPr>
              <a:t>which the supervisory bodies and persons assess.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This provides a public insight into the standards according to which the execution of the process must take place. About these issues is a normative value debate.</a:t>
            </a:r>
            <a:endParaRPr lang="en-US" sz="1600" b="1" dirty="0">
              <a:solidFill>
                <a:srgbClr val="FF0000"/>
              </a:solidFill>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nl-BE" sz="2000" b="1" i="1" dirty="0"/>
          </a:p>
        </p:txBody>
      </p:sp>
      <p:sp>
        <p:nvSpPr>
          <p:cNvPr id="12" name="Tijdelijke aanduiding voor inhoud 2">
            <a:extLst>
              <a:ext uri="{FF2B5EF4-FFF2-40B4-BE49-F238E27FC236}">
                <a16:creationId xmlns:a16="http://schemas.microsoft.com/office/drawing/2014/main" id="{D9AF64DC-75DB-4FFE-9F65-8B4BCA6D3D94}"/>
              </a:ext>
            </a:extLst>
          </p:cNvPr>
          <p:cNvSpPr txBox="1">
            <a:spLocks/>
          </p:cNvSpPr>
          <p:nvPr/>
        </p:nvSpPr>
        <p:spPr>
          <a:xfrm>
            <a:off x="2135188" y="4748905"/>
            <a:ext cx="9732350" cy="1272688"/>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4. With this normative insight, the oversight </a:t>
            </a:r>
            <a:r>
              <a:rPr lang="en-US" sz="2000" b="1" dirty="0">
                <a:solidFill>
                  <a:srgbClr val="000000"/>
                </a:solidFill>
                <a:ea typeface="Calibri" panose="020F0502020204030204" pitchFamily="34" charset="0"/>
                <a:cs typeface="Times New Roman" panose="02020603050405020304" pitchFamily="18" charset="0"/>
              </a:rPr>
              <a:t>body influences the actions </a:t>
            </a:r>
            <a:r>
              <a:rPr lang="en-US" sz="2000" dirty="0">
                <a:solidFill>
                  <a:srgbClr val="000000"/>
                </a:solidFill>
                <a:ea typeface="Calibri" panose="020F0502020204030204" pitchFamily="34" charset="0"/>
                <a:cs typeface="Times New Roman" panose="02020603050405020304" pitchFamily="18" charset="0"/>
              </a:rPr>
              <a:t>of the body placed under scrutiny.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Sometimes informal, but usually through forms of jurisprudence and policy rules, political judgments or otherwise, influence takes place.</a:t>
            </a:r>
            <a:endParaRPr lang="en-US" sz="1600" b="1" dirty="0">
              <a:solidFill>
                <a:srgbClr val="FF0000"/>
              </a:solidFill>
              <a:ea typeface="Calibri" panose="020F0502020204030204" pitchFamily="34" charset="0"/>
              <a:cs typeface="Times New Roman" panose="02020603050405020304" pitchFamily="18" charset="0"/>
            </a:endParaRPr>
          </a:p>
          <a:p>
            <a:pPr marL="0" indent="0">
              <a:buFont typeface="Arial" panose="020B0604020202020204" pitchFamily="34" charset="0"/>
              <a:buNone/>
            </a:pPr>
            <a:endParaRPr lang="nl-BE" sz="2000" b="1" i="1" dirty="0"/>
          </a:p>
        </p:txBody>
      </p:sp>
    </p:spTree>
    <p:extLst>
      <p:ext uri="{BB962C8B-B14F-4D97-AF65-F5344CB8AC3E}">
        <p14:creationId xmlns:p14="http://schemas.microsoft.com/office/powerpoint/2010/main" val="2453981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fade">
                                      <p:cBhvr>
                                        <p:cTn id="12" dur="500"/>
                                        <p:tgtEl>
                                          <p:spTgt spid="11"/>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fade">
                                      <p:cBhvr>
                                        <p:cTn id="1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8</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97569" y="3417494"/>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Titel 1">
            <a:extLst>
              <a:ext uri="{FF2B5EF4-FFF2-40B4-BE49-F238E27FC236}">
                <a16:creationId xmlns:a16="http://schemas.microsoft.com/office/drawing/2014/main" id="{7990C2F2-2C9F-422C-9EB4-05B0CF8299BD}"/>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
        <p:nvSpPr>
          <p:cNvPr id="13" name="Tijdelijke aanduiding voor inhoud 2">
            <a:extLst>
              <a:ext uri="{FF2B5EF4-FFF2-40B4-BE49-F238E27FC236}">
                <a16:creationId xmlns:a16="http://schemas.microsoft.com/office/drawing/2014/main" id="{78AD49B4-D783-45DE-91F7-961017A7C807}"/>
              </a:ext>
            </a:extLst>
          </p:cNvPr>
          <p:cNvSpPr txBox="1">
            <a:spLocks/>
          </p:cNvSpPr>
          <p:nvPr/>
        </p:nvSpPr>
        <p:spPr>
          <a:xfrm>
            <a:off x="2135188" y="1787312"/>
            <a:ext cx="9732350" cy="1951311"/>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5. Oversight provides </a:t>
            </a:r>
            <a:r>
              <a:rPr lang="en-US" sz="2000" b="1" dirty="0">
                <a:solidFill>
                  <a:srgbClr val="000000"/>
                </a:solidFill>
                <a:ea typeface="Calibri" panose="020F0502020204030204" pitchFamily="34" charset="0"/>
                <a:cs typeface="Times New Roman" panose="02020603050405020304" pitchFamily="18" charset="0"/>
              </a:rPr>
              <a:t>'checks and balances'</a:t>
            </a:r>
            <a:r>
              <a:rPr lang="en-US" sz="2000" dirty="0">
                <a:solidFill>
                  <a:srgbClr val="000000"/>
                </a:solidFill>
                <a:ea typeface="Calibri" panose="020F0502020204030204" pitchFamily="34" charset="0"/>
                <a:cs typeface="Times New Roman" panose="02020603050405020304" pitchFamily="18" charset="0"/>
              </a:rPr>
              <a:t>, a division of powers to prevent a possible concentration of power. Certain decisions are </a:t>
            </a:r>
            <a:r>
              <a:rPr lang="en-US" sz="2000" b="1" dirty="0">
                <a:solidFill>
                  <a:srgbClr val="000000"/>
                </a:solidFill>
                <a:ea typeface="Calibri" panose="020F0502020204030204" pitchFamily="34" charset="0"/>
                <a:cs typeface="Times New Roman" panose="02020603050405020304" pitchFamily="18" charset="0"/>
              </a:rPr>
              <a:t>not exclusively attributed to one actor</a:t>
            </a:r>
            <a:r>
              <a:rPr lang="en-US" sz="2000" dirty="0">
                <a:solidFill>
                  <a:srgbClr val="000000"/>
                </a:solidFill>
                <a:ea typeface="Calibri" panose="020F0502020204030204" pitchFamily="34" charset="0"/>
                <a:cs typeface="Times New Roman" panose="02020603050405020304" pitchFamily="18" charset="0"/>
              </a:rPr>
              <a:t>. Appeals, directions and standards (for example the violence instruction) are examples of this.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These powers are withheld from the primary responsible actor: consultation and coordination with a higher body is necessary or revision of the decisions is open</a:t>
            </a:r>
            <a:r>
              <a:rPr lang="en-US" sz="2000" dirty="0">
                <a:solidFill>
                  <a:srgbClr val="FF0000"/>
                </a:solidFill>
                <a:ea typeface="Calibri" panose="020F0502020204030204" pitchFamily="34" charset="0"/>
                <a:cs typeface="Times New Roman" panose="02020603050405020304" pitchFamily="18" charset="0"/>
              </a:rPr>
              <a:t>.</a:t>
            </a:r>
            <a:endParaRPr lang="en-US" sz="1600" dirty="0">
              <a:solidFill>
                <a:srgbClr val="FF0000"/>
              </a:solidFill>
              <a:ea typeface="Calibri" panose="020F0502020204030204" pitchFamily="34" charset="0"/>
              <a:cs typeface="Times New Roman" panose="02020603050405020304" pitchFamily="18" charset="0"/>
            </a:endParaRPr>
          </a:p>
        </p:txBody>
      </p:sp>
      <p:sp>
        <p:nvSpPr>
          <p:cNvPr id="14" name="Tijdelijke aanduiding voor inhoud 2">
            <a:extLst>
              <a:ext uri="{FF2B5EF4-FFF2-40B4-BE49-F238E27FC236}">
                <a16:creationId xmlns:a16="http://schemas.microsoft.com/office/drawing/2014/main" id="{4E6BA5EA-BA37-4C08-8BF8-968E528923FA}"/>
              </a:ext>
            </a:extLst>
          </p:cNvPr>
          <p:cNvSpPr txBox="1">
            <a:spLocks/>
          </p:cNvSpPr>
          <p:nvPr/>
        </p:nvSpPr>
        <p:spPr>
          <a:xfrm>
            <a:off x="2135188" y="3990255"/>
            <a:ext cx="9732350" cy="1951311"/>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6. Gathering knowledge about </a:t>
            </a:r>
            <a:r>
              <a:rPr lang="en-US" sz="2000" b="1" dirty="0">
                <a:solidFill>
                  <a:srgbClr val="000000"/>
                </a:solidFill>
                <a:ea typeface="Calibri" panose="020F0502020204030204" pitchFamily="34" charset="0"/>
                <a:cs typeface="Times New Roman" panose="02020603050405020304" pitchFamily="18" charset="0"/>
              </a:rPr>
              <a:t>how systems work in practice</a:t>
            </a:r>
            <a:r>
              <a:rPr lang="en-US" sz="2000" dirty="0">
                <a:solidFill>
                  <a:srgbClr val="000000"/>
                </a:solidFill>
                <a:ea typeface="Calibri" panose="020F0502020204030204" pitchFamily="34" charset="0"/>
                <a:cs typeface="Times New Roman" panose="02020603050405020304" pitchFamily="18" charset="0"/>
              </a:rPr>
              <a:t>.</a:t>
            </a:r>
          </a:p>
          <a:p>
            <a:pPr marL="0" indent="0">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It concerns </a:t>
            </a:r>
            <a:r>
              <a:rPr lang="en-US" sz="2000" b="1" dirty="0">
                <a:solidFill>
                  <a:srgbClr val="000000"/>
                </a:solidFill>
                <a:ea typeface="Calibri" panose="020F0502020204030204" pitchFamily="34" charset="0"/>
                <a:cs typeface="Times New Roman" panose="02020603050405020304" pitchFamily="18" charset="0"/>
              </a:rPr>
              <a:t>quality, accessibility and efficiency </a:t>
            </a:r>
            <a:r>
              <a:rPr lang="en-US" sz="2000" dirty="0">
                <a:solidFill>
                  <a:srgbClr val="000000"/>
                </a:solidFill>
                <a:ea typeface="Calibri" panose="020F0502020204030204" pitchFamily="34" charset="0"/>
                <a:cs typeface="Times New Roman" panose="02020603050405020304" pitchFamily="18" charset="0"/>
              </a:rPr>
              <a:t>(effectiveness) as well as the safeguarding of personal </a:t>
            </a:r>
            <a:r>
              <a:rPr lang="en-US" sz="2000" b="1" dirty="0">
                <a:solidFill>
                  <a:srgbClr val="000000"/>
                </a:solidFill>
                <a:ea typeface="Calibri" panose="020F0502020204030204" pitchFamily="34" charset="0"/>
                <a:cs typeface="Times New Roman" panose="02020603050405020304" pitchFamily="18" charset="0"/>
              </a:rPr>
              <a:t>freedoms or rights of individuals </a:t>
            </a:r>
            <a:r>
              <a:rPr lang="en-US" sz="2000" dirty="0">
                <a:solidFill>
                  <a:srgbClr val="000000"/>
                </a:solidFill>
                <a:ea typeface="Calibri" panose="020F0502020204030204" pitchFamily="34" charset="0"/>
                <a:cs typeface="Times New Roman" panose="02020603050405020304" pitchFamily="18" charset="0"/>
              </a:rPr>
              <a:t>with regard to authority. </a:t>
            </a:r>
          </a:p>
          <a:p>
            <a:pPr marL="0" indent="0">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Legislation and practice constantly influence each other: oversight provides some of the insights through which the legislator can assess whether the system as a whole generates the desired outcomes.</a:t>
            </a:r>
            <a:r>
              <a:rPr lang="nl-NL" sz="2000" b="1" dirty="0">
                <a:solidFill>
                  <a:srgbClr val="FF0000"/>
                </a:solidFill>
                <a:ea typeface="Calibri" panose="020F0502020204030204" pitchFamily="34" charset="0"/>
                <a:cs typeface="Times New Roman" panose="02020603050405020304" pitchFamily="18" charset="0"/>
              </a:rPr>
              <a:t> </a:t>
            </a:r>
          </a:p>
          <a:p>
            <a:pPr marL="0" indent="0">
              <a:buFont typeface="Arial" panose="020B0604020202020204" pitchFamily="34" charset="0"/>
              <a:buNone/>
            </a:pPr>
            <a:endParaRPr lang="nl-BE" sz="2000" b="1" i="1" dirty="0"/>
          </a:p>
        </p:txBody>
      </p:sp>
    </p:spTree>
    <p:extLst>
      <p:ext uri="{BB962C8B-B14F-4D97-AF65-F5344CB8AC3E}">
        <p14:creationId xmlns:p14="http://schemas.microsoft.com/office/powerpoint/2010/main" val="40385632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
                                        </p:tgtEl>
                                        <p:attrNameLst>
                                          <p:attrName>style.visibility</p:attrName>
                                        </p:attrNameLst>
                                      </p:cBhvr>
                                      <p:to>
                                        <p:strVal val="visible"/>
                                      </p:to>
                                    </p:set>
                                    <p:animEffect transition="in" filter="fade">
                                      <p:cBhvr>
                                        <p:cTn id="7" dur="500"/>
                                        <p:tgtEl>
                                          <p:spTgt spid="1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4"/>
                                        </p:tgtEl>
                                        <p:attrNameLst>
                                          <p:attrName>style.visibility</p:attrName>
                                        </p:attrNameLst>
                                      </p:cBhvr>
                                      <p:to>
                                        <p:strVal val="visible"/>
                                      </p:to>
                                    </p:set>
                                    <p:animEffect transition="in" filter="fade">
                                      <p:cBhvr>
                                        <p:cTn id="12"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jdelijke aanduiding voor voettekst 3">
            <a:extLst>
              <a:ext uri="{FF2B5EF4-FFF2-40B4-BE49-F238E27FC236}">
                <a16:creationId xmlns:a16="http://schemas.microsoft.com/office/drawing/2014/main" id="{BAF9A5EA-48F5-4F22-B14B-2BEB403F283A}"/>
              </a:ext>
            </a:extLst>
          </p:cNvPr>
          <p:cNvSpPr>
            <a:spLocks noGrp="1"/>
          </p:cNvSpPr>
          <p:nvPr>
            <p:ph type="ftr" sz="quarter" idx="11"/>
          </p:nvPr>
        </p:nvSpPr>
        <p:spPr>
          <a:xfrm>
            <a:off x="4625877" y="6188971"/>
            <a:ext cx="4114800" cy="365125"/>
          </a:xfrm>
        </p:spPr>
        <p:txBody>
          <a:bodyPr/>
          <a:lstStyle/>
          <a:p>
            <a:r>
              <a:rPr lang="en-US"/>
              <a:t>Technical Training Program on Parliamentary Oversight Mechanisms</a:t>
            </a:r>
            <a:endParaRPr lang="en-GB" dirty="0"/>
          </a:p>
        </p:txBody>
      </p:sp>
      <p:sp>
        <p:nvSpPr>
          <p:cNvPr id="5" name="Tijdelijke aanduiding voor dianummer 4">
            <a:extLst>
              <a:ext uri="{FF2B5EF4-FFF2-40B4-BE49-F238E27FC236}">
                <a16:creationId xmlns:a16="http://schemas.microsoft.com/office/drawing/2014/main" id="{295CCB91-3A12-412E-9F8C-B3E58DAB8724}"/>
              </a:ext>
            </a:extLst>
          </p:cNvPr>
          <p:cNvSpPr>
            <a:spLocks noGrp="1"/>
          </p:cNvSpPr>
          <p:nvPr>
            <p:ph type="sldNum" sz="quarter" idx="12"/>
          </p:nvPr>
        </p:nvSpPr>
        <p:spPr/>
        <p:txBody>
          <a:bodyPr/>
          <a:lstStyle/>
          <a:p>
            <a:fld id="{8EB9FCB8-BC4F-453D-B4AC-92EACBE2DAE5}" type="slidenum">
              <a:rPr lang="en-GB" smtClean="0"/>
              <a:t>9</a:t>
            </a:fld>
            <a:endParaRPr lang="en-GB" dirty="0"/>
          </a:p>
        </p:txBody>
      </p:sp>
      <p:sp>
        <p:nvSpPr>
          <p:cNvPr id="6" name="Tijdelijke aanduiding voor inhoud 2">
            <a:extLst>
              <a:ext uri="{FF2B5EF4-FFF2-40B4-BE49-F238E27FC236}">
                <a16:creationId xmlns:a16="http://schemas.microsoft.com/office/drawing/2014/main" id="{1FE67097-341C-4EC6-BA41-CF8609F1C7A0}"/>
              </a:ext>
            </a:extLst>
          </p:cNvPr>
          <p:cNvSpPr>
            <a:spLocks noGrp="1"/>
          </p:cNvSpPr>
          <p:nvPr>
            <p:ph idx="1"/>
          </p:nvPr>
        </p:nvSpPr>
        <p:spPr>
          <a:xfrm>
            <a:off x="324462" y="1787312"/>
            <a:ext cx="1630948" cy="3856461"/>
          </a:xfrm>
          <a:solidFill>
            <a:schemeClr val="bg2"/>
          </a:solidFill>
        </p:spPr>
        <p:txBody>
          <a:bodyPr/>
          <a:lstStyle/>
          <a:p>
            <a:pPr marL="0" indent="0">
              <a:buNone/>
            </a:pPr>
            <a:r>
              <a:rPr lang="nl-NL" sz="1200" dirty="0" err="1"/>
              <a:t>Introduction</a:t>
            </a:r>
            <a:endParaRPr lang="nl-NL" sz="1200" dirty="0"/>
          </a:p>
          <a:p>
            <a:pPr marL="0" indent="0">
              <a:buNone/>
            </a:pPr>
            <a:r>
              <a:rPr lang="nl-NL" sz="1200" dirty="0"/>
              <a:t>1. The “Trias Politica”</a:t>
            </a:r>
          </a:p>
          <a:p>
            <a:pPr marL="0" indent="0">
              <a:buNone/>
            </a:pPr>
            <a:r>
              <a:rPr lang="nl-NL" sz="1200" dirty="0"/>
              <a:t>2. The five golden </a:t>
            </a:r>
            <a:r>
              <a:rPr lang="nl-NL" sz="1200" dirty="0" err="1"/>
              <a:t>principles</a:t>
            </a:r>
            <a:r>
              <a:rPr lang="nl-NL" sz="1200" dirty="0"/>
              <a:t> of “</a:t>
            </a:r>
            <a:r>
              <a:rPr lang="nl-NL" sz="1200" dirty="0" err="1"/>
              <a:t>oversight</a:t>
            </a:r>
            <a:r>
              <a:rPr lang="nl-NL" sz="1200" dirty="0"/>
              <a:t>”</a:t>
            </a:r>
          </a:p>
          <a:p>
            <a:pPr marL="0" indent="0">
              <a:buNone/>
            </a:pPr>
            <a:r>
              <a:rPr lang="nl-NL" sz="1200" dirty="0"/>
              <a:t>3. The </a:t>
            </a:r>
            <a:r>
              <a:rPr lang="nl-NL" sz="1200" dirty="0" err="1"/>
              <a:t>meaning</a:t>
            </a:r>
            <a:r>
              <a:rPr lang="nl-NL" sz="1200" dirty="0"/>
              <a:t> of “</a:t>
            </a:r>
            <a:r>
              <a:rPr lang="nl-NL" sz="1200" dirty="0" err="1"/>
              <a:t>oversight</a:t>
            </a:r>
            <a:r>
              <a:rPr lang="nl-NL" sz="1200" dirty="0"/>
              <a:t>”</a:t>
            </a:r>
          </a:p>
          <a:p>
            <a:pPr marL="0" indent="0">
              <a:buNone/>
            </a:pPr>
            <a:r>
              <a:rPr lang="nl-BE" sz="1200" dirty="0"/>
              <a:t>4. </a:t>
            </a:r>
            <a:r>
              <a:rPr lang="nl-NL" sz="1200" dirty="0"/>
              <a:t>The </a:t>
            </a:r>
            <a:r>
              <a:rPr lang="nl-NL" sz="1200" dirty="0" err="1"/>
              <a:t>objectives</a:t>
            </a:r>
            <a:r>
              <a:rPr lang="nl-NL" sz="1200" dirty="0"/>
              <a:t> of “</a:t>
            </a:r>
            <a:r>
              <a:rPr lang="nl-NL" sz="1200" dirty="0" err="1"/>
              <a:t>oversight</a:t>
            </a:r>
            <a:r>
              <a:rPr lang="nl-NL" sz="1200" dirty="0"/>
              <a:t>”</a:t>
            </a:r>
          </a:p>
          <a:p>
            <a:pPr marL="0" indent="0">
              <a:buNone/>
            </a:pPr>
            <a:r>
              <a:rPr lang="nl-NL" sz="1200" dirty="0"/>
              <a:t>5. Different </a:t>
            </a:r>
            <a:r>
              <a:rPr lang="nl-NL" sz="1200" dirty="0" err="1"/>
              <a:t>forms</a:t>
            </a:r>
            <a:r>
              <a:rPr lang="nl-NL" sz="1200" dirty="0"/>
              <a:t> of “</a:t>
            </a:r>
            <a:r>
              <a:rPr lang="nl-NL" sz="1200" dirty="0" err="1"/>
              <a:t>oversight</a:t>
            </a:r>
            <a:r>
              <a:rPr lang="nl-NL" sz="1200" dirty="0"/>
              <a:t>”</a:t>
            </a:r>
          </a:p>
          <a:p>
            <a:pPr marL="0" indent="0">
              <a:buNone/>
            </a:pPr>
            <a:r>
              <a:rPr lang="nl-NL" sz="1200" dirty="0"/>
              <a:t>6. </a:t>
            </a:r>
            <a:r>
              <a:rPr lang="nl-NL" sz="1200" dirty="0" err="1"/>
              <a:t>Parliamentary</a:t>
            </a:r>
            <a:r>
              <a:rPr lang="nl-NL" sz="1200" dirty="0"/>
              <a:t> </a:t>
            </a:r>
            <a:r>
              <a:rPr lang="nl-NL" sz="1200" dirty="0" err="1"/>
              <a:t>oversight</a:t>
            </a:r>
            <a:r>
              <a:rPr lang="nl-NL" sz="1200" dirty="0"/>
              <a:t> on </a:t>
            </a:r>
            <a:r>
              <a:rPr lang="nl-NL" sz="1200" dirty="0" err="1"/>
              <a:t>ISFs</a:t>
            </a:r>
            <a:endParaRPr lang="nl-NL" sz="1200" dirty="0"/>
          </a:p>
          <a:p>
            <a:pPr marL="0" indent="0">
              <a:buNone/>
            </a:pPr>
            <a:r>
              <a:rPr lang="nl-NL" sz="1200" dirty="0"/>
              <a:t>7. </a:t>
            </a:r>
            <a:r>
              <a:rPr lang="nl-NL" sz="1200" dirty="0" err="1"/>
              <a:t>Conditions</a:t>
            </a:r>
            <a:r>
              <a:rPr lang="nl-NL" sz="1200" dirty="0"/>
              <a:t> of </a:t>
            </a:r>
            <a:r>
              <a:rPr lang="nl-NL" sz="1200" dirty="0" err="1"/>
              <a:t>parliamentary</a:t>
            </a:r>
            <a:r>
              <a:rPr lang="nl-NL" sz="1200" dirty="0"/>
              <a:t> </a:t>
            </a:r>
            <a:r>
              <a:rPr lang="nl-NL" sz="1200" dirty="0" err="1"/>
              <a:t>oversight</a:t>
            </a:r>
            <a:endParaRPr lang="nl-NL" sz="1200" dirty="0"/>
          </a:p>
        </p:txBody>
      </p:sp>
      <p:sp>
        <p:nvSpPr>
          <p:cNvPr id="7" name="Pijl: rechts 6">
            <a:extLst>
              <a:ext uri="{FF2B5EF4-FFF2-40B4-BE49-F238E27FC236}">
                <a16:creationId xmlns:a16="http://schemas.microsoft.com/office/drawing/2014/main" id="{56D2B64D-1A16-4E0D-BFB8-DE2601A0F38F}"/>
              </a:ext>
            </a:extLst>
          </p:cNvPr>
          <p:cNvSpPr/>
          <p:nvPr/>
        </p:nvSpPr>
        <p:spPr>
          <a:xfrm>
            <a:off x="-97569" y="3417494"/>
            <a:ext cx="422031" cy="321129"/>
          </a:xfrm>
          <a:prstGeom prst="rightArrow">
            <a:avLst/>
          </a:prstGeom>
          <a:solidFill>
            <a:srgbClr val="FF00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BE"/>
          </a:p>
        </p:txBody>
      </p:sp>
      <p:sp>
        <p:nvSpPr>
          <p:cNvPr id="16" name="Titel 1">
            <a:extLst>
              <a:ext uri="{FF2B5EF4-FFF2-40B4-BE49-F238E27FC236}">
                <a16:creationId xmlns:a16="http://schemas.microsoft.com/office/drawing/2014/main" id="{7990C2F2-2C9F-422C-9EB4-05B0CF8299BD}"/>
              </a:ext>
            </a:extLst>
          </p:cNvPr>
          <p:cNvSpPr>
            <a:spLocks noGrp="1"/>
          </p:cNvSpPr>
          <p:nvPr>
            <p:ph type="title"/>
          </p:nvPr>
        </p:nvSpPr>
        <p:spPr>
          <a:xfrm>
            <a:off x="2741747" y="271870"/>
            <a:ext cx="6444455" cy="1143000"/>
          </a:xfrm>
        </p:spPr>
        <p:txBody>
          <a:bodyPr/>
          <a:lstStyle/>
          <a:p>
            <a:pPr algn="ctr"/>
            <a:r>
              <a:rPr lang="nl-NL" sz="3200" b="1" dirty="0"/>
              <a:t>4. The </a:t>
            </a:r>
            <a:r>
              <a:rPr lang="nl-NL" sz="3200" b="1" dirty="0" err="1"/>
              <a:t>objectives</a:t>
            </a:r>
            <a:r>
              <a:rPr lang="nl-NL" sz="3200" b="1" dirty="0"/>
              <a:t> of “</a:t>
            </a:r>
            <a:r>
              <a:rPr lang="nl-NL" sz="3200" b="1" dirty="0" err="1"/>
              <a:t>oversight</a:t>
            </a:r>
            <a:r>
              <a:rPr lang="nl-NL" sz="3200" b="1" dirty="0"/>
              <a:t>”</a:t>
            </a:r>
            <a:endParaRPr lang="nl-BE" sz="3200" b="1" dirty="0"/>
          </a:p>
        </p:txBody>
      </p:sp>
      <p:sp>
        <p:nvSpPr>
          <p:cNvPr id="9" name="Tijdelijke aanduiding voor inhoud 2">
            <a:extLst>
              <a:ext uri="{FF2B5EF4-FFF2-40B4-BE49-F238E27FC236}">
                <a16:creationId xmlns:a16="http://schemas.microsoft.com/office/drawing/2014/main" id="{2DEC4923-5EFE-460B-9D4D-FA7BD2293BAE}"/>
              </a:ext>
            </a:extLst>
          </p:cNvPr>
          <p:cNvSpPr txBox="1">
            <a:spLocks/>
          </p:cNvSpPr>
          <p:nvPr/>
        </p:nvSpPr>
        <p:spPr>
          <a:xfrm>
            <a:off x="2135188" y="2065817"/>
            <a:ext cx="9732350" cy="1686087"/>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7. Oversight also promotes the </a:t>
            </a:r>
            <a:r>
              <a:rPr lang="en-US" sz="2000" b="1" dirty="0">
                <a:solidFill>
                  <a:srgbClr val="000000"/>
                </a:solidFill>
                <a:ea typeface="Calibri" panose="020F0502020204030204" pitchFamily="34" charset="0"/>
                <a:cs typeface="Times New Roman" panose="02020603050405020304" pitchFamily="18" charset="0"/>
              </a:rPr>
              <a:t>efficiency of the actions </a:t>
            </a:r>
            <a:r>
              <a:rPr lang="en-US" sz="2000" dirty="0">
                <a:solidFill>
                  <a:srgbClr val="000000"/>
                </a:solidFill>
                <a:ea typeface="Calibri" panose="020F0502020204030204" pitchFamily="34" charset="0"/>
                <a:cs typeface="Times New Roman" panose="02020603050405020304" pitchFamily="18" charset="0"/>
              </a:rPr>
              <a:t>of organs. </a:t>
            </a:r>
          </a:p>
          <a:p>
            <a:pPr marL="0" indent="0" algn="just">
              <a:lnSpc>
                <a:spcPct val="100000"/>
              </a:lnSpc>
              <a:spcBef>
                <a:spcPts val="0"/>
              </a:spcBef>
              <a:buNone/>
            </a:pPr>
            <a:r>
              <a:rPr lang="en-US" sz="2000" dirty="0">
                <a:solidFill>
                  <a:srgbClr val="000000"/>
                </a:solidFill>
                <a:ea typeface="Calibri" panose="020F0502020204030204" pitchFamily="34" charset="0"/>
                <a:cs typeface="Times New Roman" panose="02020603050405020304" pitchFamily="18" charset="0"/>
              </a:rPr>
              <a:t>After all, if the implementation adheres to the standards, these are considered to be efficient. </a:t>
            </a:r>
          </a:p>
          <a:p>
            <a:pPr marL="0" indent="0" algn="just">
              <a:lnSpc>
                <a:spcPct val="100000"/>
              </a:lnSpc>
              <a:spcBef>
                <a:spcPts val="0"/>
              </a:spcBef>
              <a:buNone/>
            </a:pPr>
            <a:r>
              <a:rPr lang="en-US" sz="2000" b="1" dirty="0">
                <a:solidFill>
                  <a:srgbClr val="FF0000"/>
                </a:solidFill>
                <a:ea typeface="Calibri" panose="020F0502020204030204" pitchFamily="34" charset="0"/>
                <a:cs typeface="Times New Roman" panose="02020603050405020304" pitchFamily="18" charset="0"/>
              </a:rPr>
              <a:t>→ Supervision often includes judgments about the correct use of public funds. We also want supervision to be effective.</a:t>
            </a:r>
            <a:endParaRPr lang="en-US" sz="1600" b="1" dirty="0">
              <a:solidFill>
                <a:srgbClr val="FF0000"/>
              </a:solidFill>
              <a:ea typeface="Calibri" panose="020F0502020204030204" pitchFamily="34" charset="0"/>
              <a:cs typeface="Times New Roman" panose="02020603050405020304" pitchFamily="18" charset="0"/>
            </a:endParaRPr>
          </a:p>
          <a:p>
            <a:pPr marL="0" indent="0" algn="just">
              <a:lnSpc>
                <a:spcPct val="100000"/>
              </a:lnSpc>
              <a:spcBef>
                <a:spcPts val="0"/>
              </a:spcBef>
              <a:buFont typeface="Arial" panose="020B0604020202020204" pitchFamily="34" charset="0"/>
              <a:buNone/>
            </a:pPr>
            <a:endParaRPr lang="en-US" sz="2000" dirty="0">
              <a:solidFill>
                <a:srgbClr val="000000"/>
              </a:solidFill>
              <a:ea typeface="Calibri" panose="020F0502020204030204" pitchFamily="34" charset="0"/>
              <a:cs typeface="Times New Roman" panose="02020603050405020304" pitchFamily="18" charset="0"/>
            </a:endParaRPr>
          </a:p>
        </p:txBody>
      </p:sp>
      <p:sp>
        <p:nvSpPr>
          <p:cNvPr id="10" name="Tijdelijke aanduiding voor inhoud 2">
            <a:extLst>
              <a:ext uri="{FF2B5EF4-FFF2-40B4-BE49-F238E27FC236}">
                <a16:creationId xmlns:a16="http://schemas.microsoft.com/office/drawing/2014/main" id="{462C93E0-990B-42ED-B938-1E1CC7419D24}"/>
              </a:ext>
            </a:extLst>
          </p:cNvPr>
          <p:cNvSpPr txBox="1">
            <a:spLocks/>
          </p:cNvSpPr>
          <p:nvPr/>
        </p:nvSpPr>
        <p:spPr>
          <a:xfrm>
            <a:off x="2135188" y="4253694"/>
            <a:ext cx="9732350" cy="1099077"/>
          </a:xfrm>
          <a:prstGeom prst="rect">
            <a:avLst/>
          </a:prstGeom>
          <a:solidFill>
            <a:schemeClr val="accent6">
              <a:lumMod val="20000"/>
              <a:lumOff val="80000"/>
            </a:schemeClr>
          </a:solidFill>
          <a:ln>
            <a:solidFill>
              <a:schemeClr val="tx1"/>
            </a:solidFill>
          </a:ln>
        </p:spPr>
        <p:txBody>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just">
              <a:lnSpc>
                <a:spcPct val="100000"/>
              </a:lnSpc>
              <a:spcBef>
                <a:spcPts val="0"/>
              </a:spcBef>
              <a:buFont typeface="Arial" panose="020B0604020202020204" pitchFamily="34" charset="0"/>
              <a:buNone/>
            </a:pPr>
            <a:r>
              <a:rPr lang="en-US" sz="2000" dirty="0">
                <a:ea typeface="Calibri" panose="020F0502020204030204" pitchFamily="34" charset="0"/>
                <a:cs typeface="Times New Roman" panose="02020603050405020304" pitchFamily="18" charset="0"/>
              </a:rPr>
              <a:t>8. </a:t>
            </a:r>
            <a:r>
              <a:rPr lang="en-US" sz="2000" b="1" dirty="0">
                <a:solidFill>
                  <a:srgbClr val="FF0000"/>
                </a:solidFill>
                <a:ea typeface="Calibri" panose="020F0502020204030204" pitchFamily="34" charset="0"/>
                <a:cs typeface="Times New Roman" panose="02020603050405020304" pitchFamily="18" charset="0"/>
              </a:rPr>
              <a:t>→ The same objective can be to promote quality</a:t>
            </a:r>
            <a:r>
              <a:rPr lang="en-US" sz="2000" dirty="0">
                <a:ea typeface="Calibri" panose="020F0502020204030204" pitchFamily="34" charset="0"/>
                <a:cs typeface="Times New Roman" panose="02020603050405020304" pitchFamily="18" charset="0"/>
              </a:rPr>
              <a:t>. </a:t>
            </a:r>
          </a:p>
          <a:p>
            <a:pPr marL="0" indent="0" algn="just">
              <a:lnSpc>
                <a:spcPct val="100000"/>
              </a:lnSpc>
              <a:spcBef>
                <a:spcPts val="0"/>
              </a:spcBef>
              <a:buFont typeface="Arial" panose="020B0604020202020204" pitchFamily="34" charset="0"/>
              <a:buNone/>
            </a:pPr>
            <a:r>
              <a:rPr lang="en-US" sz="2000" dirty="0">
                <a:ea typeface="Calibri" panose="020F0502020204030204" pitchFamily="34" charset="0"/>
                <a:cs typeface="Times New Roman" panose="02020603050405020304" pitchFamily="18" charset="0"/>
              </a:rPr>
              <a:t>E.g. the Education Inspectorate explicitly aims to stimulate the quality of education by means of oversight.</a:t>
            </a:r>
            <a:endParaRPr lang="nl-BE" sz="1600" b="1" i="1" dirty="0"/>
          </a:p>
        </p:txBody>
      </p:sp>
    </p:spTree>
    <p:extLst>
      <p:ext uri="{BB962C8B-B14F-4D97-AF65-F5344CB8AC3E}">
        <p14:creationId xmlns:p14="http://schemas.microsoft.com/office/powerpoint/2010/main" val="1210834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10" grpId="0" animBg="1"/>
    </p:bld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2840</Words>
  <Application>Microsoft Office PowerPoint</Application>
  <PresentationFormat>Breedbeeld</PresentationFormat>
  <Paragraphs>271</Paragraphs>
  <Slides>14</Slides>
  <Notes>0</Notes>
  <HiddenSlides>0</HiddenSlides>
  <MMClips>0</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14</vt:i4>
      </vt:variant>
    </vt:vector>
  </HeadingPairs>
  <TitlesOfParts>
    <vt:vector size="22" baseType="lpstr">
      <vt:lpstr>Abadi</vt:lpstr>
      <vt:lpstr>Arial</vt:lpstr>
      <vt:lpstr>Calibri</vt:lpstr>
      <vt:lpstr>Courier New</vt:lpstr>
      <vt:lpstr>Symbol</vt:lpstr>
      <vt:lpstr>Times New Roman</vt:lpstr>
      <vt:lpstr>Wingdings</vt:lpstr>
      <vt:lpstr>Kantoorthema</vt:lpstr>
      <vt:lpstr>PowerPoint-presentatie</vt:lpstr>
      <vt:lpstr>Introduction: The Strategic Plan</vt:lpstr>
      <vt:lpstr>1. The “Trias Politica”</vt:lpstr>
      <vt:lpstr>2. The five golden principles of “oversight”</vt:lpstr>
      <vt:lpstr>3. The meaning of “oversight”</vt:lpstr>
      <vt:lpstr>4. The objectives of “oversight”</vt:lpstr>
      <vt:lpstr>4. The objectives of “oversight”</vt:lpstr>
      <vt:lpstr>4. The objectives of “oversight”</vt:lpstr>
      <vt:lpstr>4. The objectives of “oversight”</vt:lpstr>
      <vt:lpstr>5. Different forms of “oversight”</vt:lpstr>
      <vt:lpstr>6. Parliamentary oversight on ISFs</vt:lpstr>
      <vt:lpstr>6. Parliamentary oversight on ISFs</vt:lpstr>
      <vt:lpstr>6. Parliamentary oversight on ISFs</vt:lpstr>
      <vt:lpstr>7. Conclusion: Conditions for parliamentary oversight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 the position of the Flemish Peace Institute amongst comparable research institutes in Belgium and beyond</dc:title>
  <dc:creator>Elke Devroe</dc:creator>
  <cp:lastModifiedBy>Paul Ponsaers</cp:lastModifiedBy>
  <cp:revision>372</cp:revision>
  <dcterms:created xsi:type="dcterms:W3CDTF">2019-01-23T16:47:28Z</dcterms:created>
  <dcterms:modified xsi:type="dcterms:W3CDTF">2024-07-28T18:51:26Z</dcterms:modified>
</cp:coreProperties>
</file>